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5" r:id="rId4"/>
    <p:sldId id="276" r:id="rId5"/>
    <p:sldId id="277" r:id="rId6"/>
    <p:sldId id="274" r:id="rId7"/>
    <p:sldId id="268" r:id="rId8"/>
    <p:sldId id="269" r:id="rId9"/>
    <p:sldId id="270" r:id="rId10"/>
    <p:sldId id="272" r:id="rId11"/>
    <p:sldId id="271" r:id="rId12"/>
    <p:sldId id="257" r:id="rId13"/>
    <p:sldId id="258" r:id="rId14"/>
    <p:sldId id="278" r:id="rId15"/>
    <p:sldId id="259" r:id="rId16"/>
    <p:sldId id="260" r:id="rId17"/>
    <p:sldId id="279" r:id="rId18"/>
    <p:sldId id="261" r:id="rId19"/>
    <p:sldId id="262" r:id="rId20"/>
    <p:sldId id="264" r:id="rId21"/>
    <p:sldId id="265" r:id="rId22"/>
    <p:sldId id="266" r:id="rId23"/>
    <p:sldId id="267" r:id="rId24"/>
    <p:sldId id="280"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69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24348C6-1FE5-4605-8BDA-4810E8EA6C41}" type="datetimeFigureOut">
              <a:rPr lang="tr-TR" smtClean="0"/>
              <a:t>24.12.2020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750820-0B68-4D6D-8484-00B40CDA0D46}" type="slidenum">
              <a:rPr lang="tr-TR" smtClean="0"/>
              <a:t>‹#›</a:t>
            </a:fld>
            <a:endParaRPr lang="tr-TR"/>
          </a:p>
        </p:txBody>
      </p:sp>
    </p:spTree>
    <p:extLst>
      <p:ext uri="{BB962C8B-B14F-4D97-AF65-F5344CB8AC3E}">
        <p14:creationId xmlns:p14="http://schemas.microsoft.com/office/powerpoint/2010/main" val="2028900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24348C6-1FE5-4605-8BDA-4810E8EA6C41}" type="datetimeFigureOut">
              <a:rPr lang="tr-TR" smtClean="0"/>
              <a:t>24.12.2020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750820-0B68-4D6D-8484-00B40CDA0D46}" type="slidenum">
              <a:rPr lang="tr-TR" smtClean="0"/>
              <a:t>‹#›</a:t>
            </a:fld>
            <a:endParaRPr lang="tr-TR"/>
          </a:p>
        </p:txBody>
      </p:sp>
    </p:spTree>
    <p:extLst>
      <p:ext uri="{BB962C8B-B14F-4D97-AF65-F5344CB8AC3E}">
        <p14:creationId xmlns:p14="http://schemas.microsoft.com/office/powerpoint/2010/main" val="4269135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24348C6-1FE5-4605-8BDA-4810E8EA6C41}" type="datetimeFigureOut">
              <a:rPr lang="tr-TR" smtClean="0"/>
              <a:t>24.12.2020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750820-0B68-4D6D-8484-00B40CDA0D46}" type="slidenum">
              <a:rPr lang="tr-TR" smtClean="0"/>
              <a:t>‹#›</a:t>
            </a:fld>
            <a:endParaRPr lang="tr-TR"/>
          </a:p>
        </p:txBody>
      </p:sp>
    </p:spTree>
    <p:extLst>
      <p:ext uri="{BB962C8B-B14F-4D97-AF65-F5344CB8AC3E}">
        <p14:creationId xmlns:p14="http://schemas.microsoft.com/office/powerpoint/2010/main" val="659205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24348C6-1FE5-4605-8BDA-4810E8EA6C41}" type="datetimeFigureOut">
              <a:rPr lang="tr-TR" smtClean="0"/>
              <a:t>24.12.2020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750820-0B68-4D6D-8484-00B40CDA0D46}" type="slidenum">
              <a:rPr lang="tr-TR" smtClean="0"/>
              <a:t>‹#›</a:t>
            </a:fld>
            <a:endParaRPr lang="tr-TR"/>
          </a:p>
        </p:txBody>
      </p:sp>
    </p:spTree>
    <p:extLst>
      <p:ext uri="{BB962C8B-B14F-4D97-AF65-F5344CB8AC3E}">
        <p14:creationId xmlns:p14="http://schemas.microsoft.com/office/powerpoint/2010/main" val="1064377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24348C6-1FE5-4605-8BDA-4810E8EA6C41}" type="datetimeFigureOut">
              <a:rPr lang="tr-TR" smtClean="0"/>
              <a:t>24.12.2020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750820-0B68-4D6D-8484-00B40CDA0D46}" type="slidenum">
              <a:rPr lang="tr-TR" smtClean="0"/>
              <a:t>‹#›</a:t>
            </a:fld>
            <a:endParaRPr lang="tr-TR"/>
          </a:p>
        </p:txBody>
      </p:sp>
    </p:spTree>
    <p:extLst>
      <p:ext uri="{BB962C8B-B14F-4D97-AF65-F5344CB8AC3E}">
        <p14:creationId xmlns:p14="http://schemas.microsoft.com/office/powerpoint/2010/main" val="2005126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24348C6-1FE5-4605-8BDA-4810E8EA6C41}" type="datetimeFigureOut">
              <a:rPr lang="tr-TR" smtClean="0"/>
              <a:t>24.12.2020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750820-0B68-4D6D-8484-00B40CDA0D46}" type="slidenum">
              <a:rPr lang="tr-TR" smtClean="0"/>
              <a:t>‹#›</a:t>
            </a:fld>
            <a:endParaRPr lang="tr-TR"/>
          </a:p>
        </p:txBody>
      </p:sp>
    </p:spTree>
    <p:extLst>
      <p:ext uri="{BB962C8B-B14F-4D97-AF65-F5344CB8AC3E}">
        <p14:creationId xmlns:p14="http://schemas.microsoft.com/office/powerpoint/2010/main" val="649843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24348C6-1FE5-4605-8BDA-4810E8EA6C41}" type="datetimeFigureOut">
              <a:rPr lang="tr-TR" smtClean="0"/>
              <a:t>24.12.2020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A750820-0B68-4D6D-8484-00B40CDA0D46}" type="slidenum">
              <a:rPr lang="tr-TR" smtClean="0"/>
              <a:t>‹#›</a:t>
            </a:fld>
            <a:endParaRPr lang="tr-TR"/>
          </a:p>
        </p:txBody>
      </p:sp>
    </p:spTree>
    <p:extLst>
      <p:ext uri="{BB962C8B-B14F-4D97-AF65-F5344CB8AC3E}">
        <p14:creationId xmlns:p14="http://schemas.microsoft.com/office/powerpoint/2010/main" val="1565659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24348C6-1FE5-4605-8BDA-4810E8EA6C41}" type="datetimeFigureOut">
              <a:rPr lang="tr-TR" smtClean="0"/>
              <a:t>24.12.2020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A750820-0B68-4D6D-8484-00B40CDA0D46}" type="slidenum">
              <a:rPr lang="tr-TR" smtClean="0"/>
              <a:t>‹#›</a:t>
            </a:fld>
            <a:endParaRPr lang="tr-TR"/>
          </a:p>
        </p:txBody>
      </p:sp>
    </p:spTree>
    <p:extLst>
      <p:ext uri="{BB962C8B-B14F-4D97-AF65-F5344CB8AC3E}">
        <p14:creationId xmlns:p14="http://schemas.microsoft.com/office/powerpoint/2010/main" val="271440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24348C6-1FE5-4605-8BDA-4810E8EA6C41}" type="datetimeFigureOut">
              <a:rPr lang="tr-TR" smtClean="0"/>
              <a:t>24.12.2020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A750820-0B68-4D6D-8484-00B40CDA0D46}" type="slidenum">
              <a:rPr lang="tr-TR" smtClean="0"/>
              <a:t>‹#›</a:t>
            </a:fld>
            <a:endParaRPr lang="tr-TR"/>
          </a:p>
        </p:txBody>
      </p:sp>
    </p:spTree>
    <p:extLst>
      <p:ext uri="{BB962C8B-B14F-4D97-AF65-F5344CB8AC3E}">
        <p14:creationId xmlns:p14="http://schemas.microsoft.com/office/powerpoint/2010/main" val="3601745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24348C6-1FE5-4605-8BDA-4810E8EA6C41}" type="datetimeFigureOut">
              <a:rPr lang="tr-TR" smtClean="0"/>
              <a:t>24.12.2020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750820-0B68-4D6D-8484-00B40CDA0D46}" type="slidenum">
              <a:rPr lang="tr-TR" smtClean="0"/>
              <a:t>‹#›</a:t>
            </a:fld>
            <a:endParaRPr lang="tr-TR"/>
          </a:p>
        </p:txBody>
      </p:sp>
    </p:spTree>
    <p:extLst>
      <p:ext uri="{BB962C8B-B14F-4D97-AF65-F5344CB8AC3E}">
        <p14:creationId xmlns:p14="http://schemas.microsoft.com/office/powerpoint/2010/main" val="3062182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24348C6-1FE5-4605-8BDA-4810E8EA6C41}" type="datetimeFigureOut">
              <a:rPr lang="tr-TR" smtClean="0"/>
              <a:t>24.12.2020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750820-0B68-4D6D-8484-00B40CDA0D46}" type="slidenum">
              <a:rPr lang="tr-TR" smtClean="0"/>
              <a:t>‹#›</a:t>
            </a:fld>
            <a:endParaRPr lang="tr-TR"/>
          </a:p>
        </p:txBody>
      </p:sp>
    </p:spTree>
    <p:extLst>
      <p:ext uri="{BB962C8B-B14F-4D97-AF65-F5344CB8AC3E}">
        <p14:creationId xmlns:p14="http://schemas.microsoft.com/office/powerpoint/2010/main" val="3048911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4348C6-1FE5-4605-8BDA-4810E8EA6C41}" type="datetimeFigureOut">
              <a:rPr lang="tr-TR" smtClean="0"/>
              <a:t>24.12.2020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750820-0B68-4D6D-8484-00B40CDA0D46}" type="slidenum">
              <a:rPr lang="tr-TR" smtClean="0"/>
              <a:t>‹#›</a:t>
            </a:fld>
            <a:endParaRPr lang="tr-TR"/>
          </a:p>
        </p:txBody>
      </p:sp>
    </p:spTree>
    <p:extLst>
      <p:ext uri="{BB962C8B-B14F-4D97-AF65-F5344CB8AC3E}">
        <p14:creationId xmlns:p14="http://schemas.microsoft.com/office/powerpoint/2010/main" val="2268800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55576" y="764704"/>
            <a:ext cx="7772400" cy="1470025"/>
          </a:xfrm>
          <a:solidFill>
            <a:schemeClr val="accent3">
              <a:lumMod val="40000"/>
              <a:lumOff val="60000"/>
            </a:schemeClr>
          </a:solidFill>
        </p:spPr>
        <p:txBody>
          <a:bodyPr/>
          <a:lstStyle/>
          <a:p>
            <a:r>
              <a:rPr lang="tr-TR" dirty="0" smtClean="0"/>
              <a:t>JEOTERMAL SULAR-</a:t>
            </a:r>
            <a:br>
              <a:rPr lang="tr-TR" dirty="0" smtClean="0"/>
            </a:br>
            <a:r>
              <a:rPr lang="tr-TR" dirty="0" smtClean="0"/>
              <a:t>JEOTERMAL ENERJİ</a:t>
            </a:r>
            <a:endParaRPr lang="tr-TR" dirty="0"/>
          </a:p>
        </p:txBody>
      </p:sp>
      <p:pic>
        <p:nvPicPr>
          <p:cNvPr id="1026" name="Picture 2" descr="Jeotermal Enerji Nedir? - ENERJİ TV - www.enerjiekonomisi.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3759486"/>
            <a:ext cx="4752528" cy="2538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5509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2050" name="Picture 2" descr="https://www.ilbank.gov.tr/userfiles/images/jeotermal_harita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328662"/>
            <a:ext cx="9125696" cy="59502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0071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FF0000"/>
                </a:solidFill>
              </a:rPr>
              <a:t>Kimyasal Madde Üretimi</a:t>
            </a:r>
            <a:br>
              <a:rPr lang="tr-TR" dirty="0" smtClean="0">
                <a:solidFill>
                  <a:srgbClr val="FF0000"/>
                </a:solidFill>
              </a:rPr>
            </a:br>
            <a:endParaRPr lang="tr-TR" dirty="0">
              <a:solidFill>
                <a:srgbClr val="FF0000"/>
              </a:solidFill>
            </a:endParaRPr>
          </a:p>
        </p:txBody>
      </p:sp>
      <p:sp>
        <p:nvSpPr>
          <p:cNvPr id="3" name="İçerik Yer Tutucusu 2"/>
          <p:cNvSpPr>
            <a:spLocks noGrp="1"/>
          </p:cNvSpPr>
          <p:nvPr>
            <p:ph idx="1"/>
          </p:nvPr>
        </p:nvSpPr>
        <p:spPr>
          <a:xfrm>
            <a:off x="395536" y="836712"/>
            <a:ext cx="8435280" cy="5001419"/>
          </a:xfrm>
          <a:solidFill>
            <a:schemeClr val="accent3">
              <a:lumMod val="40000"/>
              <a:lumOff val="60000"/>
            </a:schemeClr>
          </a:solidFill>
          <a:ln>
            <a:solidFill>
              <a:schemeClr val="tx2">
                <a:lumMod val="40000"/>
                <a:lumOff val="60000"/>
              </a:schemeClr>
            </a:solidFill>
          </a:ln>
        </p:spPr>
        <p:txBody>
          <a:bodyPr>
            <a:normAutofit fontScale="32500" lnSpcReduction="20000"/>
          </a:bodyPr>
          <a:lstStyle/>
          <a:p>
            <a:endParaRPr lang="tr-TR" dirty="0" smtClean="0"/>
          </a:p>
          <a:p>
            <a:pPr>
              <a:lnSpc>
                <a:spcPct val="170000"/>
              </a:lnSpc>
            </a:pPr>
            <a:r>
              <a:rPr lang="tr-TR" sz="5500" dirty="0" smtClean="0"/>
              <a:t>Jeotermal akışkan borik asit, amonyum bikarbonat, ağır su (döteryum oksit:D2O), amonyum sülfat, potasyum klorür vb. kimyasal maddelerin elde edilmesinde (İtalya, ABD, Japonya, Filipinler, Meksika)</a:t>
            </a:r>
          </a:p>
          <a:p>
            <a:pPr>
              <a:lnSpc>
                <a:spcPct val="170000"/>
              </a:lnSpc>
            </a:pPr>
            <a:r>
              <a:rPr lang="tr-TR" sz="5500" dirty="0" smtClean="0"/>
              <a:t>Jeotermal akışkandaki CO2 den kuru buz elde edilmesinde kullanılmaktadır.(ABD, Türkiye).</a:t>
            </a:r>
          </a:p>
          <a:p>
            <a:pPr>
              <a:lnSpc>
                <a:spcPct val="170000"/>
              </a:lnSpc>
            </a:pPr>
            <a:r>
              <a:rPr lang="tr-TR" sz="5500" dirty="0" smtClean="0"/>
              <a:t>Jeotermal enerji, sıcaklığına bağlı olarak, başta elektrik üretimi, ısıtma ve tedavi amaçlı olmak üzere endüstride çeşitli alanlarda kullanılmaktadır. Yüksek sıcaklıkta bir jeotermal akışkandan entegre olarak bir çok alanda faydalanmak mümkündür. https://www.delinetciler.net/showthread.php?t=149797</a:t>
            </a:r>
            <a:endParaRPr lang="tr-TR" sz="5500" dirty="0"/>
          </a:p>
        </p:txBody>
      </p:sp>
    </p:spTree>
    <p:extLst>
      <p:ext uri="{BB962C8B-B14F-4D97-AF65-F5344CB8AC3E}">
        <p14:creationId xmlns:p14="http://schemas.microsoft.com/office/powerpoint/2010/main" val="2365848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6493" y="1063079"/>
            <a:ext cx="7812980" cy="4299596"/>
          </a:xfrm>
          <a:ln>
            <a:solidFill>
              <a:srgbClr val="FF0000"/>
            </a:solidFill>
          </a:ln>
        </p:spPr>
        <p:txBody>
          <a:bodyPr>
            <a:normAutofit fontScale="92500" lnSpcReduction="10000"/>
          </a:bodyPr>
          <a:lstStyle/>
          <a:p>
            <a:r>
              <a:rPr lang="tr-TR" dirty="0" smtClean="0"/>
              <a:t>   Dünyada Jeotermal enerji üretiminin olmazsa olmaz üç kuralı; </a:t>
            </a:r>
          </a:p>
          <a:p>
            <a:pPr marL="514350" indent="-514350">
              <a:buAutoNum type="arabicPeriod"/>
            </a:pPr>
            <a:r>
              <a:rPr lang="tr-TR" dirty="0" smtClean="0"/>
              <a:t>Santrallerin yaşam alanlarından uzağa kurulması,</a:t>
            </a:r>
          </a:p>
          <a:p>
            <a:pPr marL="514350" indent="-514350">
              <a:buAutoNum type="arabicPeriod"/>
            </a:pPr>
            <a:r>
              <a:rPr lang="tr-TR" dirty="0" smtClean="0"/>
              <a:t>yeraltından çekilen akışkanla birlikte gelen ve yoğunlaşmayan gazların atmosfere salınmaması ile </a:t>
            </a:r>
          </a:p>
          <a:p>
            <a:pPr marL="514350" indent="-514350">
              <a:buAutoNum type="arabicPeriod"/>
            </a:pPr>
            <a:r>
              <a:rPr lang="tr-TR" dirty="0" smtClean="0"/>
              <a:t>akışkanın bir damlasının dahi yerüstüne deşarj edilmemesidir.</a:t>
            </a:r>
            <a:endParaRPr lang="tr-TR" dirty="0"/>
          </a:p>
        </p:txBody>
      </p:sp>
      <p:sp>
        <p:nvSpPr>
          <p:cNvPr id="4" name="5-Nokta Yıldız 3"/>
          <p:cNvSpPr/>
          <p:nvPr/>
        </p:nvSpPr>
        <p:spPr>
          <a:xfrm>
            <a:off x="369293" y="148679"/>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5-Nokta Yıldız 4"/>
          <p:cNvSpPr/>
          <p:nvPr/>
        </p:nvSpPr>
        <p:spPr>
          <a:xfrm>
            <a:off x="14337" y="836712"/>
            <a:ext cx="914400" cy="914400"/>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269920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Kullanımı-zararı</a:t>
            </a:r>
            <a:endParaRPr lang="tr-TR" dirty="0">
              <a:solidFill>
                <a:srgbClr val="FF0000"/>
              </a:solidFill>
            </a:endParaRPr>
          </a:p>
        </p:txBody>
      </p:sp>
      <p:sp>
        <p:nvSpPr>
          <p:cNvPr id="3" name="İçerik Yer Tutucusu 2"/>
          <p:cNvSpPr>
            <a:spLocks noGrp="1"/>
          </p:cNvSpPr>
          <p:nvPr>
            <p:ph idx="1"/>
          </p:nvPr>
        </p:nvSpPr>
        <p:spPr>
          <a:xfrm>
            <a:off x="467544" y="1268760"/>
            <a:ext cx="8229600" cy="4525963"/>
          </a:xfrm>
          <a:ln>
            <a:solidFill>
              <a:schemeClr val="accent2">
                <a:lumMod val="75000"/>
              </a:schemeClr>
            </a:solidFill>
          </a:ln>
        </p:spPr>
        <p:txBody>
          <a:bodyPr>
            <a:normAutofit fontScale="85000" lnSpcReduction="10000"/>
          </a:bodyPr>
          <a:lstStyle/>
          <a:p>
            <a:pPr>
              <a:buFont typeface="Wingdings" panose="05000000000000000000" pitchFamily="2" charset="2"/>
              <a:buChar char="§"/>
            </a:pPr>
            <a:r>
              <a:rPr lang="tr-TR" dirty="0" smtClean="0"/>
              <a:t>Jeotermal enerji yenilenebilir ve doğru kullanıldığında çevreye en az zarar veren enerji kaynaklarından biri olmasına karşın, yanlış kullanımlarda çevreye zarar veren bir enerji türüdür. </a:t>
            </a:r>
          </a:p>
          <a:p>
            <a:r>
              <a:rPr lang="tr-TR" dirty="0" smtClean="0"/>
              <a:t>Jeotermal enerji uygulamalarında oluşan çevresel etkiler; hava, su, toprak, termal ve gürültü kirliliği basamaklarına ayrılabilirler. </a:t>
            </a:r>
          </a:p>
          <a:p>
            <a:r>
              <a:rPr lang="tr-TR" dirty="0" smtClean="0"/>
              <a:t>Kuyular (yüzey ekipmanları yoluyla), </a:t>
            </a:r>
            <a:r>
              <a:rPr lang="tr-TR" dirty="0" err="1" smtClean="0"/>
              <a:t>separatörler</a:t>
            </a:r>
            <a:r>
              <a:rPr lang="tr-TR" dirty="0" smtClean="0"/>
              <a:t>, buhar boruları, </a:t>
            </a:r>
            <a:r>
              <a:rPr lang="tr-TR" dirty="0" err="1" smtClean="0"/>
              <a:t>silencerler</a:t>
            </a:r>
            <a:r>
              <a:rPr lang="tr-TR" dirty="0" smtClean="0"/>
              <a:t>, </a:t>
            </a:r>
            <a:r>
              <a:rPr lang="tr-TR" dirty="0" err="1" smtClean="0"/>
              <a:t>kondenserler</a:t>
            </a:r>
            <a:r>
              <a:rPr lang="tr-TR" dirty="0" smtClean="0"/>
              <a:t> (</a:t>
            </a:r>
            <a:r>
              <a:rPr lang="tr-TR" dirty="0" err="1" smtClean="0"/>
              <a:t>yoğuşmuş</a:t>
            </a:r>
            <a:r>
              <a:rPr lang="tr-TR" dirty="0" smtClean="0"/>
              <a:t> buhar atımı yoluyla), soğutma kuleleri, </a:t>
            </a:r>
            <a:r>
              <a:rPr lang="tr-TR" dirty="0" err="1" smtClean="0"/>
              <a:t>reenjeksiyon</a:t>
            </a:r>
            <a:r>
              <a:rPr lang="tr-TR" dirty="0" smtClean="0"/>
              <a:t> sistemleri başlıca kirletici kaynaklardır.</a:t>
            </a:r>
          </a:p>
        </p:txBody>
      </p:sp>
    </p:spTree>
    <p:extLst>
      <p:ext uri="{BB962C8B-B14F-4D97-AF65-F5344CB8AC3E}">
        <p14:creationId xmlns:p14="http://schemas.microsoft.com/office/powerpoint/2010/main" val="2260137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692696"/>
            <a:ext cx="8291264" cy="5433467"/>
          </a:xfrm>
          <a:ln>
            <a:solidFill>
              <a:schemeClr val="accent2"/>
            </a:solidFill>
          </a:ln>
        </p:spPr>
        <p:txBody>
          <a:bodyPr>
            <a:normAutofit fontScale="92500" lnSpcReduction="10000"/>
          </a:bodyPr>
          <a:lstStyle/>
          <a:p>
            <a:pPr marL="0" indent="0">
              <a:buNone/>
            </a:pPr>
            <a:r>
              <a:rPr lang="tr-TR" dirty="0" smtClean="0">
                <a:solidFill>
                  <a:srgbClr val="FF0000"/>
                </a:solidFill>
              </a:rPr>
              <a:t>*** Elektrik enerjisi üretiminden dolayı oluşan çevresel etkiler ise;</a:t>
            </a:r>
          </a:p>
          <a:p>
            <a:r>
              <a:rPr lang="tr-TR" dirty="0" smtClean="0"/>
              <a:t> Sondaj süresinde ekosistemin bozulması, Kuyu sondajları boyunca jeotermal sıvı ile su ve toprağın kirlenme riski, Tesisin işletilmesi süresince CO2 ve H2S emisyonları, </a:t>
            </a:r>
          </a:p>
          <a:p>
            <a:r>
              <a:rPr lang="tr-TR" dirty="0" smtClean="0"/>
              <a:t>Jeotermal sıvının </a:t>
            </a:r>
            <a:r>
              <a:rPr lang="tr-TR" dirty="0" err="1" smtClean="0"/>
              <a:t>ekstraksiyonu</a:t>
            </a:r>
            <a:r>
              <a:rPr lang="tr-TR" dirty="0" smtClean="0"/>
              <a:t> nedeniyle arazinin çökme riski, Doğrudan akarsulara deşarj yoluyla yoğun su kirliği, Asit yağmurları nedeniyle toprağın, ağaçların, tarımsal ürünlerin, göller ve akarsuların etkilenmesi şeklinde, yaşam döngüsü ve küresel ısınmaya etkiler sıralanabilir.</a:t>
            </a:r>
          </a:p>
          <a:p>
            <a:endParaRPr lang="tr-TR" dirty="0"/>
          </a:p>
        </p:txBody>
      </p:sp>
    </p:spTree>
    <p:extLst>
      <p:ext uri="{BB962C8B-B14F-4D97-AF65-F5344CB8AC3E}">
        <p14:creationId xmlns:p14="http://schemas.microsoft.com/office/powerpoint/2010/main" val="1674170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ln>
            <a:solidFill>
              <a:schemeClr val="accent6">
                <a:lumMod val="75000"/>
              </a:schemeClr>
            </a:solidFill>
          </a:ln>
        </p:spPr>
        <p:txBody>
          <a:bodyPr/>
          <a:lstStyle/>
          <a:p>
            <a:r>
              <a:rPr lang="tr-TR" dirty="0" smtClean="0"/>
              <a:t>Ülkemiz jeotermal enerji kaynakları açısından zengin bir ülkedir. Bununla birlikte işletmede olan jeotermal esaslı elektrik santrallerinin (JES) üçte ikisine yakın bir bölümü Aydın’da kurulmuş olup; halen yatırım sürecinde olan, ön lisans ve planlama aşamasındaki yeni JES proje stokunun da dörtte biri Aydın il sınırları içindedir.</a:t>
            </a:r>
            <a:endParaRPr lang="tr-TR" dirty="0"/>
          </a:p>
        </p:txBody>
      </p:sp>
    </p:spTree>
    <p:extLst>
      <p:ext uri="{BB962C8B-B14F-4D97-AF65-F5344CB8AC3E}">
        <p14:creationId xmlns:p14="http://schemas.microsoft.com/office/powerpoint/2010/main" val="3321598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764704"/>
            <a:ext cx="8291264" cy="5361459"/>
          </a:xfrm>
          <a:solidFill>
            <a:schemeClr val="accent3">
              <a:lumMod val="60000"/>
              <a:lumOff val="40000"/>
            </a:schemeClr>
          </a:solidFill>
          <a:ln>
            <a:solidFill>
              <a:schemeClr val="accent6">
                <a:lumMod val="50000"/>
              </a:schemeClr>
            </a:solidFill>
          </a:ln>
        </p:spPr>
        <p:txBody>
          <a:bodyPr>
            <a:normAutofit fontScale="85000" lnSpcReduction="10000"/>
          </a:bodyPr>
          <a:lstStyle/>
          <a:p>
            <a:r>
              <a:rPr lang="tr-TR" dirty="0" smtClean="0"/>
              <a:t>Jeotermal enerji kaynaklarının yoğunluklu olduğu Ege bölgesinde ve özellikle de Aydın'da; daha fazla kar odaklı, çevresel tahribatların görmezden gelindiği ve buna ilişkin önlemlerin alınmadığı, kuyu ve nakil hatlarının ovayı bir örümcek ağı misali örttüğü, vahşi deşarj yöntemlerinin uygulandığı ve bölgenin geri dönülemez tahribatlara uğradığı bir uygulama söz konusudur. </a:t>
            </a:r>
          </a:p>
          <a:p>
            <a:r>
              <a:rPr lang="tr-TR" dirty="0" smtClean="0"/>
              <a:t>Açık sistemlerde havaya salınan gazların etkisiyle tüm bölgede hissedilen çürük yumurta kokusunun yöre halkını rahatsız etmesi yanında, akışkan deşarjlarındaki yanlış uygulamalardan en fazla zararı Büyük Menderes Havzası’nda </a:t>
            </a:r>
            <a:r>
              <a:rPr lang="tr-TR" u="sng" dirty="0" smtClean="0"/>
              <a:t>incir, zeytin ağaçları ve pamuk tarlaları </a:t>
            </a:r>
            <a:r>
              <a:rPr lang="tr-TR" dirty="0" smtClean="0"/>
              <a:t>ile Gediz Havzası’nda ise üzüm bağları görmüştür.</a:t>
            </a:r>
            <a:endParaRPr lang="tr-TR" dirty="0"/>
          </a:p>
        </p:txBody>
      </p:sp>
    </p:spTree>
    <p:extLst>
      <p:ext uri="{BB962C8B-B14F-4D97-AF65-F5344CB8AC3E}">
        <p14:creationId xmlns:p14="http://schemas.microsoft.com/office/powerpoint/2010/main" val="731297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836712"/>
            <a:ext cx="8219256" cy="5289451"/>
          </a:xfrm>
          <a:solidFill>
            <a:schemeClr val="accent3">
              <a:lumMod val="40000"/>
              <a:lumOff val="60000"/>
            </a:schemeClr>
          </a:solidFill>
        </p:spPr>
        <p:txBody>
          <a:bodyPr/>
          <a:lstStyle/>
          <a:p>
            <a:r>
              <a:rPr lang="tr-TR" dirty="0" smtClean="0"/>
              <a:t>Jeotermal </a:t>
            </a:r>
            <a:r>
              <a:rPr lang="tr-TR" dirty="0" err="1" smtClean="0"/>
              <a:t>atıksular</a:t>
            </a:r>
            <a:r>
              <a:rPr lang="tr-TR" dirty="0" smtClean="0"/>
              <a:t>, genel olarak, metal içeriği bakımından zengin ve sıcaklığı yüksek sulardır.</a:t>
            </a:r>
          </a:p>
          <a:p>
            <a:endParaRPr lang="tr-TR" dirty="0" smtClean="0"/>
          </a:p>
          <a:p>
            <a:r>
              <a:rPr lang="tr-TR" dirty="0" smtClean="0"/>
              <a:t>Termal kirlilik → oksijen dengesinde bozulma, ekolojik bozulma</a:t>
            </a:r>
          </a:p>
          <a:p>
            <a:endParaRPr lang="tr-TR" dirty="0" smtClean="0"/>
          </a:p>
          <a:p>
            <a:r>
              <a:rPr lang="tr-TR" dirty="0" smtClean="0"/>
              <a:t>Kimyasal kirlilik → sağlık problemleri, ekolojik bozulma</a:t>
            </a:r>
          </a:p>
          <a:p>
            <a:endParaRPr lang="tr-TR" dirty="0"/>
          </a:p>
        </p:txBody>
      </p:sp>
    </p:spTree>
    <p:extLst>
      <p:ext uri="{BB962C8B-B14F-4D97-AF65-F5344CB8AC3E}">
        <p14:creationId xmlns:p14="http://schemas.microsoft.com/office/powerpoint/2010/main" val="481949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Uyulmayan kurallar-Toprak-Tarım-Çevre İlişkisi</a:t>
            </a:r>
            <a:endParaRPr lang="tr-TR" dirty="0"/>
          </a:p>
        </p:txBody>
      </p:sp>
      <p:sp>
        <p:nvSpPr>
          <p:cNvPr id="3" name="İçerik Yer Tutucusu 2"/>
          <p:cNvSpPr>
            <a:spLocks noGrp="1"/>
          </p:cNvSpPr>
          <p:nvPr>
            <p:ph idx="1"/>
          </p:nvPr>
        </p:nvSpPr>
        <p:spPr>
          <a:xfrm>
            <a:off x="457200" y="1600200"/>
            <a:ext cx="8229600" cy="4781128"/>
          </a:xfrm>
          <a:solidFill>
            <a:schemeClr val="accent6">
              <a:lumMod val="60000"/>
              <a:lumOff val="40000"/>
            </a:schemeClr>
          </a:solidFill>
        </p:spPr>
        <p:txBody>
          <a:bodyPr>
            <a:normAutofit fontScale="55000" lnSpcReduction="20000"/>
          </a:bodyPr>
          <a:lstStyle/>
          <a:p>
            <a:r>
              <a:rPr lang="tr-TR" dirty="0" smtClean="0"/>
              <a:t>Aydındaki </a:t>
            </a:r>
            <a:r>
              <a:rPr lang="tr-TR" dirty="0" err="1" smtClean="0"/>
              <a:t>jesler</a:t>
            </a:r>
            <a:r>
              <a:rPr lang="tr-TR" dirty="0" smtClean="0"/>
              <a:t> ile ilgili (</a:t>
            </a:r>
            <a:r>
              <a:rPr lang="tr-TR" dirty="0" err="1" smtClean="0"/>
              <a:t>diğerlerindede</a:t>
            </a:r>
            <a:r>
              <a:rPr lang="tr-TR" dirty="0" smtClean="0"/>
              <a:t> benzer sorunlar mevcut)</a:t>
            </a:r>
          </a:p>
          <a:p>
            <a:r>
              <a:rPr lang="tr-TR" dirty="0" smtClean="0"/>
              <a:t>1</a:t>
            </a:r>
            <a:r>
              <a:rPr lang="tr-TR" dirty="0" smtClean="0"/>
              <a:t>. Mevcut jeotermal santral, kuyu ve iletim hatlarının yer seçimi sorunludur.</a:t>
            </a:r>
          </a:p>
          <a:p>
            <a:endParaRPr lang="tr-TR" dirty="0" smtClean="0"/>
          </a:p>
          <a:p>
            <a:r>
              <a:rPr lang="tr-TR" dirty="0" err="1" smtClean="0"/>
              <a:t>JES'lerin</a:t>
            </a:r>
            <a:r>
              <a:rPr lang="tr-TR" dirty="0" smtClean="0"/>
              <a:t>, arama kuyuları ve nakil hatlarının çoğunluğunun, 5403 sayılı Toprak Koruma ve Arazi Kullanımı Kanunu’nun 13. ve 14. maddesine aykırı şekilde, yasal düzenlemelerle koruma altına alınmış büyük ova koruma alanlarına, koruma alanları dışında ise mutlak tarım arazileri, özel ürün arazileri, dikili tarım arazileri ile sulu tarım arazileri yapılması yanlış ve hukuka aykırı işlemlerdir. </a:t>
            </a:r>
          </a:p>
          <a:p>
            <a:endParaRPr lang="tr-TR" dirty="0"/>
          </a:p>
          <a:p>
            <a:r>
              <a:rPr lang="tr-TR" dirty="0" smtClean="0"/>
              <a:t>3573 sayılı Zeytinciliğin Islahı Ve Yabanilerinin </a:t>
            </a:r>
            <a:r>
              <a:rPr lang="tr-TR" dirty="0" err="1" smtClean="0"/>
              <a:t>Aşılattırılması</a:t>
            </a:r>
            <a:r>
              <a:rPr lang="tr-TR" dirty="0" smtClean="0"/>
              <a:t> Hakkında Kanunda öngörülen yaklaşma mesafelerine ve kısıtlamalara da aykırı uygulamalar söz konusu olup, Yasa ile öngörülen mesafe sınırlamalarına uymak bir yana, alandaki zeytin ağaçları sökülerek zeytinlik vasıfları yok edilmeye çalışılmaktadır. </a:t>
            </a:r>
            <a:endParaRPr lang="tr-TR" dirty="0" smtClean="0"/>
          </a:p>
          <a:p>
            <a:endParaRPr lang="tr-TR" dirty="0"/>
          </a:p>
          <a:p>
            <a:r>
              <a:rPr lang="tr-TR" dirty="0" smtClean="0"/>
              <a:t>Gerek </a:t>
            </a:r>
            <a:r>
              <a:rPr lang="tr-TR" dirty="0" smtClean="0"/>
              <a:t>dikili alanların yoğunluğu gerekse tarımsal bütünlük dolayısıyla parsel bazında sondaj kuyusu açılması, tarımsal bütünlüğü bozmakta, mutlak korunması gereken verimli tarım araziler tarım dışına çıkarılmaktadır. Tarımsal üretim ve tarımsal alan bütünlüğü ilkeleri, santral ya da kuyu yerleri için parsel bazında değerlendirilememeli, havza bazında değerlendirmelidir.</a:t>
            </a:r>
            <a:endParaRPr lang="tr-TR" dirty="0"/>
          </a:p>
        </p:txBody>
      </p:sp>
    </p:spTree>
    <p:extLst>
      <p:ext uri="{BB962C8B-B14F-4D97-AF65-F5344CB8AC3E}">
        <p14:creationId xmlns:p14="http://schemas.microsoft.com/office/powerpoint/2010/main" val="17779808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476672"/>
            <a:ext cx="8219256" cy="5649491"/>
          </a:xfrm>
          <a:solidFill>
            <a:schemeClr val="accent3">
              <a:lumMod val="20000"/>
              <a:lumOff val="80000"/>
            </a:schemeClr>
          </a:solidFill>
          <a:ln w="9525">
            <a:solidFill>
              <a:schemeClr val="tx1"/>
            </a:solidFill>
          </a:ln>
        </p:spPr>
        <p:txBody>
          <a:bodyPr>
            <a:normAutofit fontScale="70000" lnSpcReduction="20000"/>
          </a:bodyPr>
          <a:lstStyle/>
          <a:p>
            <a:r>
              <a:rPr lang="tr-TR" dirty="0" smtClean="0"/>
              <a:t>2. Mevcut jeotermal santral, kuyu ve iletim hatlarının çevresel etkileri önemsenmeden, akışkanlar ve gazlar yeterince ölçülmeden ve denetimlerle yanlışlar önlenmeden doğaya salınmasına yönelik uygulamalar, </a:t>
            </a:r>
            <a:r>
              <a:rPr lang="tr-TR" u="sng" dirty="0" smtClean="0"/>
              <a:t>toprak, su ve bitkisel ürün kirliliği açısından sorunludur.</a:t>
            </a:r>
          </a:p>
          <a:p>
            <a:endParaRPr lang="tr-TR" dirty="0" smtClean="0"/>
          </a:p>
          <a:p>
            <a:r>
              <a:rPr lang="tr-TR" dirty="0" smtClean="0"/>
              <a:t>Jeotermal atık sular yüksek miktarda </a:t>
            </a:r>
            <a:r>
              <a:rPr lang="tr-TR" u="sng" dirty="0" smtClean="0"/>
              <a:t>tuz, bor, tarımsal üretim için zararlı madde, arsenik gibi fiziksel zehirli maddeler ve su kirliliği yapan maddeler içerdiği için,</a:t>
            </a:r>
            <a:r>
              <a:rPr lang="tr-TR" dirty="0" smtClean="0"/>
              <a:t> jeotermal akışkanların kontrolsüz olarak yüzey üstü su kaynaklarına boşaltılması durumunda yüzey ve yeraltı suları kirlenmektedir. </a:t>
            </a:r>
            <a:endParaRPr lang="tr-TR" dirty="0" smtClean="0"/>
          </a:p>
          <a:p>
            <a:r>
              <a:rPr lang="tr-TR" dirty="0" smtClean="0"/>
              <a:t>Ayrıca </a:t>
            </a:r>
            <a:r>
              <a:rPr lang="tr-TR" dirty="0" smtClean="0"/>
              <a:t>yüksek derişimler, </a:t>
            </a:r>
            <a:r>
              <a:rPr lang="tr-TR" u="sng" dirty="0" smtClean="0"/>
              <a:t>hem kullanılan yüzey ve yeraltı suları, hem de toprak için tehdit oluşturmaktadır. </a:t>
            </a:r>
            <a:r>
              <a:rPr lang="tr-TR" dirty="0" smtClean="0"/>
              <a:t>Uygulanan vahşi deşarj yöntemleri ile jeotermal akışkanların bilimsel gerekliliklere ve ilgili mevzuata aykırı biçimde Büyük Menderes nehrine deşarj edilmesi sonucu zararlı ve yüksek oranda kimyasallarla nehrin kirletilmesi halk sağlığı yanı sıra, başta incir, zeytin, üzüm ve pamuk olmak üzere tarımsal üretimin sağlıklı sürdürülebilirliği açısından çok ciddi tehdit oluşturmaktadır.</a:t>
            </a:r>
            <a:endParaRPr lang="tr-TR" dirty="0"/>
          </a:p>
        </p:txBody>
      </p:sp>
    </p:spTree>
    <p:extLst>
      <p:ext uri="{BB962C8B-B14F-4D97-AF65-F5344CB8AC3E}">
        <p14:creationId xmlns:p14="http://schemas.microsoft.com/office/powerpoint/2010/main" val="493167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Jeotermal</a:t>
            </a:r>
            <a:endParaRPr lang="tr-TR" dirty="0">
              <a:solidFill>
                <a:srgbClr val="FF0000"/>
              </a:solidFill>
            </a:endParaRPr>
          </a:p>
        </p:txBody>
      </p:sp>
      <p:sp>
        <p:nvSpPr>
          <p:cNvPr id="3" name="İçerik Yer Tutucusu 2"/>
          <p:cNvSpPr>
            <a:spLocks noGrp="1"/>
          </p:cNvSpPr>
          <p:nvPr>
            <p:ph idx="1"/>
          </p:nvPr>
        </p:nvSpPr>
        <p:spPr>
          <a:xfrm>
            <a:off x="457200" y="1268760"/>
            <a:ext cx="8229600" cy="4857403"/>
          </a:xfrm>
          <a:solidFill>
            <a:schemeClr val="accent2">
              <a:lumMod val="40000"/>
              <a:lumOff val="60000"/>
            </a:schemeClr>
          </a:solidFill>
          <a:ln>
            <a:solidFill>
              <a:schemeClr val="accent6">
                <a:lumMod val="50000"/>
              </a:schemeClr>
            </a:solidFill>
          </a:ln>
        </p:spPr>
        <p:txBody>
          <a:bodyPr>
            <a:normAutofit/>
          </a:bodyPr>
          <a:lstStyle/>
          <a:p>
            <a:pPr marL="0" indent="0">
              <a:buNone/>
            </a:pPr>
            <a:r>
              <a:rPr lang="tr-TR" dirty="0" smtClean="0"/>
              <a:t>Jeotermal kaynak, yerkabuğunun çeşitli derinliklerinde birikmiş ısının oluşturduğu, kimyasallar içeren, sıcak su, buhar ve gazlardır. Jeotermal enerji ise, jeotermal kaynaklardan doğrudan veya dolaylı her türlü faydalanmayı kapsamaktadır</a:t>
            </a:r>
          </a:p>
          <a:p>
            <a:r>
              <a:rPr lang="tr-TR" dirty="0" smtClean="0"/>
              <a:t>Düşük Sıcaklıklı Sahalar: 20°C-70°C.</a:t>
            </a:r>
          </a:p>
          <a:p>
            <a:r>
              <a:rPr lang="tr-TR" dirty="0" smtClean="0"/>
              <a:t>Orta Sıcaklıklı Sahalar: 70°C-150°C.</a:t>
            </a:r>
          </a:p>
          <a:p>
            <a:r>
              <a:rPr lang="tr-TR" dirty="0" smtClean="0"/>
              <a:t>Yüksek Sıcaklıklı Sahalar: &gt;150°C</a:t>
            </a:r>
            <a:endParaRPr lang="tr-TR" dirty="0"/>
          </a:p>
        </p:txBody>
      </p:sp>
    </p:spTree>
    <p:extLst>
      <p:ext uri="{BB962C8B-B14F-4D97-AF65-F5344CB8AC3E}">
        <p14:creationId xmlns:p14="http://schemas.microsoft.com/office/powerpoint/2010/main" val="32957528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60648"/>
            <a:ext cx="8229600" cy="6192688"/>
          </a:xfrm>
          <a:solidFill>
            <a:schemeClr val="accent5">
              <a:lumMod val="20000"/>
              <a:lumOff val="80000"/>
            </a:schemeClr>
          </a:solidFill>
        </p:spPr>
        <p:txBody>
          <a:bodyPr>
            <a:normAutofit fontScale="70000" lnSpcReduction="20000"/>
          </a:bodyPr>
          <a:lstStyle/>
          <a:p>
            <a:pPr marL="0" indent="0">
              <a:buNone/>
            </a:pPr>
            <a:r>
              <a:rPr lang="tr-TR" dirty="0" smtClean="0"/>
              <a:t>3. </a:t>
            </a:r>
            <a:r>
              <a:rPr lang="tr-TR" dirty="0" err="1" smtClean="0"/>
              <a:t>JES’lerin</a:t>
            </a:r>
            <a:r>
              <a:rPr lang="tr-TR" dirty="0" smtClean="0"/>
              <a:t> </a:t>
            </a:r>
            <a:r>
              <a:rPr lang="tr-TR" dirty="0" err="1" smtClean="0"/>
              <a:t>izinlendirilmesi</a:t>
            </a:r>
            <a:r>
              <a:rPr lang="tr-TR" dirty="0" smtClean="0"/>
              <a:t> aşamasında uygulanan ÇED süreçleri sorunludur.</a:t>
            </a:r>
          </a:p>
          <a:p>
            <a:pPr marL="0" indent="0">
              <a:buNone/>
            </a:pPr>
            <a:endParaRPr lang="tr-TR" dirty="0" smtClean="0"/>
          </a:p>
          <a:p>
            <a:pPr marL="0" indent="0">
              <a:buNone/>
            </a:pPr>
            <a:r>
              <a:rPr lang="tr-TR" dirty="0" smtClean="0"/>
              <a:t>Yargı kararlarında da ortaya konduğu üzere çevresel etkileri olan projelerin bu etkilerinin kümülâtif olarak incelenmesi; çevredeki diğer projelerin etkileri ile birlikte değerlendirme yapılarak yörenin kaldırabileceği etkilerin buna göre belirlenmesi gerekmektedir</a:t>
            </a:r>
            <a:r>
              <a:rPr lang="tr-TR" dirty="0" smtClean="0"/>
              <a:t>.</a:t>
            </a:r>
          </a:p>
          <a:p>
            <a:pPr marL="0" indent="0">
              <a:buNone/>
            </a:pPr>
            <a:r>
              <a:rPr lang="tr-TR" dirty="0" smtClean="0"/>
              <a:t> </a:t>
            </a:r>
          </a:p>
          <a:p>
            <a:pPr marL="0" indent="0">
              <a:buNone/>
            </a:pPr>
            <a:r>
              <a:rPr lang="tr-TR" dirty="0" smtClean="0"/>
              <a:t>Mevcut </a:t>
            </a:r>
            <a:r>
              <a:rPr lang="tr-TR" dirty="0" smtClean="0"/>
              <a:t>ve de yeni ihalelere konu ruhsat sahalarına ilişkin değerlendirme yapılırken; Büyük Menderes havzasındaki tüm diğer jeotermal enerji tesislerinin, diğer çevresel etkileri bulunan projelerin ve bölgedeki mevcut kirliliğin birlikte göz önünde bulundurulması; çevreye ve insan sağlığına olacak zararların kümülâtif biçimde değerlendirilmesi gerekmektedir. </a:t>
            </a:r>
            <a:endParaRPr lang="tr-TR" dirty="0" smtClean="0"/>
          </a:p>
          <a:p>
            <a:pPr marL="0" indent="0">
              <a:buNone/>
            </a:pPr>
            <a:endParaRPr lang="tr-TR" dirty="0"/>
          </a:p>
          <a:p>
            <a:pPr marL="0" indent="0">
              <a:buNone/>
            </a:pPr>
            <a:r>
              <a:rPr lang="tr-TR" dirty="0" smtClean="0"/>
              <a:t>Bu </a:t>
            </a:r>
            <a:r>
              <a:rPr lang="tr-TR" dirty="0" smtClean="0"/>
              <a:t>yalnızca bilimsel bir gerçek değil aynı zamanda Yüksek Mahkeme kararları ile de ortaya konmuş bir zorunluluktur. Bu bağlamda; ÇED süreçleri etkin işletilmeli, “ÇED Gerekli Değildir” kararları vermeden tüm süreç bütünleşik çevresel etkileriyle birlikte değerlendirilmelidir. “ÇED Gerekli Değildir” ya da “ÇED Olumlu” işlemlerine karşı Yargının verdiği iptal kararları kesinlikle ve ivedilikle uygulanmalıdır.</a:t>
            </a:r>
            <a:endParaRPr lang="tr-TR" dirty="0"/>
          </a:p>
        </p:txBody>
      </p:sp>
    </p:spTree>
    <p:extLst>
      <p:ext uri="{BB962C8B-B14F-4D97-AF65-F5344CB8AC3E}">
        <p14:creationId xmlns:p14="http://schemas.microsoft.com/office/powerpoint/2010/main" val="1216815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764704"/>
            <a:ext cx="8219256" cy="5361459"/>
          </a:xfrm>
          <a:solidFill>
            <a:schemeClr val="accent3">
              <a:lumMod val="60000"/>
              <a:lumOff val="40000"/>
            </a:schemeClr>
          </a:solidFill>
        </p:spPr>
        <p:txBody>
          <a:bodyPr>
            <a:normAutofit fontScale="70000" lnSpcReduction="20000"/>
          </a:bodyPr>
          <a:lstStyle/>
          <a:p>
            <a:r>
              <a:rPr lang="tr-TR" dirty="0" smtClean="0"/>
              <a:t>.Yeraltından </a:t>
            </a:r>
            <a:r>
              <a:rPr lang="tr-TR" dirty="0" smtClean="0"/>
              <a:t>çekilen akışkanla birlikte gelen ve yoğunlaşmayan gazların atmosfere salınmaması ile Akışkanın bir damlasının dahi yerüstüne deşarj edilmemesi ilkelerine uyulmamaktadır.</a:t>
            </a:r>
          </a:p>
          <a:p>
            <a:endParaRPr lang="tr-TR" dirty="0" smtClean="0"/>
          </a:p>
          <a:p>
            <a:r>
              <a:rPr lang="tr-TR" dirty="0" smtClean="0"/>
              <a:t>Yüzeye çıkan akışkanlar, doğaya bırakılan deşarjlar ve havaya salınan gazlar konusunda mevcut yasalar çerçevesinde gerekli ölçüm, inceleme ve denetimler yeterince yapılmamakta, yapıldığı söylenen ölçüm ve analiz sonuçları ise kamuoyuyla paylaşılmamaktadır. </a:t>
            </a:r>
            <a:endParaRPr lang="tr-TR" dirty="0" smtClean="0"/>
          </a:p>
          <a:p>
            <a:endParaRPr lang="tr-TR" dirty="0"/>
          </a:p>
          <a:p>
            <a:r>
              <a:rPr lang="tr-TR" dirty="0" smtClean="0"/>
              <a:t>JES </a:t>
            </a:r>
            <a:r>
              <a:rPr lang="tr-TR" dirty="0" smtClean="0"/>
              <a:t>firmaları lehine yasaların uygulanmaması anlamına gelen bu tür uygulamalardan vazgeçilmeli, </a:t>
            </a:r>
            <a:r>
              <a:rPr lang="tr-TR" u="sng" dirty="0" smtClean="0"/>
              <a:t>hava, toprak ve su kirliliğinin periyodik </a:t>
            </a:r>
            <a:r>
              <a:rPr lang="tr-TR" dirty="0" smtClean="0"/>
              <a:t>ölçümü ve denetim faaliyetleri etkin bir şekilde yapılmalı, gerekirse yerel yönetimlere, bağımsız denetim kuruluşları veya üniversitelere izin verilmeli, kısa aralıklarla sonuçlar kamuoyuna açıklanmalıdır.</a:t>
            </a:r>
            <a:endParaRPr lang="tr-TR" dirty="0"/>
          </a:p>
        </p:txBody>
      </p:sp>
    </p:spTree>
    <p:extLst>
      <p:ext uri="{BB962C8B-B14F-4D97-AF65-F5344CB8AC3E}">
        <p14:creationId xmlns:p14="http://schemas.microsoft.com/office/powerpoint/2010/main" val="748323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505475"/>
          </a:xfrm>
          <a:solidFill>
            <a:schemeClr val="accent6">
              <a:lumMod val="40000"/>
              <a:lumOff val="60000"/>
            </a:schemeClr>
          </a:solidFill>
          <a:ln>
            <a:solidFill>
              <a:schemeClr val="accent4">
                <a:lumMod val="20000"/>
                <a:lumOff val="80000"/>
              </a:schemeClr>
            </a:solidFill>
          </a:ln>
        </p:spPr>
        <p:txBody>
          <a:bodyPr>
            <a:normAutofit fontScale="70000" lnSpcReduction="20000"/>
          </a:bodyPr>
          <a:lstStyle/>
          <a:p>
            <a:pPr marL="0" indent="0">
              <a:buNone/>
            </a:pPr>
            <a:r>
              <a:rPr lang="tr-TR" dirty="0" smtClean="0"/>
              <a:t> Aydın ilinde </a:t>
            </a:r>
            <a:r>
              <a:rPr lang="tr-TR" dirty="0" err="1" smtClean="0"/>
              <a:t>JES’lerin</a:t>
            </a:r>
            <a:r>
              <a:rPr lang="tr-TR" dirty="0" smtClean="0"/>
              <a:t> yaşam alanlarından uzağa kurulması ilkesine uyulmamakta, Jeotermal atıkların insan ve canlı sağlığına etkileri önemsememekte ve yeterince araştırılmamaktadır.</a:t>
            </a:r>
          </a:p>
          <a:p>
            <a:endParaRPr lang="tr-TR" dirty="0" smtClean="0"/>
          </a:p>
          <a:p>
            <a:r>
              <a:rPr lang="tr-TR" dirty="0" smtClean="0"/>
              <a:t>Bazı </a:t>
            </a:r>
            <a:r>
              <a:rPr lang="tr-TR" dirty="0" err="1" smtClean="0"/>
              <a:t>JES’ler</a:t>
            </a:r>
            <a:r>
              <a:rPr lang="tr-TR" dirty="0" smtClean="0"/>
              <a:t> ve arama kuyuları yerleşim yerlerinin hemen bitişiğine yapılmakta, nakil hatları ise bazı yerleşim yerlerinin içerisinden geçmektedir</a:t>
            </a:r>
            <a:r>
              <a:rPr lang="tr-TR" dirty="0" smtClean="0"/>
              <a:t>.</a:t>
            </a:r>
          </a:p>
          <a:p>
            <a:pPr marL="0" indent="0">
              <a:buNone/>
            </a:pPr>
            <a:endParaRPr lang="tr-TR" dirty="0" smtClean="0"/>
          </a:p>
          <a:p>
            <a:r>
              <a:rPr lang="tr-TR" dirty="0" smtClean="0"/>
              <a:t> </a:t>
            </a:r>
            <a:r>
              <a:rPr lang="tr-TR" dirty="0" smtClean="0"/>
              <a:t>Havada hissedilen yoğun </a:t>
            </a:r>
            <a:r>
              <a:rPr lang="tr-TR" u="sng" dirty="0" smtClean="0"/>
              <a:t>kükürt kokusu </a:t>
            </a:r>
            <a:r>
              <a:rPr lang="tr-TR" dirty="0" smtClean="0"/>
              <a:t>yanında, </a:t>
            </a:r>
            <a:r>
              <a:rPr lang="tr-TR" u="sng" dirty="0" smtClean="0"/>
              <a:t>önemli gürültü </a:t>
            </a:r>
            <a:r>
              <a:rPr lang="tr-TR" dirty="0" smtClean="0"/>
              <a:t>kirliliği de yaşanmaktadır. Tesislerden havaya salınan su buharları bağıl nemin artmasına neden olmakta, havaya salınan gazlar bölgenin hava kalitesine de ciddi oranlarda zarar vermekte; iklimsel değişikliklere neden olmaktadır. </a:t>
            </a:r>
            <a:endParaRPr lang="tr-TR" dirty="0" smtClean="0"/>
          </a:p>
          <a:p>
            <a:r>
              <a:rPr lang="tr-TR" dirty="0" smtClean="0"/>
              <a:t>Jeotermal </a:t>
            </a:r>
            <a:r>
              <a:rPr lang="tr-TR" dirty="0" smtClean="0"/>
              <a:t>atıkların insan ve tüm canlıların sağlığına etkileri ivedilikle incelenmeli, son yıllarda arttığı gündeme getirilen kanser vakaları araştırılmalı ve kamuoyu bilgilendirilmelidir. </a:t>
            </a:r>
            <a:r>
              <a:rPr lang="tr-TR" dirty="0" err="1" smtClean="0"/>
              <a:t>İzinlendirme</a:t>
            </a:r>
            <a:r>
              <a:rPr lang="tr-TR" dirty="0" smtClean="0"/>
              <a:t> sürecinde ÇED Raporuna ek olarak mutlaka “Sağlık Etki Değerlendirmesi” raporu da istenmelidir.</a:t>
            </a:r>
            <a:endParaRPr lang="tr-TR" dirty="0"/>
          </a:p>
        </p:txBody>
      </p:sp>
    </p:spTree>
    <p:extLst>
      <p:ext uri="{BB962C8B-B14F-4D97-AF65-F5344CB8AC3E}">
        <p14:creationId xmlns:p14="http://schemas.microsoft.com/office/powerpoint/2010/main" val="543823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620688"/>
            <a:ext cx="8219256" cy="5505475"/>
          </a:xfrm>
          <a:solidFill>
            <a:schemeClr val="accent6">
              <a:lumMod val="40000"/>
              <a:lumOff val="60000"/>
            </a:schemeClr>
          </a:solidFill>
        </p:spPr>
        <p:txBody>
          <a:bodyPr/>
          <a:lstStyle/>
          <a:p>
            <a:r>
              <a:rPr lang="tr-TR" dirty="0" smtClean="0"/>
              <a:t>JES sorunu, sadece Aydın ilinin sorunu değildir. Manisa, Denizli, İzmir, Çanakkale, Afyon, Van, Elazığ, Bolu </a:t>
            </a:r>
            <a:r>
              <a:rPr lang="tr-TR" dirty="0" smtClean="0"/>
              <a:t>dahil </a:t>
            </a:r>
            <a:r>
              <a:rPr lang="tr-TR" dirty="0" smtClean="0"/>
              <a:t>birçok ilimiz kontrolsüz ve denetimsiz jeotermal enerji yatırımları tehdidiyle karşı karşıyadır. </a:t>
            </a:r>
            <a:endParaRPr lang="tr-TR" dirty="0" smtClean="0"/>
          </a:p>
          <a:p>
            <a:r>
              <a:rPr lang="tr-TR" dirty="0" smtClean="0"/>
              <a:t>Bu </a:t>
            </a:r>
            <a:r>
              <a:rPr lang="tr-TR" dirty="0" smtClean="0"/>
              <a:t>nedenle konuya bütüncül yaklaşmalı, ülke düzeyinde gerekli bilimsel ve teknik çalışmalar yürütülmeli, mevzuat yeniden değerlendirilmeli, kamu denetimi etkin bir şekilde sağlanmalıdır.</a:t>
            </a:r>
            <a:endParaRPr lang="tr-TR" dirty="0"/>
          </a:p>
        </p:txBody>
      </p:sp>
    </p:spTree>
    <p:extLst>
      <p:ext uri="{BB962C8B-B14F-4D97-AF65-F5344CB8AC3E}">
        <p14:creationId xmlns:p14="http://schemas.microsoft.com/office/powerpoint/2010/main" val="30496041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dirty="0" smtClean="0"/>
              <a:t>Alaşehir'de </a:t>
            </a:r>
            <a:r>
              <a:rPr lang="tr-TR" dirty="0"/>
              <a:t>sıcak su  basan bir üzüm </a:t>
            </a:r>
            <a:r>
              <a:rPr lang="tr-TR" dirty="0" smtClean="0"/>
              <a:t>bağı</a:t>
            </a:r>
            <a:r>
              <a:rPr lang="tr-TR" dirty="0"/>
              <a:t/>
            </a:r>
            <a:br>
              <a:rPr lang="tr-TR" dirty="0"/>
            </a:br>
            <a:endParaRPr lang="tr-T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628800"/>
            <a:ext cx="7217598" cy="4608512"/>
          </a:xfrm>
          <a:prstGeom prst="rect">
            <a:avLst/>
          </a:prstGeom>
          <a:noFill/>
          <a:ln w="381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4" name="Dikdörtgen 3"/>
          <p:cNvSpPr/>
          <p:nvPr/>
        </p:nvSpPr>
        <p:spPr>
          <a:xfrm>
            <a:off x="1763688" y="5434955"/>
            <a:ext cx="4572000" cy="646331"/>
          </a:xfrm>
          <a:prstGeom prst="rect">
            <a:avLst/>
          </a:prstGeom>
        </p:spPr>
        <p:txBody>
          <a:bodyPr>
            <a:spAutoFit/>
          </a:bodyPr>
          <a:lstStyle/>
          <a:p>
            <a:endParaRPr lang="tr-TR" dirty="0" smtClean="0"/>
          </a:p>
          <a:p>
            <a:endParaRPr lang="tr-TR" dirty="0" smtClean="0"/>
          </a:p>
        </p:txBody>
      </p:sp>
    </p:spTree>
    <p:extLst>
      <p:ext uri="{BB962C8B-B14F-4D97-AF65-F5344CB8AC3E}">
        <p14:creationId xmlns:p14="http://schemas.microsoft.com/office/powerpoint/2010/main" val="3490267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457200" y="274638"/>
            <a:ext cx="8229600" cy="634082"/>
          </a:xfrm>
        </p:spPr>
        <p:txBody>
          <a:bodyPr>
            <a:normAutofit/>
          </a:bodyPr>
          <a:lstStyle/>
          <a:p>
            <a:r>
              <a:rPr lang="tr-TR" sz="3200" dirty="0" smtClean="0">
                <a:solidFill>
                  <a:srgbClr val="FF0000"/>
                </a:solidFill>
              </a:rPr>
              <a:t>Jeotermal sulardaki katyonlar ve anyonlar</a:t>
            </a:r>
            <a:endParaRPr lang="tr-TR" sz="3200" dirty="0">
              <a:solidFill>
                <a:srgbClr val="FF0000"/>
              </a:solidFill>
            </a:endParaRPr>
          </a:p>
        </p:txBody>
      </p:sp>
      <p:sp>
        <p:nvSpPr>
          <p:cNvPr id="3" name="İçerik Yer Tutucusu 2"/>
          <p:cNvSpPr>
            <a:spLocks noGrp="1"/>
          </p:cNvSpPr>
          <p:nvPr>
            <p:ph sz="half" idx="1"/>
          </p:nvPr>
        </p:nvSpPr>
        <p:spPr>
          <a:xfrm>
            <a:off x="251520" y="836712"/>
            <a:ext cx="4392488" cy="5760640"/>
          </a:xfrm>
          <a:solidFill>
            <a:schemeClr val="accent1">
              <a:lumMod val="20000"/>
              <a:lumOff val="80000"/>
            </a:schemeClr>
          </a:solidFill>
          <a:ln>
            <a:solidFill>
              <a:schemeClr val="bg2">
                <a:lumMod val="75000"/>
              </a:schemeClr>
            </a:solidFill>
          </a:ln>
        </p:spPr>
        <p:txBody>
          <a:bodyPr>
            <a:noAutofit/>
          </a:bodyPr>
          <a:lstStyle/>
          <a:p>
            <a:r>
              <a:rPr lang="tr-TR" sz="2000" dirty="0" smtClean="0"/>
              <a:t>Katyonlar:</a:t>
            </a:r>
          </a:p>
          <a:p>
            <a:pPr marL="0" indent="0">
              <a:buNone/>
            </a:pPr>
            <a:r>
              <a:rPr lang="tr-TR" sz="2000" dirty="0" smtClean="0"/>
              <a:t>Jeotermal sularda </a:t>
            </a:r>
            <a:r>
              <a:rPr lang="tr-TR" sz="2000" dirty="0" err="1" smtClean="0"/>
              <a:t>Na</a:t>
            </a:r>
            <a:r>
              <a:rPr lang="tr-TR" sz="2000" dirty="0" smtClean="0"/>
              <a:t>+, K+  gibi alkaliler,</a:t>
            </a:r>
          </a:p>
          <a:p>
            <a:pPr marL="0" indent="0">
              <a:buNone/>
            </a:pPr>
            <a:r>
              <a:rPr lang="tr-TR" sz="2000" dirty="0" smtClean="0"/>
              <a:t> </a:t>
            </a:r>
            <a:r>
              <a:rPr lang="tr-TR" sz="2000" dirty="0" err="1" smtClean="0"/>
              <a:t>Li</a:t>
            </a:r>
            <a:r>
              <a:rPr lang="tr-TR" sz="2000" dirty="0" smtClean="0"/>
              <a:t>+, Rb+ , Cs+  gibi nadir alkaliler, </a:t>
            </a:r>
          </a:p>
          <a:p>
            <a:pPr marL="0" indent="0">
              <a:buNone/>
            </a:pPr>
            <a:r>
              <a:rPr lang="tr-TR" sz="2000" dirty="0" smtClean="0"/>
              <a:t>NH4+ , Ca2+, Mg2+ gibi toprak alkaliler,</a:t>
            </a:r>
          </a:p>
          <a:p>
            <a:pPr marL="0" indent="0">
              <a:buNone/>
            </a:pPr>
            <a:r>
              <a:rPr lang="tr-TR" sz="2000" dirty="0" smtClean="0"/>
              <a:t> Al3+ ve Fe2+, Fe3+, Mn2+ gibi geçiş elementleri görülmektedir .</a:t>
            </a:r>
          </a:p>
          <a:p>
            <a:pPr marL="0" indent="0">
              <a:buNone/>
            </a:pPr>
            <a:r>
              <a:rPr lang="tr-TR" sz="1600" dirty="0" err="1" smtClean="0"/>
              <a:t>jeotermometre</a:t>
            </a:r>
            <a:r>
              <a:rPr lang="tr-TR" sz="1600" dirty="0" smtClean="0"/>
              <a:t> uygulamalarında sıkça kullanılırlar. Sıcak sularda </a:t>
            </a:r>
            <a:r>
              <a:rPr lang="tr-TR" sz="1600" dirty="0" err="1" smtClean="0"/>
              <a:t>Na</a:t>
            </a:r>
            <a:r>
              <a:rPr lang="tr-TR" sz="1600" dirty="0" smtClean="0"/>
              <a:t>/K oranı 10’dan büyüktür. </a:t>
            </a:r>
            <a:r>
              <a:rPr lang="tr-TR" sz="1600" dirty="0" err="1" smtClean="0"/>
              <a:t>Na</a:t>
            </a:r>
            <a:r>
              <a:rPr lang="tr-TR" sz="1600" dirty="0" smtClean="0"/>
              <a:t> derişimi 200-2000 </a:t>
            </a:r>
            <a:r>
              <a:rPr lang="tr-TR" sz="1600" dirty="0" err="1" smtClean="0"/>
              <a:t>ppm</a:t>
            </a:r>
            <a:r>
              <a:rPr lang="tr-TR" sz="1600" dirty="0" smtClean="0"/>
              <a:t> arasında değişir. </a:t>
            </a:r>
          </a:p>
          <a:p>
            <a:pPr marL="0" indent="0">
              <a:buNone/>
            </a:pPr>
            <a:r>
              <a:rPr lang="tr-TR" sz="1600" dirty="0" err="1" smtClean="0"/>
              <a:t>Li</a:t>
            </a:r>
            <a:r>
              <a:rPr lang="tr-TR" sz="1600" dirty="0" smtClean="0"/>
              <a:t>, Rb, Cs </a:t>
            </a:r>
            <a:r>
              <a:rPr lang="tr-TR" sz="1600" dirty="0" err="1" smtClean="0"/>
              <a:t>derişimleri</a:t>
            </a:r>
            <a:r>
              <a:rPr lang="tr-TR" sz="1600" dirty="0" smtClean="0"/>
              <a:t> yüzeye yaklaştıkça azalmaktadır. Termal sulardaki</a:t>
            </a:r>
          </a:p>
          <a:p>
            <a:pPr marL="0" indent="0">
              <a:buNone/>
            </a:pPr>
            <a:r>
              <a:rPr lang="tr-TR" sz="1600" dirty="0" smtClean="0"/>
              <a:t>tipik </a:t>
            </a:r>
            <a:r>
              <a:rPr lang="tr-TR" sz="1600" dirty="0" err="1" smtClean="0"/>
              <a:t>derişimleri</a:t>
            </a:r>
            <a:r>
              <a:rPr lang="tr-TR" sz="1600" dirty="0" smtClean="0"/>
              <a:t> </a:t>
            </a:r>
            <a:r>
              <a:rPr lang="tr-TR" sz="1600" dirty="0" err="1" smtClean="0"/>
              <a:t>Li</a:t>
            </a:r>
            <a:r>
              <a:rPr lang="tr-TR" sz="1600" dirty="0" smtClean="0"/>
              <a:t>&lt;20 </a:t>
            </a:r>
            <a:r>
              <a:rPr lang="tr-TR" sz="1600" dirty="0" err="1" smtClean="0"/>
              <a:t>ppm</a:t>
            </a:r>
            <a:r>
              <a:rPr lang="tr-TR" sz="1600" dirty="0" smtClean="0"/>
              <a:t>, Rb&lt;2 </a:t>
            </a:r>
            <a:r>
              <a:rPr lang="tr-TR" sz="1600" dirty="0" err="1" smtClean="0"/>
              <a:t>ppm</a:t>
            </a:r>
            <a:r>
              <a:rPr lang="tr-TR" sz="1600" dirty="0" smtClean="0"/>
              <a:t>, Cs&lt;2 </a:t>
            </a:r>
            <a:r>
              <a:rPr lang="tr-TR" sz="1600" dirty="0" err="1" smtClean="0"/>
              <a:t>ppm’dir</a:t>
            </a:r>
            <a:r>
              <a:rPr lang="tr-TR" sz="1600" dirty="0" smtClean="0"/>
              <a:t>. </a:t>
            </a:r>
            <a:endParaRPr lang="tr-TR" sz="1600" dirty="0" smtClean="0"/>
          </a:p>
          <a:p>
            <a:pPr marL="0" indent="0">
              <a:buNone/>
            </a:pPr>
            <a:r>
              <a:rPr lang="tr-TR" sz="1600" dirty="0" smtClean="0"/>
              <a:t>Bu </a:t>
            </a:r>
            <a:r>
              <a:rPr lang="tr-TR" sz="1600" dirty="0" smtClean="0"/>
              <a:t>derişimler, </a:t>
            </a:r>
            <a:r>
              <a:rPr lang="tr-TR" sz="1600" dirty="0" err="1" smtClean="0"/>
              <a:t>riyolitik</a:t>
            </a:r>
            <a:r>
              <a:rPr lang="tr-TR" sz="1600" dirty="0" smtClean="0"/>
              <a:t>, </a:t>
            </a:r>
            <a:r>
              <a:rPr lang="tr-TR" sz="1600" dirty="0" err="1" smtClean="0"/>
              <a:t>andezitik</a:t>
            </a:r>
            <a:r>
              <a:rPr lang="tr-TR" sz="1600" dirty="0" smtClean="0"/>
              <a:t> karakterli</a:t>
            </a:r>
          </a:p>
          <a:p>
            <a:pPr marL="0" indent="0">
              <a:buNone/>
            </a:pPr>
            <a:r>
              <a:rPr lang="tr-TR" sz="1600" dirty="0" smtClean="0"/>
              <a:t>rezervuar kayaçlardan veya benzer bileşime sahip </a:t>
            </a:r>
            <a:r>
              <a:rPr lang="tr-TR" sz="1600" dirty="0" err="1" smtClean="0"/>
              <a:t>sedimanter</a:t>
            </a:r>
            <a:r>
              <a:rPr lang="tr-TR" sz="1600" dirty="0" smtClean="0"/>
              <a:t> kayaçlardan gelen sularda 1-10 </a:t>
            </a:r>
            <a:r>
              <a:rPr lang="tr-TR" sz="1600" dirty="0" err="1" smtClean="0"/>
              <a:t>ppm</a:t>
            </a:r>
            <a:endParaRPr lang="tr-TR" sz="1600" dirty="0" smtClean="0"/>
          </a:p>
          <a:p>
            <a:pPr marL="0" indent="0">
              <a:buNone/>
            </a:pPr>
            <a:r>
              <a:rPr lang="tr-TR" sz="1600" dirty="0" smtClean="0"/>
              <a:t>arasında değişirken, </a:t>
            </a:r>
            <a:r>
              <a:rPr lang="tr-TR" sz="1600" dirty="0" err="1" smtClean="0"/>
              <a:t>bazaltik</a:t>
            </a:r>
            <a:r>
              <a:rPr lang="tr-TR" sz="1600" dirty="0" smtClean="0"/>
              <a:t> ortamdan gelen sularda 0.1 </a:t>
            </a:r>
            <a:r>
              <a:rPr lang="tr-TR" sz="1600" dirty="0" err="1" smtClean="0"/>
              <a:t>ppm’den</a:t>
            </a:r>
            <a:r>
              <a:rPr lang="tr-TR" sz="1600" dirty="0" smtClean="0"/>
              <a:t> küçüktür.</a:t>
            </a:r>
          </a:p>
        </p:txBody>
      </p:sp>
      <p:sp>
        <p:nvSpPr>
          <p:cNvPr id="5" name="İçerik Yer Tutucusu 4"/>
          <p:cNvSpPr>
            <a:spLocks noGrp="1"/>
          </p:cNvSpPr>
          <p:nvPr>
            <p:ph sz="half" idx="2"/>
          </p:nvPr>
        </p:nvSpPr>
        <p:spPr>
          <a:xfrm>
            <a:off x="4716016" y="836712"/>
            <a:ext cx="4110608" cy="5616624"/>
          </a:xfrm>
          <a:solidFill>
            <a:schemeClr val="accent3">
              <a:lumMod val="40000"/>
              <a:lumOff val="60000"/>
            </a:schemeClr>
          </a:solidFill>
          <a:ln>
            <a:solidFill>
              <a:schemeClr val="tx2">
                <a:lumMod val="60000"/>
                <a:lumOff val="40000"/>
              </a:schemeClr>
            </a:solidFill>
          </a:ln>
        </p:spPr>
        <p:txBody>
          <a:bodyPr>
            <a:normAutofit fontScale="25000" lnSpcReduction="20000"/>
          </a:bodyPr>
          <a:lstStyle/>
          <a:p>
            <a:pPr marL="0" indent="0">
              <a:buNone/>
            </a:pPr>
            <a:r>
              <a:rPr lang="tr-TR" sz="7200" dirty="0" smtClean="0"/>
              <a:t>Jeotermal sulardaki </a:t>
            </a:r>
            <a:r>
              <a:rPr lang="tr-TR" sz="7200" dirty="0" err="1" smtClean="0"/>
              <a:t>Ca</a:t>
            </a:r>
            <a:r>
              <a:rPr lang="tr-TR" sz="7200" dirty="0" smtClean="0"/>
              <a:t> derişimi, doğada yaygın olarak gözlenen CaCO3 (kalsit, aragonit), CaSO4</a:t>
            </a:r>
          </a:p>
          <a:p>
            <a:pPr marL="0" indent="0">
              <a:buNone/>
            </a:pPr>
            <a:r>
              <a:rPr lang="tr-TR" sz="7200" dirty="0" smtClean="0"/>
              <a:t>(anhidrit, jips), CaF2 (florit) ve diğer kalsiyum minerallerinin ortamdaki çözünürlüğü ile ilgilidir. </a:t>
            </a:r>
          </a:p>
          <a:p>
            <a:pPr marL="0" indent="0">
              <a:buNone/>
            </a:pPr>
            <a:r>
              <a:rPr lang="tr-TR" sz="7200" dirty="0" smtClean="0"/>
              <a:t>Yüksek sıcaklığa sahip sistemlerde, sıcak su içerisinde çözünmüş </a:t>
            </a:r>
            <a:r>
              <a:rPr lang="tr-TR" sz="7200" dirty="0" err="1" smtClean="0"/>
              <a:t>Ca</a:t>
            </a:r>
            <a:r>
              <a:rPr lang="tr-TR" sz="7200" dirty="0" smtClean="0"/>
              <a:t> derişimi genellikle 50 </a:t>
            </a:r>
            <a:r>
              <a:rPr lang="tr-TR" sz="7200" dirty="0" err="1" smtClean="0"/>
              <a:t>ppm’den</a:t>
            </a:r>
            <a:r>
              <a:rPr lang="tr-TR" sz="7200" dirty="0" smtClean="0"/>
              <a:t> küçüktür.</a:t>
            </a:r>
          </a:p>
          <a:p>
            <a:r>
              <a:rPr lang="tr-TR" sz="7200" dirty="0" err="1" smtClean="0"/>
              <a:t>Na</a:t>
            </a:r>
            <a:r>
              <a:rPr lang="tr-TR" sz="7200" dirty="0" smtClean="0"/>
              <a:t>/</a:t>
            </a:r>
            <a:r>
              <a:rPr lang="tr-TR" sz="7200" dirty="0" err="1" smtClean="0"/>
              <a:t>Ca</a:t>
            </a:r>
            <a:r>
              <a:rPr lang="tr-TR" sz="7200" dirty="0" smtClean="0"/>
              <a:t> oranı </a:t>
            </a:r>
            <a:r>
              <a:rPr lang="tr-TR" sz="7200" dirty="0" err="1" smtClean="0"/>
              <a:t>jeotermometre</a:t>
            </a:r>
            <a:r>
              <a:rPr lang="tr-TR" sz="7200" dirty="0" smtClean="0"/>
              <a:t> olarak da kullanılır. Yüksek değerlerin doğrudan rezervuardan beslenmeyi gösterdiği kabul edilmektedir </a:t>
            </a:r>
          </a:p>
          <a:p>
            <a:r>
              <a:rPr lang="tr-TR" sz="7200" dirty="0" smtClean="0"/>
              <a:t>Sulardaki Mg derişimi, suyun içinden geçtiği başta </a:t>
            </a:r>
            <a:r>
              <a:rPr lang="tr-TR" sz="7200" dirty="0" err="1" smtClean="0"/>
              <a:t>ferromagnezyen</a:t>
            </a:r>
            <a:r>
              <a:rPr lang="tr-TR" sz="7200" dirty="0" smtClean="0"/>
              <a:t> mineraller içeren </a:t>
            </a:r>
            <a:r>
              <a:rPr lang="tr-TR" sz="7200" dirty="0" err="1" smtClean="0"/>
              <a:t>ultrabazik</a:t>
            </a:r>
            <a:endParaRPr lang="tr-TR" sz="7200" dirty="0" smtClean="0"/>
          </a:p>
          <a:p>
            <a:r>
              <a:rPr lang="tr-TR" sz="7200" dirty="0" smtClean="0"/>
              <a:t>kayaçlar olmak üzere dolomitin çözünürlüğü ile ilgilidir. </a:t>
            </a:r>
          </a:p>
          <a:p>
            <a:r>
              <a:rPr lang="tr-TR" sz="7200" dirty="0" smtClean="0"/>
              <a:t>Yüksek sıcaklığa sahip jeotermal sularda Mg derişimi 0.01-0.1 </a:t>
            </a:r>
            <a:r>
              <a:rPr lang="tr-TR" sz="7200" dirty="0" err="1" smtClean="0"/>
              <a:t>ppm</a:t>
            </a:r>
            <a:r>
              <a:rPr lang="tr-TR" sz="7200" dirty="0" smtClean="0"/>
              <a:t> arasındadır. </a:t>
            </a:r>
          </a:p>
          <a:p>
            <a:endParaRPr lang="tr-TR" sz="7200" dirty="0"/>
          </a:p>
        </p:txBody>
      </p:sp>
    </p:spTree>
    <p:extLst>
      <p:ext uri="{BB962C8B-B14F-4D97-AF65-F5344CB8AC3E}">
        <p14:creationId xmlns:p14="http://schemas.microsoft.com/office/powerpoint/2010/main" val="2552420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539552" y="692696"/>
            <a:ext cx="4038600" cy="4525963"/>
          </a:xfrm>
          <a:ln>
            <a:solidFill>
              <a:schemeClr val="accent1">
                <a:lumMod val="75000"/>
              </a:schemeClr>
            </a:solidFill>
          </a:ln>
        </p:spPr>
        <p:txBody>
          <a:bodyPr>
            <a:normAutofit fontScale="77500" lnSpcReduction="20000"/>
          </a:bodyPr>
          <a:lstStyle/>
          <a:p>
            <a:pPr marL="0" indent="0">
              <a:buNone/>
            </a:pPr>
            <a:r>
              <a:rPr lang="tr-TR" sz="2900" dirty="0" smtClean="0">
                <a:solidFill>
                  <a:srgbClr val="FF0000"/>
                </a:solidFill>
              </a:rPr>
              <a:t>Anyonlar</a:t>
            </a:r>
          </a:p>
          <a:p>
            <a:pPr marL="0" indent="0">
              <a:buNone/>
            </a:pPr>
            <a:r>
              <a:rPr lang="tr-TR" sz="2900" dirty="0" smtClean="0"/>
              <a:t>Jeotermal sularda HCO3−</a:t>
            </a:r>
          </a:p>
          <a:p>
            <a:pPr marL="0" indent="0">
              <a:buNone/>
            </a:pPr>
            <a:r>
              <a:rPr lang="tr-TR" sz="2900" dirty="0" smtClean="0"/>
              <a:t> SO4 2− , Cl− , F−, </a:t>
            </a:r>
            <a:r>
              <a:rPr lang="tr-TR" sz="2900" dirty="0" err="1" smtClean="0"/>
              <a:t>Br</a:t>
            </a:r>
            <a:r>
              <a:rPr lang="tr-TR" sz="2900" dirty="0" smtClean="0"/>
              <a:t>−  ve I−</a:t>
            </a:r>
          </a:p>
          <a:p>
            <a:pPr marL="0" indent="0">
              <a:buNone/>
            </a:pPr>
            <a:r>
              <a:rPr lang="tr-TR" sz="2900" dirty="0" smtClean="0"/>
              <a:t> bulunmaktadır. </a:t>
            </a:r>
            <a:endParaRPr lang="tr-TR" sz="2900" dirty="0" smtClean="0"/>
          </a:p>
          <a:p>
            <a:pPr marL="0" indent="0">
              <a:buNone/>
            </a:pPr>
            <a:endParaRPr lang="tr-TR" sz="2900" dirty="0" smtClean="0"/>
          </a:p>
          <a:p>
            <a:pPr marL="0" indent="0">
              <a:buNone/>
            </a:pPr>
            <a:r>
              <a:rPr lang="tr-TR" sz="2900" dirty="0" smtClean="0"/>
              <a:t>Bikarbonat derişimi, jeotermal sulardaki toplam karbonat (CO2(suda), H2CO3, HCO3−, CO3 2−) derişimi, akışkanın </a:t>
            </a:r>
            <a:r>
              <a:rPr lang="tr-TR" sz="2900" dirty="0" err="1" smtClean="0"/>
              <a:t>pH’sı</a:t>
            </a:r>
            <a:r>
              <a:rPr lang="tr-TR" sz="2900" dirty="0" smtClean="0"/>
              <a:t> ve karbondioksit gazının kısmi basıncı ile değişir. Karbon dioksit ile bikarbonat ve karbonat iyonlarının su kimyası üzerinde büyük etkisi vardır. </a:t>
            </a:r>
            <a:endParaRPr lang="tr-TR" dirty="0"/>
          </a:p>
        </p:txBody>
      </p:sp>
      <p:sp>
        <p:nvSpPr>
          <p:cNvPr id="6" name="İçerik Yer Tutucusu 5"/>
          <p:cNvSpPr>
            <a:spLocks noGrp="1"/>
          </p:cNvSpPr>
          <p:nvPr>
            <p:ph sz="half" idx="2"/>
          </p:nvPr>
        </p:nvSpPr>
        <p:spPr>
          <a:xfrm>
            <a:off x="4716016" y="980728"/>
            <a:ext cx="4038600" cy="4525963"/>
          </a:xfrm>
          <a:ln>
            <a:solidFill>
              <a:schemeClr val="tx2">
                <a:lumMod val="40000"/>
                <a:lumOff val="60000"/>
              </a:schemeClr>
            </a:solidFill>
          </a:ln>
        </p:spPr>
        <p:txBody>
          <a:bodyPr>
            <a:normAutofit fontScale="77500" lnSpcReduction="20000"/>
          </a:bodyPr>
          <a:lstStyle/>
          <a:p>
            <a:r>
              <a:rPr lang="tr-TR" dirty="0" smtClean="0"/>
              <a:t>Bu türlerin birbirine oranı suyun </a:t>
            </a:r>
            <a:r>
              <a:rPr lang="tr-TR" dirty="0" err="1" smtClean="0"/>
              <a:t>pH’sını</a:t>
            </a:r>
            <a:r>
              <a:rPr lang="tr-TR" dirty="0" smtClean="0"/>
              <a:t> </a:t>
            </a:r>
            <a:r>
              <a:rPr lang="tr-TR" dirty="0" err="1" smtClean="0"/>
              <a:t>tamponlayabileceği</a:t>
            </a:r>
            <a:r>
              <a:rPr lang="tr-TR" dirty="0" smtClean="0"/>
              <a:t> gibi, özellikle karbonat bir çok mineralin çökmesine neden olabilir .</a:t>
            </a:r>
          </a:p>
          <a:p>
            <a:r>
              <a:rPr lang="tr-TR" dirty="0" smtClean="0"/>
              <a:t>Derin jeotermal sularda sülfat miktarı 50 </a:t>
            </a:r>
            <a:r>
              <a:rPr lang="tr-TR" dirty="0" err="1" smtClean="0"/>
              <a:t>ppm’den</a:t>
            </a:r>
            <a:r>
              <a:rPr lang="tr-TR" dirty="0" smtClean="0"/>
              <a:t> azdır. Yüzeye yakın yerlerde hidrojen sülfürün</a:t>
            </a:r>
          </a:p>
          <a:p>
            <a:r>
              <a:rPr lang="tr-TR" dirty="0" smtClean="0"/>
              <a:t>yükseltgenmesi ile artış gösterir. Yüzey sularındaki sülfat artışı yüzeye yakın buhar </a:t>
            </a:r>
            <a:r>
              <a:rPr lang="tr-TR" dirty="0" err="1" smtClean="0"/>
              <a:t>yoğuşmasından</a:t>
            </a:r>
            <a:endParaRPr lang="tr-TR" dirty="0" smtClean="0"/>
          </a:p>
          <a:p>
            <a:r>
              <a:rPr lang="tr-TR" dirty="0" smtClean="0"/>
              <a:t>kaynaklanmaktadır.</a:t>
            </a:r>
          </a:p>
          <a:p>
            <a:endParaRPr lang="tr-TR" dirty="0" smtClean="0"/>
          </a:p>
          <a:p>
            <a:endParaRPr lang="tr-TR" dirty="0"/>
          </a:p>
        </p:txBody>
      </p:sp>
    </p:spTree>
    <p:extLst>
      <p:ext uri="{BB962C8B-B14F-4D97-AF65-F5344CB8AC3E}">
        <p14:creationId xmlns:p14="http://schemas.microsoft.com/office/powerpoint/2010/main" val="1346358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836712"/>
            <a:ext cx="8229600" cy="5289451"/>
          </a:xfrm>
          <a:solidFill>
            <a:schemeClr val="bg2">
              <a:lumMod val="75000"/>
            </a:schemeClr>
          </a:solidFill>
          <a:ln>
            <a:solidFill>
              <a:schemeClr val="bg2">
                <a:lumMod val="50000"/>
              </a:schemeClr>
            </a:solidFill>
          </a:ln>
        </p:spPr>
        <p:txBody>
          <a:bodyPr>
            <a:normAutofit/>
          </a:bodyPr>
          <a:lstStyle/>
          <a:p>
            <a:r>
              <a:rPr lang="tr-TR" dirty="0" smtClean="0"/>
              <a:t>Klorür, jeotermal sistemlerin aranması ve yorumlanmasında çok kullanılan bir iyondur. Bir kez çözüldükten sonra başka minerallerin bünyesine kolay girmemesi nedeniyle doğrudan jeotermal suyu karakterize eder</a:t>
            </a:r>
            <a:r>
              <a:rPr lang="tr-TR" dirty="0" smtClean="0"/>
              <a:t>.</a:t>
            </a:r>
          </a:p>
          <a:p>
            <a:r>
              <a:rPr lang="tr-TR" dirty="0" smtClean="0"/>
              <a:t> </a:t>
            </a:r>
            <a:endParaRPr lang="tr-TR" dirty="0" smtClean="0"/>
          </a:p>
          <a:p>
            <a:r>
              <a:rPr lang="tr-TR" dirty="0" smtClean="0"/>
              <a:t>Jeotermal sularda </a:t>
            </a:r>
            <a:r>
              <a:rPr lang="tr-TR" dirty="0" err="1" smtClean="0"/>
              <a:t>florür</a:t>
            </a:r>
            <a:r>
              <a:rPr lang="tr-TR" dirty="0" smtClean="0"/>
              <a:t> miktarı genellikle 10 </a:t>
            </a:r>
            <a:r>
              <a:rPr lang="tr-TR" dirty="0" err="1" smtClean="0"/>
              <a:t>ppm’den</a:t>
            </a:r>
            <a:r>
              <a:rPr lang="tr-TR" dirty="0" smtClean="0"/>
              <a:t> daha azdır. </a:t>
            </a:r>
          </a:p>
          <a:p>
            <a:pPr marL="0" indent="0">
              <a:buNone/>
            </a:pPr>
            <a:endParaRPr lang="tr-TR" dirty="0"/>
          </a:p>
        </p:txBody>
      </p:sp>
    </p:spTree>
    <p:extLst>
      <p:ext uri="{BB962C8B-B14F-4D97-AF65-F5344CB8AC3E}">
        <p14:creationId xmlns:p14="http://schemas.microsoft.com/office/powerpoint/2010/main" val="3844081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Aydın'da 11 jeotermal santral 10 senedir ruhsatsız işletiliyormuş - Dike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3075"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9997" y="1124744"/>
            <a:ext cx="8229303" cy="46513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83682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1026" name="Picture 2" descr="https://www.delinetciler.net/attachment.php?attachmentid=27654&amp;d=132801588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024" y="332656"/>
            <a:ext cx="8364456" cy="5833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3098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0"/>
            <a:ext cx="8229600" cy="738336"/>
          </a:xfrm>
        </p:spPr>
        <p:txBody>
          <a:bodyPr>
            <a:normAutofit fontScale="90000"/>
          </a:bodyPr>
          <a:lstStyle/>
          <a:p>
            <a:r>
              <a:rPr lang="tr-TR" dirty="0" smtClean="0">
                <a:solidFill>
                  <a:srgbClr val="FF0000"/>
                </a:solidFill>
              </a:rPr>
              <a:t>Kullanıldığı alanlar</a:t>
            </a:r>
            <a:endParaRPr lang="tr-TR" dirty="0">
              <a:solidFill>
                <a:srgbClr val="FF0000"/>
              </a:solidFill>
            </a:endParaRPr>
          </a:p>
        </p:txBody>
      </p:sp>
      <p:sp>
        <p:nvSpPr>
          <p:cNvPr id="3" name="İçerik Yer Tutucusu 2"/>
          <p:cNvSpPr>
            <a:spLocks noGrp="1"/>
          </p:cNvSpPr>
          <p:nvPr>
            <p:ph idx="1"/>
          </p:nvPr>
        </p:nvSpPr>
        <p:spPr>
          <a:xfrm>
            <a:off x="323528" y="620688"/>
            <a:ext cx="8219256" cy="5976664"/>
          </a:xfrm>
          <a:solidFill>
            <a:schemeClr val="accent6">
              <a:lumMod val="40000"/>
              <a:lumOff val="60000"/>
            </a:schemeClr>
          </a:solidFill>
          <a:ln>
            <a:solidFill>
              <a:schemeClr val="bg2">
                <a:lumMod val="50000"/>
              </a:schemeClr>
            </a:solidFill>
          </a:ln>
        </p:spPr>
        <p:txBody>
          <a:bodyPr>
            <a:noAutofit/>
          </a:bodyPr>
          <a:lstStyle/>
          <a:p>
            <a:pPr>
              <a:buFont typeface="Wingdings" panose="05000000000000000000" pitchFamily="2" charset="2"/>
              <a:buChar char="q"/>
            </a:pPr>
            <a:r>
              <a:rPr lang="tr-TR" sz="2000" dirty="0" smtClean="0"/>
              <a:t>Düşük sıcaklıklı  doğrudan </a:t>
            </a:r>
            <a:r>
              <a:rPr lang="tr-TR" sz="2000" dirty="0" err="1" smtClean="0"/>
              <a:t>ısıtmacılıkta</a:t>
            </a:r>
            <a:r>
              <a:rPr lang="tr-TR" sz="2000" dirty="0" smtClean="0"/>
              <a:t>,</a:t>
            </a:r>
          </a:p>
          <a:p>
            <a:pPr>
              <a:buFont typeface="Wingdings" panose="05000000000000000000" pitchFamily="2" charset="2"/>
              <a:buChar char="q"/>
            </a:pPr>
            <a:r>
              <a:rPr lang="tr-TR" sz="2000" dirty="0" smtClean="0"/>
              <a:t>400 C den fazla sıcaklıktaki jeotermal akışkanlardan binaları ve kentleri merkezi sistemle ısıtmada ve de sıcak kullanma suyu olarak (İzlanda, Fransa, Japonya, Yeni Zelanda, Türkiye, B.D.T., Macaristan, Kanada, Çin, Meksika, Arjantin, Kuzey Avrupa Ülkeleri),</a:t>
            </a:r>
          </a:p>
          <a:p>
            <a:pPr>
              <a:buFont typeface="Wingdings" panose="05000000000000000000" pitchFamily="2" charset="2"/>
              <a:buChar char="q"/>
            </a:pPr>
            <a:r>
              <a:rPr lang="tr-TR" sz="2000" dirty="0" smtClean="0"/>
              <a:t>Seraların ısıtılması ile turfanda sebzecilik, meyvecilik, çiçekçilik yapılmakta ve dünyadaki jeotermal doğrudan kullanım değerinin önemli bir bölümü sera ısıtma amaçlı kullanılmaktadır. Macaristan, İtalya, Türkiye, ABD, Japonya, Meksika, Doğu Avrupa Ülkeleri, Yeni Zelanda ve İzlanda'da 300C den fazla sıcaklıktaki akışkan kullanılarak seraların ısıtılmasında,</a:t>
            </a:r>
          </a:p>
          <a:p>
            <a:pPr>
              <a:buFont typeface="Wingdings" panose="05000000000000000000" pitchFamily="2" charset="2"/>
              <a:buChar char="q"/>
            </a:pPr>
            <a:r>
              <a:rPr lang="tr-TR" sz="2000" dirty="0" smtClean="0"/>
              <a:t>Tropikal bitki (Japonya) ve balık (Japonya'da timsah yetiştiriciliği dahil) yetiştirilmesinde (Filipinler, Çin, İzlanda),</a:t>
            </a:r>
          </a:p>
          <a:p>
            <a:pPr>
              <a:buFont typeface="Wingdings" panose="05000000000000000000" pitchFamily="2" charset="2"/>
              <a:buChar char="q"/>
            </a:pPr>
            <a:r>
              <a:rPr lang="tr-TR" sz="2000" dirty="0" smtClean="0"/>
              <a:t>Tavuk ve hayvan çiftliklerinin ısıtılmasında (Japonya, ABD, Yeni Zelanda, Macaristan, B.D.T.),</a:t>
            </a:r>
          </a:p>
          <a:p>
            <a:pPr>
              <a:buFont typeface="Wingdings" panose="05000000000000000000" pitchFamily="2" charset="2"/>
              <a:buChar char="q"/>
            </a:pPr>
            <a:r>
              <a:rPr lang="tr-TR" sz="2000" dirty="0" smtClean="0"/>
              <a:t>Toprak, cadde, havaalanı pistlerinin (Sibirya) vb. ısıtılmasında ve</a:t>
            </a:r>
          </a:p>
          <a:p>
            <a:pPr>
              <a:buFont typeface="Wingdings" panose="05000000000000000000" pitchFamily="2" charset="2"/>
              <a:buChar char="q"/>
            </a:pPr>
            <a:r>
              <a:rPr lang="tr-TR" sz="2000" dirty="0" smtClean="0"/>
              <a:t>Yüzme havuzu, termal tedavi ve diğer turistik tesislerde (İtalya, Japonya, ABD, İzlanda, Türkiye, Çin, Endonezya, Yeni Zelanda, Arjantin, Doğu Avrupa Ülkeleri, B.D.T.) kullanılmaktadır.</a:t>
            </a:r>
            <a:endParaRPr lang="tr-TR" sz="2000" dirty="0"/>
          </a:p>
        </p:txBody>
      </p:sp>
    </p:spTree>
    <p:extLst>
      <p:ext uri="{BB962C8B-B14F-4D97-AF65-F5344CB8AC3E}">
        <p14:creationId xmlns:p14="http://schemas.microsoft.com/office/powerpoint/2010/main" val="2011613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r>
              <a:rPr lang="tr-TR" dirty="0" smtClean="0">
                <a:solidFill>
                  <a:srgbClr val="FF0000"/>
                </a:solidFill>
              </a:rPr>
              <a:t>Endüstriyel Uygulamalar</a:t>
            </a:r>
            <a:br>
              <a:rPr lang="tr-TR" dirty="0" smtClean="0">
                <a:solidFill>
                  <a:srgbClr val="FF0000"/>
                </a:solidFill>
              </a:rPr>
            </a:br>
            <a:endParaRPr lang="tr-TR" dirty="0">
              <a:solidFill>
                <a:srgbClr val="FF0000"/>
              </a:solidFill>
            </a:endParaRPr>
          </a:p>
        </p:txBody>
      </p:sp>
      <p:sp>
        <p:nvSpPr>
          <p:cNvPr id="3" name="İçerik Yer Tutucusu 2"/>
          <p:cNvSpPr>
            <a:spLocks noGrp="1"/>
          </p:cNvSpPr>
          <p:nvPr>
            <p:ph idx="1"/>
          </p:nvPr>
        </p:nvSpPr>
        <p:spPr>
          <a:xfrm>
            <a:off x="395536" y="548680"/>
            <a:ext cx="8301608" cy="5976664"/>
          </a:xfrm>
          <a:solidFill>
            <a:schemeClr val="bg2">
              <a:lumMod val="90000"/>
            </a:schemeClr>
          </a:solidFill>
          <a:ln w="9525">
            <a:solidFill>
              <a:schemeClr val="tx1"/>
            </a:solidFill>
          </a:ln>
        </p:spPr>
        <p:txBody>
          <a:bodyPr>
            <a:noAutofit/>
          </a:bodyPr>
          <a:lstStyle/>
          <a:p>
            <a:r>
              <a:rPr lang="tr-TR" sz="2400" dirty="0" smtClean="0"/>
              <a:t>Yiyeceklerin kurutulmasında /balık, yosun vb.) ve sterilize edilmesinde, </a:t>
            </a:r>
            <a:r>
              <a:rPr lang="tr-TR" sz="2400" dirty="0" err="1" smtClean="0"/>
              <a:t>konservecilikte</a:t>
            </a:r>
            <a:r>
              <a:rPr lang="tr-TR" sz="2400" dirty="0" smtClean="0"/>
              <a:t> (Japonya, ABD, İzlanda, Filipinler, Yeni Zelanda, Tayland)</a:t>
            </a:r>
          </a:p>
          <a:p>
            <a:r>
              <a:rPr lang="tr-TR" sz="2400" dirty="0" smtClean="0"/>
              <a:t>Kerestecilikte ve ağaç kaplama sanayinde (Yeni Zelanda, Meksika, B.D.T)</a:t>
            </a:r>
          </a:p>
          <a:p>
            <a:r>
              <a:rPr lang="tr-TR" sz="2400" dirty="0" smtClean="0"/>
              <a:t>Kağıt (Yeni Zelanda, Japonya, İzlanda, Çin, B.D.T), dokuma ve boyamacılıkta (Yeni Zelanda, İzlanda, Çin ve B.D.T.)</a:t>
            </a:r>
          </a:p>
          <a:p>
            <a:r>
              <a:rPr lang="tr-TR" sz="2400" dirty="0" smtClean="0"/>
              <a:t>Derilerin kurutulmasında ve işlenmesinde (Japonya vb.)</a:t>
            </a:r>
          </a:p>
          <a:p>
            <a:r>
              <a:rPr lang="tr-TR" sz="2400" dirty="0" smtClean="0"/>
              <a:t>Bira ve benzeri endüstrilerde mayalama ve damıtma (Japonya)</a:t>
            </a:r>
          </a:p>
          <a:p>
            <a:r>
              <a:rPr lang="tr-TR" sz="2400" dirty="0" smtClean="0"/>
              <a:t>Soğutma tesislerinde (İtalya, Meksika)</a:t>
            </a:r>
          </a:p>
          <a:p>
            <a:r>
              <a:rPr lang="tr-TR" sz="2400" dirty="0" smtClean="0"/>
              <a:t>Beton blokların kurutulmasında (Meksika)</a:t>
            </a:r>
          </a:p>
          <a:p>
            <a:r>
              <a:rPr lang="tr-TR" sz="2400" dirty="0" smtClean="0"/>
              <a:t>Soğutularak içme suyu olarak kullanımı (Macaristan, B.D.T., Tunus, Cezayir) ve</a:t>
            </a:r>
          </a:p>
          <a:p>
            <a:r>
              <a:rPr lang="tr-TR" sz="2400" dirty="0" smtClean="0"/>
              <a:t>Yıkama amaçlı olarak çamaşırhanelerde kullanımı (Japonya) </a:t>
            </a:r>
            <a:endParaRPr lang="tr-TR" sz="2400" dirty="0"/>
          </a:p>
        </p:txBody>
      </p:sp>
    </p:spTree>
    <p:extLst>
      <p:ext uri="{BB962C8B-B14F-4D97-AF65-F5344CB8AC3E}">
        <p14:creationId xmlns:p14="http://schemas.microsoft.com/office/powerpoint/2010/main" val="145776286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TotalTime>
  <Words>1977</Words>
  <Application>Microsoft Office PowerPoint</Application>
  <PresentationFormat>Ekran Gösterisi (4:3)</PresentationFormat>
  <Paragraphs>114</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Ofis Teması</vt:lpstr>
      <vt:lpstr>JEOTERMAL SULAR- JEOTERMAL ENERJİ</vt:lpstr>
      <vt:lpstr>Jeotermal</vt:lpstr>
      <vt:lpstr>Jeotermal sulardaki katyonlar ve anyonlar</vt:lpstr>
      <vt:lpstr>PowerPoint Sunusu</vt:lpstr>
      <vt:lpstr>PowerPoint Sunusu</vt:lpstr>
      <vt:lpstr>PowerPoint Sunusu</vt:lpstr>
      <vt:lpstr>PowerPoint Sunusu</vt:lpstr>
      <vt:lpstr>Kullanıldığı alanlar</vt:lpstr>
      <vt:lpstr>Endüstriyel Uygulamalar </vt:lpstr>
      <vt:lpstr>PowerPoint Sunusu</vt:lpstr>
      <vt:lpstr>Kimyasal Madde Üretimi </vt:lpstr>
      <vt:lpstr>PowerPoint Sunusu</vt:lpstr>
      <vt:lpstr>Kullanımı-zararı</vt:lpstr>
      <vt:lpstr>PowerPoint Sunusu</vt:lpstr>
      <vt:lpstr>PowerPoint Sunusu</vt:lpstr>
      <vt:lpstr>PowerPoint Sunusu</vt:lpstr>
      <vt:lpstr>PowerPoint Sunusu</vt:lpstr>
      <vt:lpstr>Uyulmayan kurallar-Toprak-Tarım-Çevre İlişkisi</vt:lpstr>
      <vt:lpstr>PowerPoint Sunusu</vt:lpstr>
      <vt:lpstr>PowerPoint Sunusu</vt:lpstr>
      <vt:lpstr>PowerPoint Sunusu</vt:lpstr>
      <vt:lpstr>PowerPoint Sunusu</vt:lpstr>
      <vt:lpstr>PowerPoint Sunusu</vt:lpstr>
      <vt:lpstr> Alaşehir'de sıcak su  basan bir üzüm bağı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JEOTERMAL SULAR- JEOTERMAL ENERJİ</dc:title>
  <dc:creator>sonay</dc:creator>
  <cp:lastModifiedBy>sonay</cp:lastModifiedBy>
  <cp:revision>14</cp:revision>
  <dcterms:created xsi:type="dcterms:W3CDTF">2020-12-23T18:18:13Z</dcterms:created>
  <dcterms:modified xsi:type="dcterms:W3CDTF">2020-12-24T07:22:39Z</dcterms:modified>
</cp:coreProperties>
</file>