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70" r:id="rId5"/>
    <p:sldId id="260" r:id="rId6"/>
    <p:sldId id="261" r:id="rId7"/>
    <p:sldId id="262" r:id="rId8"/>
    <p:sldId id="263" r:id="rId9"/>
    <p:sldId id="266" r:id="rId10"/>
    <p:sldId id="267" r:id="rId11"/>
    <p:sldId id="264" r:id="rId12"/>
    <p:sldId id="265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3A3B2-0006-42A7-A3FE-8F1A57FC02DA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8504-251E-4669-8EC8-B8EBC94DE2A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0809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3A3B2-0006-42A7-A3FE-8F1A57FC02DA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8504-251E-4669-8EC8-B8EBC94DE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685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3A3B2-0006-42A7-A3FE-8F1A57FC02DA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8504-251E-4669-8EC8-B8EBC94DE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95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3A3B2-0006-42A7-A3FE-8F1A57FC02DA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8504-251E-4669-8EC8-B8EBC94DE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254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3A3B2-0006-42A7-A3FE-8F1A57FC02DA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8504-251E-4669-8EC8-B8EBC94DE2A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4818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3A3B2-0006-42A7-A3FE-8F1A57FC02DA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8504-251E-4669-8EC8-B8EBC94DE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79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3A3B2-0006-42A7-A3FE-8F1A57FC02DA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8504-251E-4669-8EC8-B8EBC94DE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649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3A3B2-0006-42A7-A3FE-8F1A57FC02DA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8504-251E-4669-8EC8-B8EBC94DE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907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3A3B2-0006-42A7-A3FE-8F1A57FC02DA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8504-251E-4669-8EC8-B8EBC94DE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46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903A3B2-0006-42A7-A3FE-8F1A57FC02DA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D88504-251E-4669-8EC8-B8EBC94DE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58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3A3B2-0006-42A7-A3FE-8F1A57FC02DA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8504-251E-4669-8EC8-B8EBC94DE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628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903A3B2-0006-42A7-A3FE-8F1A57FC02DA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1D88504-251E-4669-8EC8-B8EBC94DE2A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2430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제</a:t>
            </a:r>
            <a:r>
              <a:rPr lang="tr-TR" altLang="ko-KR" dirty="0" smtClean="0"/>
              <a:t>5</a:t>
            </a:r>
            <a:r>
              <a:rPr lang="ko-KR" altLang="en-US" dirty="0" smtClean="0"/>
              <a:t>과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 anchor="b"/>
          <a:lstStyle/>
          <a:p>
            <a:pPr algn="ctr"/>
            <a:r>
              <a:rPr lang="ko-KR" altLang="en-US" sz="4400" dirty="0"/>
              <a:t>교통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5358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99177" y="106976"/>
            <a:ext cx="67086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ko-KR" altLang="en-US" sz="2400" dirty="0"/>
              <a:t>배가 아파요</a:t>
            </a:r>
            <a:r>
              <a:rPr lang="en-US" altLang="ko-KR" sz="2400" dirty="0"/>
              <a:t>. </a:t>
            </a:r>
            <a:r>
              <a:rPr lang="ko-KR" altLang="en-US" sz="2400" dirty="0"/>
              <a:t>어떻게 해야 돼요</a:t>
            </a:r>
            <a:r>
              <a:rPr lang="en-US" altLang="ko-KR" sz="2400" dirty="0"/>
              <a:t>? (</a:t>
            </a:r>
            <a:r>
              <a:rPr lang="ko-KR" altLang="en-US" sz="2400" dirty="0"/>
              <a:t>병원에 가다</a:t>
            </a:r>
            <a:r>
              <a:rPr lang="en-US" altLang="ko-KR" sz="2400" dirty="0"/>
              <a:t>)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400" dirty="0"/>
              <a:t>_______________________________________.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4747035" y="1147921"/>
            <a:ext cx="7444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ko-KR" altLang="en-US" sz="2400" dirty="0"/>
              <a:t>길이 많이 막혀요</a:t>
            </a:r>
            <a:r>
              <a:rPr lang="en-US" altLang="ko-KR" sz="2400" dirty="0"/>
              <a:t>. </a:t>
            </a:r>
            <a:r>
              <a:rPr lang="ko-KR" altLang="en-US" sz="2400" dirty="0"/>
              <a:t>어떻게 해야 돼요</a:t>
            </a:r>
            <a:r>
              <a:rPr lang="en-US" altLang="ko-KR" sz="2400" dirty="0"/>
              <a:t>? (</a:t>
            </a:r>
            <a:r>
              <a:rPr lang="ko-KR" altLang="en-US" sz="2400" dirty="0"/>
              <a:t>지하철을 타다</a:t>
            </a:r>
            <a:r>
              <a:rPr lang="en-US" altLang="ko-KR" sz="2400" dirty="0"/>
              <a:t>)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400" dirty="0"/>
              <a:t>_______________________________________.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199175" y="2188867"/>
            <a:ext cx="101217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ko-KR" altLang="en-US" sz="2400" dirty="0"/>
              <a:t>버스에 사람이 너무 많아요</a:t>
            </a:r>
            <a:r>
              <a:rPr lang="en-US" altLang="ko-KR" sz="2400" dirty="0"/>
              <a:t>. </a:t>
            </a:r>
            <a:r>
              <a:rPr lang="ko-KR" altLang="en-US" sz="2400" dirty="0"/>
              <a:t>어떻게 해야 돼요</a:t>
            </a:r>
            <a:r>
              <a:rPr lang="en-US" altLang="ko-KR" sz="2400" dirty="0"/>
              <a:t>? (</a:t>
            </a:r>
            <a:r>
              <a:rPr lang="ko-KR" altLang="en-US" sz="2400" dirty="0"/>
              <a:t>다음 버스를 기다리다</a:t>
            </a:r>
            <a:r>
              <a:rPr lang="en-US" altLang="ko-KR" sz="2400" dirty="0"/>
              <a:t>)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400" dirty="0"/>
              <a:t>_______________________________________.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3998613" y="3229812"/>
            <a:ext cx="81933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ko-KR" altLang="en-US" sz="2400" dirty="0"/>
              <a:t>내일 시험이 있어요</a:t>
            </a:r>
            <a:r>
              <a:rPr lang="en-US" altLang="ko-KR" sz="2400" dirty="0"/>
              <a:t>. </a:t>
            </a:r>
            <a:r>
              <a:rPr lang="ko-KR" altLang="en-US" sz="2400" dirty="0"/>
              <a:t>어떻게 해야 돼요</a:t>
            </a:r>
            <a:r>
              <a:rPr lang="en-US" altLang="ko-KR" sz="2400" dirty="0"/>
              <a:t>? (</a:t>
            </a:r>
            <a:r>
              <a:rPr lang="ko-KR" altLang="en-US" sz="2400" dirty="0"/>
              <a:t>열심히 공부하다</a:t>
            </a:r>
            <a:r>
              <a:rPr lang="en-US" altLang="ko-KR" sz="2400" dirty="0"/>
              <a:t>)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400" dirty="0"/>
              <a:t>_______________________________________.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199174" y="4270757"/>
            <a:ext cx="101217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ko-KR" altLang="en-US" sz="2400" dirty="0"/>
              <a:t>어제 잠을 못 자서 피곤해요</a:t>
            </a:r>
            <a:r>
              <a:rPr lang="en-US" altLang="ko-KR" sz="2400" dirty="0"/>
              <a:t>. </a:t>
            </a:r>
            <a:r>
              <a:rPr lang="ko-KR" altLang="en-US" sz="2400" dirty="0"/>
              <a:t>어떻게 해야 돼요</a:t>
            </a:r>
            <a:r>
              <a:rPr lang="en-US" altLang="ko-KR" sz="2400" dirty="0"/>
              <a:t>? (</a:t>
            </a:r>
            <a:r>
              <a:rPr lang="ko-KR" altLang="en-US" sz="2400" dirty="0"/>
              <a:t>조금 쉬다</a:t>
            </a:r>
            <a:r>
              <a:rPr lang="en-US" altLang="ko-KR" sz="2400" dirty="0"/>
              <a:t>)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400" dirty="0"/>
              <a:t>_______________________________________.</a:t>
            </a:r>
          </a:p>
        </p:txBody>
      </p:sp>
      <p:sp>
        <p:nvSpPr>
          <p:cNvPr id="7" name="Metin kutusu 6"/>
          <p:cNvSpPr txBox="1"/>
          <p:nvPr/>
        </p:nvSpPr>
        <p:spPr>
          <a:xfrm>
            <a:off x="5646068" y="5311702"/>
            <a:ext cx="6545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ko-KR" altLang="en-US" sz="2400" dirty="0"/>
              <a:t>배가 아파요</a:t>
            </a:r>
            <a:r>
              <a:rPr lang="en-US" altLang="ko-KR" sz="2400" dirty="0"/>
              <a:t>. </a:t>
            </a:r>
            <a:r>
              <a:rPr lang="ko-KR" altLang="en-US" sz="2400" dirty="0"/>
              <a:t>어떻게 해야 돼요</a:t>
            </a:r>
            <a:r>
              <a:rPr lang="en-US" altLang="ko-KR" sz="2400" dirty="0"/>
              <a:t>? (</a:t>
            </a:r>
            <a:r>
              <a:rPr lang="ko-KR" altLang="en-US" sz="2400" dirty="0"/>
              <a:t>약을 먹다</a:t>
            </a:r>
            <a:r>
              <a:rPr lang="en-US" altLang="ko-KR" sz="2400" dirty="0"/>
              <a:t>)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400" dirty="0"/>
              <a:t>_______________________________________.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10221589" y="6488668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/>
              <a:t>재미있는 한국어</a:t>
            </a:r>
            <a:r>
              <a:rPr lang="en-US" altLang="ko-KR" dirty="0"/>
              <a:t>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6379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-</a:t>
            </a:r>
            <a:r>
              <a:rPr lang="ko-KR" altLang="en-US" dirty="0"/>
              <a:t>에서</a:t>
            </a:r>
            <a:r>
              <a:rPr lang="en-US" altLang="ko-KR" dirty="0"/>
              <a:t> … -</a:t>
            </a:r>
            <a:r>
              <a:rPr lang="ko-KR" altLang="en-US" dirty="0"/>
              <a:t>까지</a:t>
            </a:r>
            <a:r>
              <a:rPr lang="en-US" altLang="ko-KR" dirty="0"/>
              <a:t>…</a:t>
            </a:r>
            <a:endParaRPr lang="en-US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altLang="ko-KR" dirty="0" err="1">
                <a:solidFill>
                  <a:schemeClr val="tx1"/>
                </a:solidFill>
              </a:rPr>
              <a:t>Yer</a:t>
            </a:r>
            <a:r>
              <a:rPr lang="ko-KR" altLang="en-US" dirty="0">
                <a:solidFill>
                  <a:schemeClr val="tx1"/>
                </a:solidFill>
              </a:rPr>
              <a:t> </a:t>
            </a:r>
            <a:r>
              <a:rPr lang="tr-TR" altLang="ko-KR" dirty="0">
                <a:solidFill>
                  <a:schemeClr val="tx1"/>
                </a:solidFill>
              </a:rPr>
              <a:t>isimlerine eklenerek başlangıç ve bitiş noktalarını belirtir.</a:t>
            </a:r>
          </a:p>
          <a:p>
            <a:r>
              <a:rPr lang="tr-TR" altLang="ko-KR" dirty="0">
                <a:solidFill>
                  <a:schemeClr val="tx1"/>
                </a:solidFill>
              </a:rPr>
              <a:t>«-den … -e kadar…»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466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823865" y="832918"/>
            <a:ext cx="11117655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집</a:t>
            </a:r>
            <a:r>
              <a:rPr lang="en-US" altLang="ko-KR" sz="2400" dirty="0"/>
              <a:t>, </a:t>
            </a:r>
            <a:r>
              <a:rPr lang="ko-KR" altLang="en-US" sz="2400" dirty="0"/>
              <a:t>학교</a:t>
            </a:r>
            <a:r>
              <a:rPr lang="en-US" altLang="ko-KR" sz="2400" dirty="0"/>
              <a:t>, </a:t>
            </a:r>
            <a:r>
              <a:rPr lang="ko-KR" altLang="en-US" sz="2400" dirty="0"/>
              <a:t>버스</a:t>
            </a:r>
            <a:r>
              <a:rPr lang="en-US" altLang="ko-KR" sz="2400" dirty="0"/>
              <a:t>			→	</a:t>
            </a:r>
            <a:r>
              <a:rPr lang="ko-KR" altLang="en-US" sz="2400" dirty="0"/>
              <a:t>집에서 학교까지 버스를 타고 가요</a:t>
            </a:r>
            <a:r>
              <a:rPr lang="en-US" altLang="ko-KR" sz="2400" dirty="0"/>
              <a:t>.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집</a:t>
            </a:r>
            <a:r>
              <a:rPr lang="en-US" altLang="ko-KR" sz="2400" dirty="0"/>
              <a:t>, </a:t>
            </a:r>
            <a:r>
              <a:rPr lang="ko-KR" altLang="en-US" sz="2400" dirty="0"/>
              <a:t>학교</a:t>
            </a:r>
            <a:r>
              <a:rPr lang="en-US" altLang="ko-KR" sz="2400" dirty="0"/>
              <a:t>, 30</a:t>
            </a:r>
            <a:r>
              <a:rPr lang="ko-KR" altLang="en-US" sz="2400" dirty="0"/>
              <a:t>분</a:t>
            </a:r>
            <a:r>
              <a:rPr lang="en-US" altLang="ko-KR" sz="2400" dirty="0"/>
              <a:t>			→	_______________________ </a:t>
            </a:r>
            <a:r>
              <a:rPr lang="ko-KR" altLang="en-US" sz="2400" dirty="0"/>
              <a:t>걸려요</a:t>
            </a:r>
            <a:r>
              <a:rPr lang="en-US" altLang="ko-KR" sz="2400" dirty="0"/>
              <a:t>.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집</a:t>
            </a:r>
            <a:r>
              <a:rPr lang="en-US" altLang="ko-KR" sz="2400" dirty="0"/>
              <a:t>, </a:t>
            </a:r>
            <a:r>
              <a:rPr lang="ko-KR" altLang="en-US" sz="2400" dirty="0"/>
              <a:t>학교</a:t>
            </a:r>
            <a:r>
              <a:rPr lang="en-US" altLang="ko-KR" sz="2400" dirty="0"/>
              <a:t>, </a:t>
            </a:r>
            <a:r>
              <a:rPr lang="ko-KR" altLang="en-US" sz="2400" dirty="0"/>
              <a:t>자전거</a:t>
            </a:r>
            <a:r>
              <a:rPr lang="en-US" altLang="ko-KR" sz="2400" dirty="0"/>
              <a:t>			→	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학교 앞</a:t>
            </a:r>
            <a:r>
              <a:rPr lang="en-US" altLang="ko-KR" sz="2400" dirty="0"/>
              <a:t>, </a:t>
            </a:r>
            <a:r>
              <a:rPr lang="ko-KR" altLang="en-US" sz="2400" dirty="0"/>
              <a:t>종로</a:t>
            </a:r>
            <a:r>
              <a:rPr lang="en-US" altLang="ko-KR" sz="2400" dirty="0"/>
              <a:t>, </a:t>
            </a:r>
            <a:r>
              <a:rPr lang="ko-KR" altLang="en-US" sz="2400" dirty="0"/>
              <a:t>지하철</a:t>
            </a:r>
            <a:r>
              <a:rPr lang="en-US" altLang="ko-KR" sz="2400" dirty="0"/>
              <a:t>		→	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집</a:t>
            </a:r>
            <a:r>
              <a:rPr lang="en-US" altLang="ko-KR" sz="2400" dirty="0"/>
              <a:t>, </a:t>
            </a:r>
            <a:r>
              <a:rPr lang="ko-KR" altLang="en-US" sz="2400" dirty="0"/>
              <a:t>학교</a:t>
            </a:r>
            <a:r>
              <a:rPr lang="en-US" altLang="ko-KR" sz="2400" dirty="0"/>
              <a:t>, 10</a:t>
            </a:r>
            <a:r>
              <a:rPr lang="ko-KR" altLang="en-US" sz="2400" dirty="0"/>
              <a:t>분</a:t>
            </a:r>
            <a:r>
              <a:rPr lang="en-US" altLang="ko-KR" sz="2400" dirty="0"/>
              <a:t>			→	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학교</a:t>
            </a:r>
            <a:r>
              <a:rPr lang="en-US" altLang="ko-KR" sz="2400" dirty="0"/>
              <a:t>, </a:t>
            </a:r>
            <a:r>
              <a:rPr lang="ko-KR" altLang="en-US" sz="2400" dirty="0" err="1"/>
              <a:t>압구정역</a:t>
            </a:r>
            <a:r>
              <a:rPr lang="en-US" altLang="ko-KR" sz="2400" dirty="0"/>
              <a:t>, 30</a:t>
            </a:r>
            <a:r>
              <a:rPr lang="ko-KR" altLang="en-US" sz="2400" dirty="0"/>
              <a:t>분</a:t>
            </a:r>
            <a:r>
              <a:rPr lang="en-US" altLang="ko-KR" sz="2400" dirty="0"/>
              <a:t>		→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집</a:t>
            </a:r>
            <a:r>
              <a:rPr lang="en-US" altLang="ko-KR" sz="2400" dirty="0"/>
              <a:t>, </a:t>
            </a:r>
            <a:r>
              <a:rPr lang="ko-KR" altLang="en-US" sz="2400" dirty="0"/>
              <a:t>시장</a:t>
            </a:r>
            <a:r>
              <a:rPr lang="en-US" altLang="ko-KR" sz="2400" dirty="0"/>
              <a:t>, </a:t>
            </a:r>
            <a:r>
              <a:rPr lang="ko-KR" altLang="en-US" sz="2400" dirty="0"/>
              <a:t>걸어가다</a:t>
            </a:r>
            <a:r>
              <a:rPr lang="en-US" altLang="ko-KR" sz="2400" dirty="0"/>
              <a:t>		→	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회사</a:t>
            </a:r>
            <a:r>
              <a:rPr lang="en-US" altLang="ko-KR" sz="2400" dirty="0"/>
              <a:t>, </a:t>
            </a:r>
            <a:r>
              <a:rPr lang="ko-KR" altLang="en-US" sz="2400" dirty="0"/>
              <a:t>집</a:t>
            </a:r>
            <a:r>
              <a:rPr lang="en-US" altLang="ko-KR" sz="2400" dirty="0"/>
              <a:t>, </a:t>
            </a:r>
            <a:r>
              <a:rPr lang="ko-KR" altLang="en-US" sz="2400" dirty="0"/>
              <a:t>한 시간</a:t>
            </a:r>
            <a:r>
              <a:rPr lang="en-US" altLang="ko-KR" sz="2400" dirty="0"/>
              <a:t>			→	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사울</a:t>
            </a:r>
            <a:r>
              <a:rPr lang="en-US" altLang="ko-KR" sz="2400" dirty="0"/>
              <a:t>, </a:t>
            </a:r>
            <a:r>
              <a:rPr lang="ko-KR" altLang="en-US" sz="2400" dirty="0"/>
              <a:t>제주도</a:t>
            </a:r>
            <a:r>
              <a:rPr lang="en-US" altLang="ko-KR" sz="2400" dirty="0"/>
              <a:t>, </a:t>
            </a:r>
            <a:r>
              <a:rPr lang="ko-KR" altLang="en-US" sz="2400" dirty="0"/>
              <a:t>비행기</a:t>
            </a:r>
            <a:r>
              <a:rPr lang="en-US" altLang="ko-KR" sz="2400" dirty="0"/>
              <a:t>		→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학교</a:t>
            </a:r>
            <a:r>
              <a:rPr lang="en-US" altLang="ko-KR" sz="2400" dirty="0"/>
              <a:t>, </a:t>
            </a:r>
            <a:r>
              <a:rPr lang="ko-KR" altLang="en-US" sz="2400" dirty="0"/>
              <a:t>박물관</a:t>
            </a:r>
            <a:r>
              <a:rPr lang="en-US" altLang="ko-KR" sz="2400" dirty="0"/>
              <a:t>, </a:t>
            </a:r>
            <a:r>
              <a:rPr lang="ko-KR" altLang="en-US" sz="2400" dirty="0"/>
              <a:t>지하철 </a:t>
            </a:r>
            <a:r>
              <a:rPr lang="en-US" altLang="ko-KR" sz="2400" dirty="0"/>
              <a:t>6</a:t>
            </a:r>
            <a:r>
              <a:rPr lang="ko-KR" altLang="en-US" sz="2400" dirty="0"/>
              <a:t>호선</a:t>
            </a:r>
            <a:r>
              <a:rPr lang="en-US" altLang="ko-KR" sz="2400" dirty="0"/>
              <a:t>	→				</a:t>
            </a:r>
            <a:endParaRPr lang="en-US" sz="2400" dirty="0"/>
          </a:p>
        </p:txBody>
      </p:sp>
      <p:sp>
        <p:nvSpPr>
          <p:cNvPr id="3" name="Dikdörtgen 2"/>
          <p:cNvSpPr/>
          <p:nvPr/>
        </p:nvSpPr>
        <p:spPr>
          <a:xfrm>
            <a:off x="10221589" y="6488668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/>
              <a:t>재미있는 한국어</a:t>
            </a:r>
            <a:r>
              <a:rPr lang="en-US" altLang="ko-KR" dirty="0"/>
              <a:t>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1506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58181D47-1FC5-4B46-BA19-91D60F846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pPr algn="ctr"/>
            <a:r>
              <a:rPr lang="ko-KR" altLang="en-US" sz="5400" dirty="0">
                <a:solidFill>
                  <a:srgbClr val="FFFFFF"/>
                </a:solidFill>
              </a:rPr>
              <a:t>어휘</a:t>
            </a: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536754A-09CD-46D4-9E3E-EE56E0070E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4079" y="605896"/>
            <a:ext cx="8087921" cy="5646208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노선도</a:t>
            </a:r>
            <a:r>
              <a:rPr lang="en-US" altLang="ko-KR" sz="2800" dirty="0"/>
              <a:t>	-	</a:t>
            </a:r>
            <a:r>
              <a:rPr lang="tr-TR" altLang="ko-KR" sz="2800" dirty="0"/>
              <a:t>güzergah haritası 	</a:t>
            </a:r>
            <a:r>
              <a:rPr lang="en-US" altLang="ko-KR" sz="2800" dirty="0"/>
              <a:t>        </a:t>
            </a:r>
            <a:r>
              <a:rPr lang="ko-KR" altLang="en-US" sz="2800" dirty="0" err="1"/>
              <a:t>路</a:t>
            </a:r>
            <a:r>
              <a:rPr lang="ko-KR" altLang="en-US" sz="2800" dirty="0"/>
              <a:t> </a:t>
            </a:r>
            <a:r>
              <a:rPr lang="en-US" altLang="ko-KR" sz="2800" dirty="0"/>
              <a:t>(</a:t>
            </a:r>
            <a:r>
              <a:rPr lang="ko-KR" altLang="en-US" sz="2800" dirty="0"/>
              <a:t>길 노</a:t>
            </a:r>
            <a:r>
              <a:rPr lang="en-US" altLang="ko-KR" sz="2800" dirty="0"/>
              <a:t>/</a:t>
            </a:r>
            <a:r>
              <a:rPr lang="ko-KR" altLang="en-US" sz="2800" dirty="0"/>
              <a:t>로</a:t>
            </a:r>
            <a:r>
              <a:rPr lang="en-US" altLang="ko-KR" sz="28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자리</a:t>
            </a:r>
            <a:r>
              <a:rPr lang="en-US" altLang="ko-KR" sz="2800" dirty="0"/>
              <a:t>	-	</a:t>
            </a:r>
            <a:r>
              <a:rPr lang="tr-TR" altLang="ko-KR" sz="2800" dirty="0"/>
              <a:t>yer, koltuk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노약자석</a:t>
            </a:r>
            <a:r>
              <a:rPr lang="en-US" altLang="ko-KR" sz="2800" dirty="0"/>
              <a:t>	-	</a:t>
            </a:r>
            <a:r>
              <a:rPr lang="tr-TR" altLang="ko-KR" sz="2800" dirty="0"/>
              <a:t>öncelikli koltuk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도착하다</a:t>
            </a:r>
            <a:r>
              <a:rPr lang="en-US" altLang="ko-KR" sz="2800" dirty="0"/>
              <a:t>	-	</a:t>
            </a:r>
            <a:r>
              <a:rPr lang="en-US" altLang="ko-KR" sz="2800" dirty="0" err="1"/>
              <a:t>varmak</a:t>
            </a:r>
            <a:r>
              <a:rPr lang="ko-KR" altLang="en-US" sz="2800" dirty="0"/>
              <a:t>  </a:t>
            </a:r>
            <a:r>
              <a:rPr lang="en-US" altLang="ko-KR" sz="2800" dirty="0"/>
              <a:t>-</a:t>
            </a:r>
            <a:r>
              <a:rPr lang="ko-KR" altLang="en-US" sz="2800" dirty="0"/>
              <a:t>에 </a:t>
            </a:r>
            <a:r>
              <a:rPr lang="en-US" altLang="ko-KR" sz="2800" dirty="0"/>
              <a:t>*	         (x </a:t>
            </a:r>
            <a:r>
              <a:rPr lang="ko-KR" altLang="en-US" sz="2800" dirty="0"/>
              <a:t>출발하다</a:t>
            </a:r>
            <a:r>
              <a:rPr lang="en-US" altLang="ko-KR" sz="28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승강장</a:t>
            </a:r>
            <a:r>
              <a:rPr lang="en-US" altLang="ko-KR" sz="2800" dirty="0"/>
              <a:t>	-	platform</a:t>
            </a:r>
            <a:r>
              <a:rPr lang="ko-KR" altLang="en-US" sz="2800" dirty="0"/>
              <a:t> </a:t>
            </a:r>
            <a:r>
              <a:rPr lang="en-US" altLang="ko-KR" sz="2800" dirty="0"/>
              <a:t>(</a:t>
            </a:r>
            <a:r>
              <a:rPr lang="tr-TR" altLang="ko-KR" sz="2800" dirty="0"/>
              <a:t>biniş/iniş yeri)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안전선</a:t>
            </a:r>
            <a:r>
              <a:rPr lang="en-US" altLang="ko-KR" sz="2800" dirty="0"/>
              <a:t>	-	</a:t>
            </a:r>
            <a:r>
              <a:rPr lang="tr-TR" altLang="ko-KR" sz="2800" dirty="0"/>
              <a:t>güvenlik çizgisi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왕복</a:t>
            </a:r>
            <a:r>
              <a:rPr lang="en-US" altLang="ko-KR" sz="2800" dirty="0"/>
              <a:t>	-	</a:t>
            </a:r>
            <a:r>
              <a:rPr lang="tr-TR" altLang="ko-KR" sz="2800" dirty="0"/>
              <a:t>gidiş dönüş</a:t>
            </a:r>
            <a:r>
              <a:rPr lang="en-US" altLang="ko-KR" sz="2800" dirty="0"/>
              <a:t>		                 </a:t>
            </a:r>
            <a:r>
              <a:rPr lang="tr-TR" altLang="ko-KR" sz="2800" dirty="0"/>
              <a:t>(x </a:t>
            </a:r>
            <a:r>
              <a:rPr lang="ko-KR" altLang="en-US" sz="2800" dirty="0"/>
              <a:t>편도</a:t>
            </a:r>
            <a:r>
              <a:rPr lang="tr-TR" altLang="ko-KR" sz="28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직접</a:t>
            </a:r>
            <a:r>
              <a:rPr lang="en-US" altLang="ko-KR" sz="2800" dirty="0"/>
              <a:t>	-	</a:t>
            </a:r>
            <a:r>
              <a:rPr lang="tr-TR" altLang="ko-KR" sz="2800" dirty="0"/>
              <a:t>doğrudan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출입구</a:t>
            </a:r>
            <a:r>
              <a:rPr lang="en-US" altLang="ko-KR" sz="2800" dirty="0"/>
              <a:t>	-	</a:t>
            </a:r>
            <a:r>
              <a:rPr lang="tr-TR" altLang="ko-KR" sz="2800" dirty="0"/>
              <a:t>giriş çıkış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하차하다</a:t>
            </a:r>
            <a:r>
              <a:rPr lang="en-US" altLang="ko-KR" sz="2800" dirty="0"/>
              <a:t>	-	</a:t>
            </a:r>
            <a:r>
              <a:rPr lang="tr-TR" altLang="ko-KR" sz="2800" dirty="0"/>
              <a:t>inmek		(=</a:t>
            </a:r>
            <a:r>
              <a:rPr lang="ko-KR" altLang="en-US" sz="2800" dirty="0"/>
              <a:t>내리다</a:t>
            </a:r>
            <a:r>
              <a:rPr lang="tr-TR" altLang="ko-KR" sz="2800" dirty="0"/>
              <a:t>	x </a:t>
            </a:r>
            <a:r>
              <a:rPr lang="ko-KR" altLang="en-US" sz="2800" dirty="0"/>
              <a:t>승차하다</a:t>
            </a:r>
            <a:r>
              <a:rPr lang="tr-TR" altLang="ko-KR" sz="28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834200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3E902D5-60BF-48BF-93EF-CEF157E3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pPr algn="ctr"/>
            <a:r>
              <a:rPr lang="ko-KR" altLang="en-US" sz="5400" dirty="0">
                <a:solidFill>
                  <a:srgbClr val="FFFFFF"/>
                </a:solidFill>
              </a:rPr>
              <a:t>어휘</a:t>
            </a:r>
            <a:endParaRPr lang="en-US" sz="5400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7BBD50-0348-43AF-B353-CB09F2B58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4080" y="605896"/>
            <a:ext cx="8087920" cy="5646208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건너다</a:t>
            </a:r>
            <a:r>
              <a:rPr lang="en-US" altLang="ko-KR" sz="2800" dirty="0"/>
              <a:t>	-	</a:t>
            </a:r>
            <a:r>
              <a:rPr lang="tr-TR" altLang="ko-KR" sz="2800" dirty="0"/>
              <a:t>karşıya geçmek</a:t>
            </a:r>
            <a:r>
              <a:rPr lang="en-US" altLang="ko-KR" sz="2800" dirty="0"/>
              <a:t>	</a:t>
            </a:r>
            <a:r>
              <a:rPr lang="tr-TR" altLang="ko-KR" sz="2800" dirty="0"/>
              <a:t>(</a:t>
            </a:r>
            <a:r>
              <a:rPr lang="en-US" altLang="ko-KR" sz="2800" dirty="0"/>
              <a:t>A</a:t>
            </a:r>
            <a:r>
              <a:rPr lang="ko-KR" altLang="en-US" sz="2800" dirty="0"/>
              <a:t>을</a:t>
            </a:r>
            <a:r>
              <a:rPr lang="en-US" altLang="ko-KR" sz="2800" dirty="0"/>
              <a:t>/</a:t>
            </a:r>
            <a:r>
              <a:rPr lang="ko-KR" altLang="en-US" sz="2800" dirty="0"/>
              <a:t>으로 </a:t>
            </a:r>
            <a:r>
              <a:rPr lang="en-US" altLang="ko-KR" sz="2800" dirty="0"/>
              <a:t>*</a:t>
            </a:r>
            <a:r>
              <a:rPr lang="tr-TR" altLang="ko-KR" sz="2800" dirty="0"/>
              <a:t>)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맞은편</a:t>
            </a:r>
            <a:r>
              <a:rPr lang="en-US" altLang="ko-KR" sz="2800" dirty="0"/>
              <a:t>	-	</a:t>
            </a:r>
            <a:r>
              <a:rPr lang="tr-TR" altLang="ko-KR" sz="2800" dirty="0"/>
              <a:t>karşı taraf</a:t>
            </a:r>
            <a:r>
              <a:rPr lang="en-US" altLang="ko-KR" sz="2800" dirty="0"/>
              <a:t>	</a:t>
            </a:r>
            <a:r>
              <a:rPr lang="tr-TR" altLang="ko-KR" sz="2800" dirty="0"/>
              <a:t>	(</a:t>
            </a:r>
            <a:r>
              <a:rPr lang="en-US" altLang="ko-KR" sz="2800" dirty="0"/>
              <a:t>=</a:t>
            </a:r>
            <a:r>
              <a:rPr lang="ko-KR" altLang="en-US" sz="2800" dirty="0"/>
              <a:t>건너편</a:t>
            </a:r>
            <a:r>
              <a:rPr lang="tr-TR" altLang="ko-KR" sz="28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육교</a:t>
            </a:r>
            <a:r>
              <a:rPr lang="en-US" altLang="ko-KR" sz="2800" dirty="0"/>
              <a:t>	-	</a:t>
            </a:r>
            <a:r>
              <a:rPr lang="tr-TR" altLang="ko-KR" sz="2800" dirty="0"/>
              <a:t>üst geçit		(~</a:t>
            </a:r>
            <a:r>
              <a:rPr lang="ko-KR" altLang="en-US" sz="2800" dirty="0"/>
              <a:t>대교</a:t>
            </a:r>
            <a:r>
              <a:rPr lang="en-US" altLang="ko-KR" sz="2800" dirty="0"/>
              <a:t>)</a:t>
            </a:r>
            <a:endParaRPr lang="tr-TR" altLang="ko-KR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돌아가다</a:t>
            </a:r>
            <a:r>
              <a:rPr lang="en-US" altLang="ko-KR" sz="2800" dirty="0"/>
              <a:t>	-	 </a:t>
            </a:r>
            <a:r>
              <a:rPr lang="tr-TR" altLang="ko-KR" sz="2800" dirty="0"/>
              <a:t>geri dönmek	(</a:t>
            </a:r>
            <a:r>
              <a:rPr lang="en-US" altLang="ko-KR" sz="2800" dirty="0"/>
              <a:t>A</a:t>
            </a:r>
            <a:r>
              <a:rPr lang="ko-KR" altLang="en-US" sz="2800" dirty="0"/>
              <a:t>을</a:t>
            </a:r>
            <a:r>
              <a:rPr lang="en-US" altLang="ko-KR" sz="2800" dirty="0"/>
              <a:t>/</a:t>
            </a:r>
            <a:r>
              <a:rPr lang="ko-KR" altLang="en-US" sz="2800" dirty="0"/>
              <a:t>으로 </a:t>
            </a:r>
            <a:r>
              <a:rPr lang="en-US" altLang="ko-KR" sz="2800" dirty="0"/>
              <a:t>*</a:t>
            </a:r>
            <a:r>
              <a:rPr lang="tr-TR" altLang="ko-KR" sz="2800" dirty="0"/>
              <a:t>)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똑바로</a:t>
            </a:r>
            <a:r>
              <a:rPr lang="en-US" altLang="ko-KR" sz="2800" dirty="0"/>
              <a:t>	-</a:t>
            </a:r>
            <a:r>
              <a:rPr lang="tr-TR" altLang="ko-KR" sz="2800" dirty="0"/>
              <a:t>	dümdüz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막히다</a:t>
            </a:r>
            <a:r>
              <a:rPr lang="en-US" altLang="ko-KR" sz="2800" dirty="0"/>
              <a:t>	-	</a:t>
            </a:r>
            <a:r>
              <a:rPr lang="tr-TR" altLang="ko-KR" sz="2800" dirty="0"/>
              <a:t>kapalı/tıkalı</a:t>
            </a:r>
            <a:r>
              <a:rPr lang="en-US" altLang="ko-KR" sz="2800" dirty="0"/>
              <a:t>		</a:t>
            </a:r>
            <a:r>
              <a:rPr lang="ko-KR" altLang="en-US" sz="2800" dirty="0"/>
              <a:t>교통이 막히다</a:t>
            </a:r>
            <a:endParaRPr lang="tr-TR" altLang="ko-KR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밀리다</a:t>
            </a:r>
            <a:r>
              <a:rPr lang="en-US" altLang="ko-KR" sz="2800" dirty="0"/>
              <a:t>	-</a:t>
            </a:r>
            <a:r>
              <a:rPr lang="tr-TR" altLang="ko-KR" sz="2800" dirty="0"/>
              <a:t>	ağır, ertelemek	</a:t>
            </a:r>
            <a:r>
              <a:rPr lang="ko-KR" altLang="en-US" sz="2800" dirty="0"/>
              <a:t>차가 밀리다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복잡하다</a:t>
            </a:r>
            <a:r>
              <a:rPr lang="en-US" altLang="ko-KR" sz="2800" dirty="0"/>
              <a:t>	-	</a:t>
            </a:r>
            <a:r>
              <a:rPr lang="tr-TR" altLang="ko-KR" sz="2800" dirty="0"/>
              <a:t>karmaşık	</a:t>
            </a:r>
            <a:r>
              <a:rPr lang="en-US" altLang="ko-KR" sz="2800" dirty="0"/>
              <a:t>	</a:t>
            </a:r>
            <a:r>
              <a:rPr lang="tr-TR" altLang="ko-KR" sz="2800" dirty="0"/>
              <a:t>(</a:t>
            </a:r>
            <a:r>
              <a:rPr lang="en-US" altLang="ko-KR" sz="2800" dirty="0"/>
              <a:t>A</a:t>
            </a:r>
            <a:r>
              <a:rPr lang="ko-KR" altLang="en-US" sz="2800" dirty="0"/>
              <a:t>이 </a:t>
            </a:r>
            <a:r>
              <a:rPr lang="en-US" altLang="ko-KR" sz="2800" dirty="0"/>
              <a:t>A</a:t>
            </a:r>
            <a:r>
              <a:rPr lang="ko-KR" altLang="en-US" sz="2800" dirty="0"/>
              <a:t>으로 </a:t>
            </a:r>
            <a:r>
              <a:rPr lang="en-US" altLang="ko-KR" sz="2800" dirty="0"/>
              <a:t>*</a:t>
            </a:r>
            <a:r>
              <a:rPr lang="tr-TR" altLang="ko-KR" sz="2800" dirty="0"/>
              <a:t>)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비키다</a:t>
            </a:r>
            <a:r>
              <a:rPr lang="en-US" altLang="ko-KR" sz="2800" dirty="0"/>
              <a:t>	-	</a:t>
            </a:r>
            <a:r>
              <a:rPr lang="tr-TR" altLang="ko-KR" sz="2800" dirty="0"/>
              <a:t>(yoldan) çekilmek	(A</a:t>
            </a:r>
            <a:r>
              <a:rPr lang="ko-KR" altLang="en-US" sz="2800" dirty="0"/>
              <a:t>을</a:t>
            </a:r>
            <a:r>
              <a:rPr lang="en-US" altLang="ko-KR" sz="2800" dirty="0"/>
              <a:t>/</a:t>
            </a:r>
            <a:r>
              <a:rPr lang="ko-KR" altLang="en-US" sz="2800" dirty="0"/>
              <a:t>으로 *</a:t>
            </a:r>
            <a:r>
              <a:rPr lang="en-US" altLang="ko-KR" sz="2800" dirty="0"/>
              <a:t>)</a:t>
            </a:r>
            <a:endParaRPr lang="tr-TR" altLang="ko-KR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신호등</a:t>
            </a:r>
            <a:r>
              <a:rPr lang="en-US" altLang="ko-KR" sz="2800" dirty="0"/>
              <a:t>	-	</a:t>
            </a:r>
            <a:r>
              <a:rPr lang="tr-TR" altLang="ko-KR" sz="2800" dirty="0"/>
              <a:t>trafik lambası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314463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8F1670B-792B-4768-B68A-FD8C45789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pPr algn="ctr"/>
            <a:r>
              <a:rPr lang="ko-KR" altLang="en-US" sz="5400" dirty="0">
                <a:solidFill>
                  <a:srgbClr val="FFFFFF"/>
                </a:solidFill>
              </a:rPr>
              <a:t>어휘</a:t>
            </a: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9C155F9-0D46-4F60-B995-94A883AA3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4080" y="605896"/>
            <a:ext cx="8087920" cy="5646208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동</a:t>
            </a:r>
            <a:r>
              <a:rPr lang="en-US" altLang="ko-KR" sz="2800" dirty="0"/>
              <a:t>		-	</a:t>
            </a:r>
            <a:r>
              <a:rPr lang="tr-TR" altLang="ko-KR" sz="2800" dirty="0"/>
              <a:t>doğu	</a:t>
            </a:r>
            <a:r>
              <a:rPr lang="en-US" altLang="ko-KR" sz="2800" dirty="0"/>
              <a:t>	</a:t>
            </a:r>
            <a:r>
              <a:rPr lang="tr-TR" altLang="ko-KR" sz="2800" dirty="0"/>
              <a:t>    </a:t>
            </a:r>
            <a:r>
              <a:rPr lang="en-US" altLang="ko-KR" sz="2800" dirty="0"/>
              <a:t> *</a:t>
            </a:r>
            <a:r>
              <a:rPr lang="ko-KR" altLang="en-US" sz="2800" dirty="0"/>
              <a:t>쪽</a:t>
            </a:r>
            <a:r>
              <a:rPr lang="tr-TR" altLang="ko-KR" sz="2800" dirty="0"/>
              <a:t>         (~</a:t>
            </a:r>
            <a:r>
              <a:rPr lang="ko-KR" altLang="en-US" sz="2800" dirty="0"/>
              <a:t>동서남북</a:t>
            </a:r>
            <a:r>
              <a:rPr lang="en-US" altLang="ko-KR" sz="28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우회전</a:t>
            </a:r>
            <a:r>
              <a:rPr lang="en-US" altLang="ko-KR" sz="2800" dirty="0"/>
              <a:t>	-	</a:t>
            </a:r>
            <a:r>
              <a:rPr lang="tr-TR" altLang="ko-KR" sz="2800" dirty="0"/>
              <a:t>sola dönmek  (</a:t>
            </a:r>
            <a:r>
              <a:rPr lang="en-US" altLang="ko-KR" sz="2800" dirty="0"/>
              <a:t>x </a:t>
            </a:r>
            <a:r>
              <a:rPr lang="ko-KR" altLang="en-US" sz="2800" dirty="0"/>
              <a:t>좌회전 </a:t>
            </a:r>
            <a:r>
              <a:rPr lang="tr-TR" altLang="ko-KR" sz="2800" dirty="0"/>
              <a:t>~</a:t>
            </a:r>
            <a:r>
              <a:rPr lang="ko-KR" altLang="en-US" sz="2800" dirty="0"/>
              <a:t>직진</a:t>
            </a:r>
            <a:r>
              <a:rPr lang="en-US" altLang="ko-KR" sz="2800" dirty="0"/>
              <a:t>,</a:t>
            </a:r>
            <a:r>
              <a:rPr lang="ko-KR" altLang="en-US" sz="2800" dirty="0"/>
              <a:t>유턴</a:t>
            </a:r>
            <a:r>
              <a:rPr lang="en-US" altLang="ko-KR" sz="28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운전</a:t>
            </a:r>
            <a:r>
              <a:rPr lang="en-US" altLang="ko-KR" sz="2800" dirty="0"/>
              <a:t>	-	</a:t>
            </a:r>
            <a:r>
              <a:rPr lang="tr-TR" altLang="ko-KR" sz="2800" dirty="0"/>
              <a:t>sürüş	</a:t>
            </a:r>
            <a:r>
              <a:rPr lang="en-US" altLang="ko-KR" sz="2800" dirty="0"/>
              <a:t>    (</a:t>
            </a:r>
            <a:r>
              <a:rPr lang="ko-KR" altLang="en-US" sz="2800" dirty="0"/>
              <a:t>음주 </a:t>
            </a:r>
            <a:r>
              <a:rPr lang="en-US" altLang="ko-KR" sz="2800" dirty="0"/>
              <a:t>*, </a:t>
            </a:r>
            <a:r>
              <a:rPr lang="ko-KR" altLang="en-US" sz="2800" dirty="0"/>
              <a:t>운전면허증</a:t>
            </a:r>
            <a:r>
              <a:rPr lang="en-US" altLang="ko-KR" sz="28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위험하다</a:t>
            </a:r>
            <a:r>
              <a:rPr lang="en-US" altLang="ko-KR" sz="2800" dirty="0"/>
              <a:t>	-	</a:t>
            </a:r>
            <a:r>
              <a:rPr lang="tr-TR" altLang="ko-KR" sz="2800" dirty="0"/>
              <a:t>tehlikeli </a:t>
            </a:r>
            <a:r>
              <a:rPr lang="tr-TR" altLang="ko-KR" sz="2800" dirty="0" err="1"/>
              <a:t>olm</a:t>
            </a:r>
            <a:r>
              <a:rPr lang="tr-TR" altLang="ko-KR" sz="2800" dirty="0"/>
              <a:t>.   </a:t>
            </a:r>
            <a:r>
              <a:rPr lang="en-US" altLang="ko-KR" sz="2800" dirty="0"/>
              <a:t>A</a:t>
            </a:r>
            <a:r>
              <a:rPr lang="ko-KR" altLang="en-US" sz="2800" dirty="0"/>
              <a:t>이 </a:t>
            </a:r>
            <a:r>
              <a:rPr lang="en-US" altLang="ko-KR" sz="2800" dirty="0"/>
              <a:t>*</a:t>
            </a:r>
            <a:r>
              <a:rPr lang="tr-TR" altLang="ko-KR" sz="2800" dirty="0"/>
              <a:t>      (</a:t>
            </a:r>
            <a:r>
              <a:rPr lang="en-US" altLang="ko-KR" sz="2800" dirty="0"/>
              <a:t>x </a:t>
            </a:r>
            <a:r>
              <a:rPr lang="ko-KR" altLang="en-US" sz="2800" dirty="0"/>
              <a:t>안전하다</a:t>
            </a:r>
            <a:r>
              <a:rPr lang="tr-TR" altLang="ko-KR" sz="2800" dirty="0"/>
              <a:t>)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조심하다</a:t>
            </a:r>
            <a:r>
              <a:rPr lang="en-US" altLang="ko-KR" sz="2800" dirty="0"/>
              <a:t>	-	</a:t>
            </a:r>
            <a:r>
              <a:rPr lang="tr-TR" altLang="ko-KR" sz="2800" dirty="0"/>
              <a:t>dikkat </a:t>
            </a:r>
            <a:r>
              <a:rPr lang="tr-TR" altLang="ko-KR" sz="2800" dirty="0" err="1"/>
              <a:t>etm</a:t>
            </a:r>
            <a:r>
              <a:rPr lang="tr-TR" altLang="ko-KR" sz="2800" dirty="0"/>
              <a:t>.     </a:t>
            </a:r>
            <a:r>
              <a:rPr lang="en-US" altLang="ko-KR" sz="2800" dirty="0"/>
              <a:t>A</a:t>
            </a:r>
            <a:r>
              <a:rPr lang="ko-KR" altLang="en-US" sz="2800" dirty="0"/>
              <a:t>을</a:t>
            </a:r>
            <a:r>
              <a:rPr lang="en-US" altLang="ko-KR" sz="2800" dirty="0"/>
              <a:t>/</a:t>
            </a:r>
            <a:r>
              <a:rPr lang="ko-KR" altLang="en-US" sz="2800" dirty="0"/>
              <a:t>에 </a:t>
            </a:r>
            <a:r>
              <a:rPr lang="en-US" altLang="ko-KR" sz="2800" dirty="0"/>
              <a:t>* </a:t>
            </a:r>
            <a:r>
              <a:rPr lang="tr-TR" altLang="ko-KR" sz="2800" dirty="0"/>
              <a:t>(= </a:t>
            </a:r>
            <a:r>
              <a:rPr lang="ko-KR" altLang="en-US" sz="2800" dirty="0"/>
              <a:t>주의하다</a:t>
            </a:r>
            <a:r>
              <a:rPr lang="tr-TR" altLang="ko-KR" sz="28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주차</a:t>
            </a:r>
            <a:r>
              <a:rPr lang="en-US" altLang="ko-KR" sz="2800" dirty="0"/>
              <a:t>	-	</a:t>
            </a:r>
            <a:r>
              <a:rPr lang="tr-TR" altLang="ko-KR" sz="2800" dirty="0"/>
              <a:t>park (</a:t>
            </a:r>
            <a:r>
              <a:rPr lang="tr-TR" altLang="ko-KR" sz="2800" dirty="0" err="1"/>
              <a:t>etm</a:t>
            </a:r>
            <a:r>
              <a:rPr lang="tr-TR" altLang="ko-KR" sz="2800" dirty="0"/>
              <a:t>)	</a:t>
            </a:r>
            <a:r>
              <a:rPr lang="en-US" altLang="ko-KR" sz="2800" dirty="0"/>
              <a:t>       </a:t>
            </a:r>
            <a:r>
              <a:rPr lang="tr-TR" altLang="ko-KR" sz="2800" dirty="0"/>
              <a:t>(</a:t>
            </a:r>
            <a:r>
              <a:rPr lang="ko-KR" altLang="en-US" sz="2800" dirty="0"/>
              <a:t>주차장</a:t>
            </a:r>
            <a:r>
              <a:rPr lang="en-US" altLang="ko-KR" sz="2800" dirty="0"/>
              <a:t>, </a:t>
            </a:r>
            <a:r>
              <a:rPr lang="ko-KR" altLang="en-US" sz="2800" dirty="0"/>
              <a:t>주차금지</a:t>
            </a:r>
            <a:r>
              <a:rPr lang="en-US" altLang="ko-KR" sz="28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지도</a:t>
            </a:r>
            <a:r>
              <a:rPr lang="en-US" altLang="ko-KR" sz="2800" dirty="0"/>
              <a:t>	-	</a:t>
            </a:r>
            <a:r>
              <a:rPr lang="tr-TR" altLang="ko-KR" sz="2800" dirty="0"/>
              <a:t>harita</a:t>
            </a:r>
            <a:r>
              <a:rPr lang="en-US" altLang="ko-KR" sz="2800" dirty="0"/>
              <a:t>  	</a:t>
            </a:r>
            <a:r>
              <a:rPr lang="tr-TR" altLang="ko-KR" sz="2800" dirty="0"/>
              <a:t>		        </a:t>
            </a:r>
            <a:r>
              <a:rPr lang="en-US" altLang="ko-KR" sz="2800" dirty="0"/>
              <a:t>(</a:t>
            </a:r>
            <a:r>
              <a:rPr lang="ko-KR" altLang="en-US" sz="2800" dirty="0"/>
              <a:t>약도</a:t>
            </a:r>
            <a:r>
              <a:rPr lang="en-US" altLang="ko-KR" sz="2800" dirty="0"/>
              <a:t>)</a:t>
            </a:r>
            <a:endParaRPr lang="tr-TR" altLang="ko-KR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쪽</a:t>
            </a:r>
            <a:r>
              <a:rPr lang="en-US" altLang="ko-KR" sz="2800" dirty="0"/>
              <a:t>		-	</a:t>
            </a:r>
            <a:r>
              <a:rPr lang="tr-TR" altLang="ko-KR" sz="2800" dirty="0"/>
              <a:t>yön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쭉</a:t>
            </a:r>
            <a:r>
              <a:rPr lang="en-US" altLang="ko-KR" sz="2800" dirty="0"/>
              <a:t>		-	</a:t>
            </a:r>
            <a:r>
              <a:rPr lang="tr-TR" altLang="ko-KR" sz="2800" dirty="0"/>
              <a:t>dümdüz 	</a:t>
            </a:r>
            <a:r>
              <a:rPr lang="en-US" altLang="ko-KR" sz="2800" dirty="0"/>
              <a:t>		    (</a:t>
            </a:r>
            <a:r>
              <a:rPr lang="ko-KR" altLang="en-US" sz="2800" dirty="0"/>
              <a:t>똑바로</a:t>
            </a:r>
            <a:r>
              <a:rPr lang="en-US" altLang="ko-KR" sz="28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800" dirty="0"/>
              <a:t>횡단보도</a:t>
            </a:r>
            <a:r>
              <a:rPr lang="en-US" altLang="ko-KR" sz="2800" dirty="0"/>
              <a:t>	-	</a:t>
            </a:r>
            <a:r>
              <a:rPr lang="tr-TR" altLang="ko-KR" sz="2800" dirty="0"/>
              <a:t>yaya geçidi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54905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대화 </a:t>
            </a:r>
            <a:r>
              <a:rPr lang="en-US" altLang="ko-KR" dirty="0"/>
              <a:t>&amp; </a:t>
            </a:r>
            <a:r>
              <a:rPr lang="ko-KR" altLang="en-US" dirty="0"/>
              <a:t>이야기</a:t>
            </a:r>
            <a:r>
              <a:rPr lang="tr-TR" altLang="ko-KR" dirty="0"/>
              <a:t>	</a:t>
            </a:r>
            <a:r>
              <a:rPr lang="en-US" altLang="ko-KR" dirty="0"/>
              <a:t>1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808393" cy="4023360"/>
          </a:xfrm>
        </p:spPr>
        <p:txBody>
          <a:bodyPr/>
          <a:lstStyle/>
          <a:p>
            <a:r>
              <a:rPr lang="ko-KR" altLang="en-US" sz="3200" dirty="0"/>
              <a:t>린다</a:t>
            </a:r>
            <a:r>
              <a:rPr lang="en-US" altLang="ko-KR" sz="3200" dirty="0"/>
              <a:t>:	</a:t>
            </a:r>
            <a:r>
              <a:rPr lang="ko-KR" altLang="en-US" sz="3200" dirty="0"/>
              <a:t>수미 씨는 학교에 뭘 타고 와요</a:t>
            </a:r>
            <a:r>
              <a:rPr lang="en-US" altLang="ko-KR" sz="3200" dirty="0"/>
              <a:t>?</a:t>
            </a:r>
          </a:p>
          <a:p>
            <a:r>
              <a:rPr lang="ko-KR" altLang="en-US" sz="3200" dirty="0"/>
              <a:t>수미</a:t>
            </a:r>
            <a:r>
              <a:rPr lang="en-US" altLang="ko-KR" sz="3200" dirty="0"/>
              <a:t>:	</a:t>
            </a:r>
            <a:r>
              <a:rPr lang="ko-KR" altLang="en-US" sz="3200" dirty="0"/>
              <a:t>버스를 타고 와요</a:t>
            </a:r>
            <a:r>
              <a:rPr lang="en-US" altLang="ko-KR" sz="3200" dirty="0"/>
              <a:t>.</a:t>
            </a:r>
          </a:p>
          <a:p>
            <a:r>
              <a:rPr lang="ko-KR" altLang="en-US" sz="3200" dirty="0"/>
              <a:t>린다</a:t>
            </a:r>
            <a:r>
              <a:rPr lang="en-US" altLang="ko-KR" sz="3200" dirty="0"/>
              <a:t>:	</a:t>
            </a:r>
            <a:r>
              <a:rPr lang="ko-KR" altLang="en-US" sz="3200" dirty="0"/>
              <a:t>집에서 학교까지 얼마나 걸려요</a:t>
            </a:r>
            <a:r>
              <a:rPr lang="en-US" altLang="ko-KR" sz="3200" dirty="0"/>
              <a:t>?</a:t>
            </a:r>
            <a:endParaRPr lang="en-US" sz="3200" dirty="0"/>
          </a:p>
          <a:p>
            <a:r>
              <a:rPr lang="ko-KR" altLang="en-US" sz="3200" dirty="0"/>
              <a:t>수미</a:t>
            </a:r>
            <a:r>
              <a:rPr lang="en-US" altLang="ko-KR" sz="3200" dirty="0"/>
              <a:t>:	30</a:t>
            </a:r>
            <a:r>
              <a:rPr lang="ko-KR" altLang="en-US" sz="3200" dirty="0"/>
              <a:t>분 정도 걸려요</a:t>
            </a:r>
            <a:r>
              <a:rPr lang="en-US" altLang="ko-KR" sz="3200" dirty="0"/>
              <a:t>.</a:t>
            </a:r>
          </a:p>
          <a:p>
            <a:pPr marL="0" indent="0">
              <a:buNone/>
            </a:pPr>
            <a:r>
              <a:rPr lang="en-US" altLang="ko-KR" sz="3200" dirty="0"/>
              <a:t>		</a:t>
            </a:r>
            <a:r>
              <a:rPr lang="ko-KR" altLang="en-US" sz="3200" dirty="0"/>
              <a:t>린다 씨는 학교에 어떻게 와요</a:t>
            </a:r>
            <a:r>
              <a:rPr lang="en-US" altLang="ko-KR" sz="3200" dirty="0"/>
              <a:t>?</a:t>
            </a:r>
          </a:p>
          <a:p>
            <a:r>
              <a:rPr lang="ko-KR" altLang="en-US" sz="2800" dirty="0"/>
              <a:t>린다</a:t>
            </a:r>
            <a:r>
              <a:rPr lang="en-US" altLang="ko-KR" sz="2800" dirty="0"/>
              <a:t>:	</a:t>
            </a:r>
            <a:r>
              <a:rPr lang="ko-KR" altLang="en-US" sz="2800" dirty="0"/>
              <a:t>전 기숙사에 살아요</a:t>
            </a:r>
            <a:r>
              <a:rPr lang="en-US" altLang="ko-KR" sz="2800" dirty="0"/>
              <a:t>. </a:t>
            </a:r>
            <a:r>
              <a:rPr lang="ko-KR" altLang="en-US" sz="2800" dirty="0"/>
              <a:t>그래서 걸어와요</a:t>
            </a:r>
            <a:r>
              <a:rPr lang="en-US" altLang="ko-KR" sz="2800" dirty="0"/>
              <a:t>.</a:t>
            </a:r>
            <a:endParaRPr lang="en-US" altLang="ko-KR" sz="3000" dirty="0"/>
          </a:p>
          <a:p>
            <a:endParaRPr lang="en-US" altLang="ko-KR" dirty="0"/>
          </a:p>
        </p:txBody>
      </p:sp>
      <p:sp>
        <p:nvSpPr>
          <p:cNvPr id="4" name="Dikdörtgen 3"/>
          <p:cNvSpPr/>
          <p:nvPr/>
        </p:nvSpPr>
        <p:spPr>
          <a:xfrm>
            <a:off x="10221589" y="6488668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/>
              <a:t>재미있는 한국어</a:t>
            </a:r>
            <a:r>
              <a:rPr lang="en-US" altLang="ko-KR" dirty="0"/>
              <a:t>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3204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대화 </a:t>
            </a:r>
            <a:r>
              <a:rPr lang="en-US" altLang="ko-KR" dirty="0"/>
              <a:t>&amp; </a:t>
            </a:r>
            <a:r>
              <a:rPr lang="ko-KR" altLang="en-US" dirty="0"/>
              <a:t>이야기</a:t>
            </a:r>
            <a:r>
              <a:rPr lang="tr-TR" altLang="ko-KR" dirty="0"/>
              <a:t>	</a:t>
            </a:r>
            <a:r>
              <a:rPr lang="en-US" altLang="ko-KR" dirty="0"/>
              <a:t>2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808393" cy="4023360"/>
          </a:xfrm>
        </p:spPr>
        <p:txBody>
          <a:bodyPr/>
          <a:lstStyle/>
          <a:p>
            <a:r>
              <a:rPr lang="ko-KR" altLang="en-US" sz="3200" dirty="0"/>
              <a:t>마이클</a:t>
            </a:r>
            <a:r>
              <a:rPr lang="en-US" altLang="ko-KR" sz="3200" dirty="0"/>
              <a:t>:	</a:t>
            </a:r>
            <a:r>
              <a:rPr lang="ko-KR" altLang="en-US" sz="3200" dirty="0"/>
              <a:t>수미 씨</a:t>
            </a:r>
            <a:r>
              <a:rPr lang="en-US" altLang="ko-KR" sz="3200" dirty="0"/>
              <a:t>, </a:t>
            </a:r>
            <a:r>
              <a:rPr lang="ko-KR" altLang="en-US" sz="3200" dirty="0"/>
              <a:t>시청에 어떻게 가야 돼요</a:t>
            </a:r>
            <a:r>
              <a:rPr lang="en-US" altLang="ko-KR" sz="3200" dirty="0"/>
              <a:t>?</a:t>
            </a:r>
          </a:p>
          <a:p>
            <a:r>
              <a:rPr lang="ko-KR" altLang="en-US" sz="3200" dirty="0"/>
              <a:t>수    미</a:t>
            </a:r>
            <a:r>
              <a:rPr lang="en-US" altLang="ko-KR" sz="3200" dirty="0"/>
              <a:t>:	</a:t>
            </a:r>
            <a:r>
              <a:rPr lang="ko-KR" altLang="en-US" sz="3200" dirty="0"/>
              <a:t>지하철을 타고 가세요</a:t>
            </a:r>
            <a:r>
              <a:rPr lang="en-US" altLang="ko-KR" sz="3200" dirty="0"/>
              <a:t>.</a:t>
            </a:r>
          </a:p>
          <a:p>
            <a:r>
              <a:rPr lang="ko-KR" altLang="en-US" sz="3200" dirty="0"/>
              <a:t>마이클</a:t>
            </a:r>
            <a:r>
              <a:rPr lang="en-US" altLang="ko-KR" sz="3200" dirty="0"/>
              <a:t>:	</a:t>
            </a:r>
            <a:r>
              <a:rPr lang="ko-KR" altLang="en-US" sz="3200" dirty="0"/>
              <a:t>지하철 몇 호선을 타야 돼요</a:t>
            </a:r>
            <a:r>
              <a:rPr lang="en-US" altLang="ko-KR" sz="3200" dirty="0"/>
              <a:t>?</a:t>
            </a:r>
          </a:p>
          <a:p>
            <a:r>
              <a:rPr lang="ko-KR" altLang="en-US" sz="3200" dirty="0"/>
              <a:t>수    미</a:t>
            </a:r>
            <a:r>
              <a:rPr lang="en-US" altLang="ko-KR" sz="3200" dirty="0"/>
              <a:t>:	1</a:t>
            </a:r>
            <a:r>
              <a:rPr lang="ko-KR" altLang="en-US" sz="3200" dirty="0"/>
              <a:t>호선을 타고 가세요</a:t>
            </a:r>
            <a:r>
              <a:rPr lang="en-US" altLang="ko-KR" sz="3200" dirty="0"/>
              <a:t>.</a:t>
            </a:r>
          </a:p>
          <a:p>
            <a:r>
              <a:rPr lang="ko-KR" altLang="en-US" sz="3200" dirty="0"/>
              <a:t>마이클</a:t>
            </a:r>
            <a:r>
              <a:rPr lang="en-US" altLang="ko-KR" sz="3200" dirty="0"/>
              <a:t>:	</a:t>
            </a:r>
            <a:r>
              <a:rPr lang="ko-KR" altLang="en-US" sz="3200" dirty="0"/>
              <a:t>시간이 얼마나 걸려요</a:t>
            </a:r>
            <a:r>
              <a:rPr lang="en-US" altLang="ko-KR" sz="3200" dirty="0"/>
              <a:t>?</a:t>
            </a:r>
          </a:p>
          <a:p>
            <a:r>
              <a:rPr lang="ko-KR" altLang="en-US" sz="3200" dirty="0"/>
              <a:t>수    미</a:t>
            </a:r>
            <a:r>
              <a:rPr lang="en-US" altLang="ko-KR" sz="3200" dirty="0"/>
              <a:t>:	40</a:t>
            </a:r>
            <a:r>
              <a:rPr lang="ko-KR" altLang="en-US" sz="3200" dirty="0"/>
              <a:t>분쯤 걸려요</a:t>
            </a:r>
            <a:r>
              <a:rPr lang="en-US" altLang="ko-KR" sz="3200" dirty="0"/>
              <a:t>.</a:t>
            </a:r>
          </a:p>
          <a:p>
            <a:endParaRPr lang="en-US" altLang="ko-KR" sz="3200" dirty="0"/>
          </a:p>
        </p:txBody>
      </p:sp>
      <p:sp>
        <p:nvSpPr>
          <p:cNvPr id="4" name="Dikdörtgen 3"/>
          <p:cNvSpPr/>
          <p:nvPr/>
        </p:nvSpPr>
        <p:spPr>
          <a:xfrm>
            <a:off x="10221589" y="6488668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/>
              <a:t>재미있는 한국어</a:t>
            </a:r>
            <a:r>
              <a:rPr lang="en-US" altLang="ko-KR" dirty="0"/>
              <a:t>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8732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대화 </a:t>
            </a:r>
            <a:r>
              <a:rPr lang="en-US" altLang="ko-KR" dirty="0"/>
              <a:t>&amp; </a:t>
            </a:r>
            <a:r>
              <a:rPr lang="ko-KR" altLang="en-US" dirty="0"/>
              <a:t>이야기</a:t>
            </a:r>
            <a:r>
              <a:rPr lang="en-US" altLang="ko-KR" dirty="0"/>
              <a:t>	3</a:t>
            </a:r>
            <a:r>
              <a:rPr lang="tr-TR" altLang="ko-KR" dirty="0"/>
              <a:t>	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808393" cy="4023360"/>
          </a:xfrm>
        </p:spPr>
        <p:txBody>
          <a:bodyPr/>
          <a:lstStyle/>
          <a:p>
            <a:r>
              <a:rPr lang="ko-KR" altLang="en-US" sz="3200" dirty="0"/>
              <a:t>일요일에 중국에서 친구가 와서 공항에 갔어요</a:t>
            </a:r>
            <a:r>
              <a:rPr lang="en-US" altLang="ko-KR" sz="3200" dirty="0"/>
              <a:t>. </a:t>
            </a:r>
          </a:p>
          <a:p>
            <a:r>
              <a:rPr lang="ko-KR" altLang="en-US" sz="3200" dirty="0"/>
              <a:t>집에서 시청까지 지하철을 타고 갔어요</a:t>
            </a:r>
            <a:r>
              <a:rPr lang="en-US" altLang="ko-KR" sz="3200" dirty="0"/>
              <a:t>. </a:t>
            </a:r>
          </a:p>
          <a:p>
            <a:r>
              <a:rPr lang="ko-KR" altLang="en-US" sz="3200" dirty="0"/>
              <a:t>거기에서 공항까지 공항 버스로 갈아타고 갔어요</a:t>
            </a:r>
            <a:r>
              <a:rPr lang="en-US" altLang="ko-KR" sz="3200" dirty="0"/>
              <a:t>. </a:t>
            </a:r>
          </a:p>
          <a:p>
            <a:r>
              <a:rPr lang="ko-KR" altLang="en-US" sz="3200" dirty="0"/>
              <a:t>한 시간 반쯤 걸렸어요</a:t>
            </a:r>
            <a:r>
              <a:rPr lang="en-US" altLang="ko-KR" sz="3200" dirty="0"/>
              <a:t>.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0221589" y="6488668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/>
              <a:t>재미있는 한국어</a:t>
            </a:r>
            <a:r>
              <a:rPr lang="en-US" altLang="ko-KR" dirty="0"/>
              <a:t>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1712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어휘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73585"/>
          </a:xfrm>
        </p:spPr>
        <p:txBody>
          <a:bodyPr>
            <a:noAutofit/>
          </a:bodyPr>
          <a:lstStyle/>
          <a:p>
            <a:pPr marL="457200" indent="-457200">
              <a:lnSpc>
                <a:spcPct val="50000"/>
              </a:lnSpc>
              <a:buFont typeface="+mj-lt"/>
              <a:buAutoNum type="arabicPeriod"/>
            </a:pPr>
            <a:r>
              <a:rPr lang="ko-KR" altLang="en-US" sz="2400" dirty="0"/>
              <a:t>차</a:t>
            </a:r>
            <a:endParaRPr lang="en-US" altLang="ko-KR" sz="2400" dirty="0"/>
          </a:p>
          <a:p>
            <a:pPr marL="457200" indent="-457200">
              <a:lnSpc>
                <a:spcPct val="50000"/>
              </a:lnSpc>
              <a:buFont typeface="+mj-lt"/>
              <a:buAutoNum type="arabicPeriod"/>
            </a:pPr>
            <a:r>
              <a:rPr lang="ko-KR" altLang="en-US" sz="2400" dirty="0"/>
              <a:t>버스</a:t>
            </a:r>
            <a:endParaRPr lang="en-US" altLang="ko-KR" sz="2400" dirty="0"/>
          </a:p>
          <a:p>
            <a:pPr marL="457200" indent="-457200">
              <a:lnSpc>
                <a:spcPct val="50000"/>
              </a:lnSpc>
              <a:buFont typeface="+mj-lt"/>
              <a:buAutoNum type="arabicPeriod"/>
            </a:pPr>
            <a:r>
              <a:rPr lang="ko-KR" altLang="en-US" sz="2400" dirty="0"/>
              <a:t>지하철</a:t>
            </a:r>
            <a:endParaRPr lang="en-US" altLang="ko-KR" sz="2400" dirty="0"/>
          </a:p>
          <a:p>
            <a:pPr marL="457200" indent="-457200">
              <a:lnSpc>
                <a:spcPct val="50000"/>
              </a:lnSpc>
              <a:buFont typeface="+mj-lt"/>
              <a:buAutoNum type="arabicPeriod"/>
            </a:pPr>
            <a:r>
              <a:rPr lang="ko-KR" altLang="en-US" sz="2400" dirty="0"/>
              <a:t>택시</a:t>
            </a:r>
            <a:endParaRPr lang="en-US" altLang="ko-KR" sz="2400" dirty="0"/>
          </a:p>
          <a:p>
            <a:pPr marL="457200" indent="-457200">
              <a:lnSpc>
                <a:spcPct val="50000"/>
              </a:lnSpc>
              <a:buFont typeface="+mj-lt"/>
              <a:buAutoNum type="arabicPeriod"/>
            </a:pPr>
            <a:r>
              <a:rPr lang="ko-KR" altLang="en-US" sz="2400" dirty="0"/>
              <a:t>자전거</a:t>
            </a:r>
            <a:endParaRPr lang="en-US" altLang="ko-KR" sz="2400" dirty="0"/>
          </a:p>
          <a:p>
            <a:pPr marL="457200" indent="-457200">
              <a:lnSpc>
                <a:spcPct val="50000"/>
              </a:lnSpc>
              <a:buFont typeface="+mj-lt"/>
              <a:buAutoNum type="arabicPeriod"/>
            </a:pPr>
            <a:r>
              <a:rPr lang="ko-KR" altLang="en-US" sz="2400" dirty="0"/>
              <a:t>오토바이</a:t>
            </a:r>
            <a:endParaRPr lang="en-US" altLang="ko-KR" sz="2400" dirty="0"/>
          </a:p>
          <a:p>
            <a:pPr marL="457200" indent="-457200">
              <a:lnSpc>
                <a:spcPct val="50000"/>
              </a:lnSpc>
              <a:buFont typeface="+mj-lt"/>
              <a:buAutoNum type="arabicPeriod"/>
            </a:pPr>
            <a:r>
              <a:rPr lang="ko-KR" altLang="en-US" sz="2400" dirty="0"/>
              <a:t>기차</a:t>
            </a:r>
            <a:endParaRPr lang="en-US" altLang="ko-KR" sz="2400" dirty="0"/>
          </a:p>
          <a:p>
            <a:pPr marL="457200" indent="-457200">
              <a:lnSpc>
                <a:spcPct val="50000"/>
              </a:lnSpc>
              <a:buFont typeface="+mj-lt"/>
              <a:buAutoNum type="arabicPeriod"/>
            </a:pPr>
            <a:r>
              <a:rPr lang="ko-KR" altLang="en-US" sz="2400" dirty="0"/>
              <a:t>고속 버스</a:t>
            </a:r>
            <a:endParaRPr lang="en-US" altLang="ko-KR" sz="2400" dirty="0"/>
          </a:p>
          <a:p>
            <a:pPr marL="457200" indent="-457200">
              <a:lnSpc>
                <a:spcPct val="50000"/>
              </a:lnSpc>
              <a:buFont typeface="+mj-lt"/>
              <a:buAutoNum type="arabicPeriod"/>
            </a:pPr>
            <a:r>
              <a:rPr lang="ko-KR" altLang="en-US" sz="2400" dirty="0"/>
              <a:t>비행기</a:t>
            </a:r>
            <a:endParaRPr lang="en-US" altLang="ko-KR" sz="2400" dirty="0"/>
          </a:p>
          <a:p>
            <a:pPr marL="457200" indent="-457200">
              <a:lnSpc>
                <a:spcPct val="50000"/>
              </a:lnSpc>
              <a:buFont typeface="+mj-lt"/>
              <a:buAutoNum type="arabicPeriod"/>
            </a:pPr>
            <a:r>
              <a:rPr lang="ko-KR" altLang="en-US" sz="2400" dirty="0"/>
              <a:t>배</a:t>
            </a:r>
            <a:endParaRPr lang="en-US" altLang="ko-KR" sz="2400" dirty="0"/>
          </a:p>
          <a:p>
            <a:pPr marL="457200" indent="-457200">
              <a:lnSpc>
                <a:spcPct val="50000"/>
              </a:lnSpc>
              <a:buFont typeface="+mj-lt"/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72958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527906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romanUcPeriod"/>
            </a:pPr>
            <a:r>
              <a:rPr lang="ko-KR" altLang="en-US" sz="4400" dirty="0"/>
              <a:t>걸어오다</a:t>
            </a:r>
            <a:endParaRPr lang="en-US" altLang="ko-KR" sz="4400" dirty="0"/>
          </a:p>
          <a:p>
            <a:pPr marL="514350" indent="-514350">
              <a:buFont typeface="+mj-lt"/>
              <a:buAutoNum type="romanUcPeriod"/>
            </a:pPr>
            <a:r>
              <a:rPr lang="ko-KR" altLang="en-US" sz="4400" dirty="0"/>
              <a:t>걸어 다니다</a:t>
            </a:r>
            <a:endParaRPr lang="en-US" altLang="ko-KR" sz="4400" dirty="0"/>
          </a:p>
          <a:p>
            <a:pPr marL="514350" indent="-514350">
              <a:buFont typeface="+mj-lt"/>
              <a:buAutoNum type="romanUcPeriod"/>
            </a:pPr>
            <a:r>
              <a:rPr lang="ko-KR" altLang="en-US" sz="4400" dirty="0"/>
              <a:t>버스 정류장</a:t>
            </a:r>
            <a:endParaRPr lang="en-US" altLang="ko-KR" sz="4400" dirty="0"/>
          </a:p>
          <a:p>
            <a:pPr marL="514350" indent="-514350">
              <a:buFont typeface="+mj-lt"/>
              <a:buAutoNum type="romanUcPeriod"/>
            </a:pPr>
            <a:r>
              <a:rPr lang="ko-KR" altLang="en-US" sz="4400" dirty="0"/>
              <a:t>지하철역</a:t>
            </a:r>
            <a:endParaRPr lang="en-US" altLang="ko-KR" sz="4400" dirty="0"/>
          </a:p>
          <a:p>
            <a:pPr marL="514350" indent="-514350">
              <a:buFont typeface="+mj-lt"/>
              <a:buAutoNum type="romanUcPeriod"/>
            </a:pPr>
            <a:r>
              <a:rPr lang="ko-KR" altLang="en-US" sz="4400" dirty="0"/>
              <a:t>근처</a:t>
            </a:r>
            <a:endParaRPr lang="en-US" altLang="ko-KR" sz="4400" dirty="0"/>
          </a:p>
          <a:p>
            <a:pPr marL="514350" indent="-514350">
              <a:buFont typeface="+mj-lt"/>
              <a:buAutoNum type="romanUcPeriod"/>
            </a:pPr>
            <a:r>
              <a:rPr lang="ko-KR" altLang="en-US" sz="4400" dirty="0"/>
              <a:t>가깝다</a:t>
            </a:r>
            <a:endParaRPr lang="en-US" altLang="ko-KR" sz="4400" dirty="0"/>
          </a:p>
          <a:p>
            <a:pPr marL="514350" indent="-514350">
              <a:buFont typeface="+mj-lt"/>
              <a:buAutoNum type="romanUcPeriod"/>
            </a:pPr>
            <a:r>
              <a:rPr lang="ko-KR" altLang="en-US" sz="4400" dirty="0"/>
              <a:t>멀다</a:t>
            </a:r>
            <a:endParaRPr lang="en-US" altLang="ko-KR" sz="4400" dirty="0"/>
          </a:p>
          <a:p>
            <a:pPr marL="514350" indent="-514350">
              <a:buFont typeface="+mj-lt"/>
              <a:buAutoNum type="romanUcPeriod"/>
            </a:pPr>
            <a:r>
              <a:rPr lang="ko-KR" altLang="en-US" sz="4400" dirty="0"/>
              <a:t>걸리다</a:t>
            </a:r>
            <a:endParaRPr lang="en-US" altLang="ko-KR" sz="4400" dirty="0"/>
          </a:p>
          <a:p>
            <a:pPr marL="514350" indent="-514350">
              <a:buFont typeface="+mj-lt"/>
              <a:buAutoNum type="romanUcPeriod"/>
            </a:pPr>
            <a:r>
              <a:rPr lang="ko-KR" altLang="en-US" sz="4400" dirty="0"/>
              <a:t>타다</a:t>
            </a:r>
            <a:endParaRPr lang="en-US" altLang="ko-KR" sz="4400" dirty="0"/>
          </a:p>
          <a:p>
            <a:pPr marL="514350" indent="-514350">
              <a:buFont typeface="+mj-lt"/>
              <a:buAutoNum type="romanUcPeriod"/>
            </a:pPr>
            <a:r>
              <a:rPr lang="ko-KR" altLang="en-US" sz="4400" dirty="0"/>
              <a:t>내리다</a:t>
            </a:r>
            <a:endParaRPr lang="en-US" altLang="ko-KR" sz="4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00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-</a:t>
            </a:r>
            <a:r>
              <a:rPr lang="ko-KR" altLang="en-US" dirty="0"/>
              <a:t>아</a:t>
            </a:r>
            <a:r>
              <a:rPr lang="en-US" altLang="ko-KR" dirty="0"/>
              <a:t>/</a:t>
            </a:r>
            <a:r>
              <a:rPr lang="ko-KR" altLang="en-US" dirty="0"/>
              <a:t>어</a:t>
            </a:r>
            <a:r>
              <a:rPr lang="en-US" altLang="ko-KR" dirty="0"/>
              <a:t>/</a:t>
            </a:r>
            <a:r>
              <a:rPr lang="ko-KR" altLang="en-US" dirty="0"/>
              <a:t>여야 되다</a:t>
            </a:r>
            <a:r>
              <a:rPr lang="en-US" altLang="ko-KR" dirty="0"/>
              <a:t>/</a:t>
            </a:r>
            <a:r>
              <a:rPr lang="ko-KR" altLang="en-US" dirty="0"/>
              <a:t>하다</a:t>
            </a:r>
            <a:endParaRPr lang="en-US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«-malı»</a:t>
            </a:r>
          </a:p>
          <a:p>
            <a:r>
              <a:rPr lang="tr-TR" dirty="0"/>
              <a:t>Fiile eklenerek yapılması gereken/zorunlu bir durumu ifade eder.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960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-</a:t>
            </a:r>
            <a:r>
              <a:rPr lang="ko-KR" altLang="en-US" dirty="0"/>
              <a:t>아</a:t>
            </a:r>
            <a:r>
              <a:rPr lang="en-US" altLang="ko-KR" dirty="0"/>
              <a:t>/</a:t>
            </a:r>
            <a:r>
              <a:rPr lang="ko-KR" altLang="en-US" dirty="0"/>
              <a:t>어</a:t>
            </a:r>
            <a:r>
              <a:rPr lang="en-US" altLang="ko-KR" dirty="0"/>
              <a:t>/</a:t>
            </a:r>
            <a:r>
              <a:rPr lang="ko-KR" altLang="en-US" dirty="0"/>
              <a:t>여야 되다</a:t>
            </a:r>
            <a:r>
              <a:rPr lang="en-US" altLang="ko-KR" dirty="0"/>
              <a:t>/</a:t>
            </a:r>
            <a:r>
              <a:rPr lang="ko-KR" altLang="en-US" dirty="0"/>
              <a:t>하다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>
                <a:sym typeface="Wingdings" panose="05000000000000000000" pitchFamily="2" charset="2"/>
              </a:rPr>
              <a:t> </a:t>
            </a:r>
            <a:r>
              <a:rPr lang="ko-KR" altLang="en-US" dirty="0" err="1"/>
              <a:t>ㅏ</a:t>
            </a:r>
            <a:r>
              <a:rPr lang="ko-KR" altLang="en-US" dirty="0"/>
              <a:t> </a:t>
            </a:r>
            <a:r>
              <a:rPr lang="en-US" altLang="ko-KR" dirty="0"/>
              <a:t>&amp; </a:t>
            </a:r>
            <a:r>
              <a:rPr lang="ko-KR" altLang="en-US" dirty="0" err="1"/>
              <a:t>ㅗ</a:t>
            </a:r>
            <a:r>
              <a:rPr lang="en-US" altLang="ko-KR" dirty="0"/>
              <a:t>		→	-</a:t>
            </a:r>
            <a:r>
              <a:rPr lang="ko-KR" altLang="en-US" dirty="0"/>
              <a:t>아야 되다</a:t>
            </a:r>
            <a:r>
              <a:rPr lang="en-US" altLang="ko-KR" dirty="0"/>
              <a:t>/</a:t>
            </a:r>
            <a:r>
              <a:rPr lang="ko-KR" altLang="en-US" dirty="0"/>
              <a:t>하다 </a:t>
            </a:r>
            <a:endParaRPr lang="en-US" altLang="ko-KR" dirty="0"/>
          </a:p>
          <a:p>
            <a:r>
              <a:rPr lang="en-US" dirty="0">
                <a:sym typeface="Wingdings" panose="05000000000000000000" pitchFamily="2" charset="2"/>
              </a:rPr>
              <a:t> </a:t>
            </a:r>
            <a:r>
              <a:rPr lang="ko-KR" altLang="en-US" dirty="0" err="1"/>
              <a:t>ㅏ</a:t>
            </a:r>
            <a:r>
              <a:rPr lang="ko-KR" altLang="en-US" dirty="0"/>
              <a:t> </a:t>
            </a:r>
            <a:r>
              <a:rPr lang="en-US" altLang="ko-KR" dirty="0"/>
              <a:t>&amp; </a:t>
            </a:r>
            <a:r>
              <a:rPr lang="ko-KR" altLang="en-US" dirty="0" err="1"/>
              <a:t>ㅗ</a:t>
            </a:r>
            <a:r>
              <a:rPr lang="en-US" altLang="ko-KR" dirty="0"/>
              <a:t>		→	-</a:t>
            </a:r>
            <a:r>
              <a:rPr lang="ko-KR" altLang="en-US" dirty="0"/>
              <a:t>어야 되다</a:t>
            </a:r>
            <a:r>
              <a:rPr lang="en-US" altLang="ko-KR" dirty="0"/>
              <a:t>/</a:t>
            </a:r>
            <a:r>
              <a:rPr lang="ko-KR" altLang="en-US" dirty="0"/>
              <a:t>하다</a:t>
            </a:r>
            <a:endParaRPr lang="en-US" altLang="ko-KR" dirty="0"/>
          </a:p>
          <a:p>
            <a:r>
              <a:rPr lang="ko-KR" altLang="en-US" dirty="0"/>
              <a:t>       하다</a:t>
            </a:r>
            <a:r>
              <a:rPr lang="en-US" altLang="ko-KR" dirty="0"/>
              <a:t>		→	-</a:t>
            </a:r>
            <a:r>
              <a:rPr lang="ko-KR" altLang="en-US" dirty="0"/>
              <a:t>해야 되다</a:t>
            </a:r>
            <a:r>
              <a:rPr lang="en-US" altLang="ko-KR" dirty="0"/>
              <a:t>/</a:t>
            </a:r>
            <a:r>
              <a:rPr lang="ko-KR" altLang="en-US" dirty="0"/>
              <a:t>하다</a:t>
            </a:r>
            <a:endParaRPr lang="en-US" altLang="ko-KR" dirty="0"/>
          </a:p>
          <a:p>
            <a:pPr marL="201168" lvl="1" indent="0">
              <a:buNone/>
            </a:pPr>
            <a:endParaRPr lang="en-US" altLang="ko-KR" dirty="0"/>
          </a:p>
          <a:p>
            <a:pPr marL="201168" lvl="1" indent="0">
              <a:buNone/>
            </a:pPr>
            <a:endParaRPr lang="en-US" altLang="ko-KR" dirty="0"/>
          </a:p>
          <a:p>
            <a:pPr marL="201168" lvl="1" indent="0">
              <a:buNone/>
            </a:pPr>
            <a:r>
              <a:rPr lang="en-US" altLang="ko-KR" dirty="0"/>
              <a:t>	</a:t>
            </a:r>
            <a:r>
              <a:rPr lang="ko-KR" altLang="en-US" dirty="0"/>
              <a:t>가다</a:t>
            </a:r>
            <a:r>
              <a:rPr lang="en-US" altLang="ko-KR" dirty="0"/>
              <a:t>		→	</a:t>
            </a:r>
            <a:r>
              <a:rPr lang="ko-KR" altLang="en-US" dirty="0"/>
              <a:t>가야 돼요 </a:t>
            </a:r>
            <a:r>
              <a:rPr lang="en-US" altLang="ko-KR" dirty="0"/>
              <a:t>/ </a:t>
            </a:r>
            <a:r>
              <a:rPr lang="ko-KR" altLang="en-US" dirty="0"/>
              <a:t>가야 해요</a:t>
            </a:r>
            <a:r>
              <a:rPr lang="en-US" altLang="ko-KR" dirty="0"/>
              <a:t>.</a:t>
            </a:r>
          </a:p>
          <a:p>
            <a:pPr marL="201168" lvl="1" indent="0">
              <a:buNone/>
            </a:pPr>
            <a:r>
              <a:rPr lang="en-US" dirty="0"/>
              <a:t>	</a:t>
            </a:r>
            <a:r>
              <a:rPr lang="ko-KR" altLang="en-US" dirty="0"/>
              <a:t>먹다</a:t>
            </a:r>
            <a:r>
              <a:rPr lang="en-US" altLang="ko-KR" dirty="0"/>
              <a:t>		→	</a:t>
            </a:r>
            <a:r>
              <a:rPr lang="ko-KR" altLang="en-US" dirty="0"/>
              <a:t>먹어야 돼요 </a:t>
            </a:r>
            <a:r>
              <a:rPr lang="en-US" altLang="ko-KR" dirty="0"/>
              <a:t>/ </a:t>
            </a:r>
            <a:r>
              <a:rPr lang="ko-KR" altLang="en-US" dirty="0"/>
              <a:t>먹어야 해요</a:t>
            </a:r>
            <a:r>
              <a:rPr lang="en-US" altLang="ko-KR" dirty="0"/>
              <a:t>.</a:t>
            </a:r>
          </a:p>
          <a:p>
            <a:pPr marL="201168" lvl="1" indent="0">
              <a:buNone/>
            </a:pPr>
            <a:r>
              <a:rPr lang="en-US" dirty="0"/>
              <a:t>	</a:t>
            </a:r>
            <a:r>
              <a:rPr lang="ko-KR" altLang="en-US" dirty="0"/>
              <a:t>공부하다</a:t>
            </a:r>
            <a:r>
              <a:rPr lang="en-US" altLang="ko-KR" dirty="0"/>
              <a:t>	→	</a:t>
            </a:r>
            <a:r>
              <a:rPr lang="ko-KR" altLang="en-US" dirty="0"/>
              <a:t>공부해야 돼요</a:t>
            </a:r>
            <a:r>
              <a:rPr lang="en-US" altLang="ko-KR" dirty="0"/>
              <a:t> / </a:t>
            </a:r>
            <a:r>
              <a:rPr lang="ko-KR" altLang="en-US" dirty="0"/>
              <a:t>공부해야 해요</a:t>
            </a:r>
            <a:r>
              <a:rPr lang="en-US" altLang="ko-KR" dirty="0"/>
              <a:t>.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07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611517" y="1086415"/>
            <a:ext cx="8520281" cy="35855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한국에서 살다</a:t>
            </a:r>
            <a:r>
              <a:rPr lang="en-US" altLang="ko-KR" sz="2400" dirty="0"/>
              <a:t>		→	</a:t>
            </a:r>
            <a:r>
              <a:rPr lang="ko-KR" altLang="en-US" sz="2400" dirty="0"/>
              <a:t>한국에서 살아야 돼요</a:t>
            </a:r>
            <a:r>
              <a:rPr lang="en-US" altLang="ko-KR" sz="2400" dirty="0"/>
              <a:t>/</a:t>
            </a:r>
            <a:r>
              <a:rPr lang="ko-KR" altLang="en-US" sz="2400" dirty="0"/>
              <a:t>해요</a:t>
            </a:r>
            <a:r>
              <a:rPr lang="en-US" altLang="ko-KR" sz="2400" dirty="0"/>
              <a:t>.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책을 많이 읽다</a:t>
            </a:r>
            <a:r>
              <a:rPr lang="en-US" altLang="ko-KR" sz="2400" dirty="0"/>
              <a:t>		→	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빨래를 하다</a:t>
            </a:r>
            <a:r>
              <a:rPr lang="en-US" altLang="ko-KR" sz="2400" dirty="0"/>
              <a:t>		→	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버스를 타다</a:t>
            </a:r>
            <a:r>
              <a:rPr lang="en-US" altLang="ko-KR" sz="2400" dirty="0"/>
              <a:t>		→	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걸어서 가다</a:t>
            </a:r>
            <a:r>
              <a:rPr lang="en-US" altLang="ko-KR" sz="2400" dirty="0"/>
              <a:t>		→	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지하철로 갈아타다</a:t>
            </a:r>
            <a:r>
              <a:rPr lang="en-US" altLang="ko-KR" sz="2400" dirty="0"/>
              <a:t>	→	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친구를 기다리다</a:t>
            </a:r>
            <a:r>
              <a:rPr lang="en-US" altLang="ko-KR" sz="2400" dirty="0"/>
              <a:t>		→	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400" dirty="0"/>
              <a:t>한국말로 이야기하다</a:t>
            </a:r>
            <a:r>
              <a:rPr lang="en-US" altLang="ko-KR" sz="2400" dirty="0"/>
              <a:t>	→	</a:t>
            </a:r>
          </a:p>
        </p:txBody>
      </p:sp>
      <p:sp>
        <p:nvSpPr>
          <p:cNvPr id="3" name="Dikdörtgen 2"/>
          <p:cNvSpPr/>
          <p:nvPr/>
        </p:nvSpPr>
        <p:spPr>
          <a:xfrm>
            <a:off x="10221589" y="6488668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/>
              <a:t>재미있는 한국어</a:t>
            </a:r>
            <a:r>
              <a:rPr lang="en-US" altLang="ko-KR" dirty="0"/>
              <a:t>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4154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889</Words>
  <Application>Microsoft Office PowerPoint</Application>
  <PresentationFormat>Geniş ekran</PresentationFormat>
  <Paragraphs>126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0" baseType="lpstr">
      <vt:lpstr>맑은 고딕</vt:lpstr>
      <vt:lpstr>Calibri</vt:lpstr>
      <vt:lpstr>Calibri Light</vt:lpstr>
      <vt:lpstr>Wingdings</vt:lpstr>
      <vt:lpstr>Geçmişe bakış</vt:lpstr>
      <vt:lpstr>제5과</vt:lpstr>
      <vt:lpstr>대화 &amp; 이야기 1</vt:lpstr>
      <vt:lpstr>대화 &amp; 이야기 2</vt:lpstr>
      <vt:lpstr>대화 &amp; 이야기 3 </vt:lpstr>
      <vt:lpstr>어휘</vt:lpstr>
      <vt:lpstr>PowerPoint Sunusu</vt:lpstr>
      <vt:lpstr>-아/어/여야 되다/하다</vt:lpstr>
      <vt:lpstr>-아/어/여야 되다/하다</vt:lpstr>
      <vt:lpstr>PowerPoint Sunusu</vt:lpstr>
      <vt:lpstr>PowerPoint Sunusu</vt:lpstr>
      <vt:lpstr>-에서 … -까지…</vt:lpstr>
      <vt:lpstr>PowerPoint Sunusu</vt:lpstr>
      <vt:lpstr>어휘</vt:lpstr>
      <vt:lpstr>어휘</vt:lpstr>
      <vt:lpstr>어휘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제10과</dc:title>
  <dc:creator>Oktay Gökhan BANBAL</dc:creator>
  <cp:lastModifiedBy>Oktay Gökhan BANBAL</cp:lastModifiedBy>
  <cp:revision>11</cp:revision>
  <dcterms:created xsi:type="dcterms:W3CDTF">2020-04-01T08:10:35Z</dcterms:created>
  <dcterms:modified xsi:type="dcterms:W3CDTF">2020-05-03T12:28:39Z</dcterms:modified>
</cp:coreProperties>
</file>