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309" r:id="rId2"/>
    <p:sldId id="295" r:id="rId3"/>
    <p:sldId id="297" r:id="rId4"/>
    <p:sldId id="300" r:id="rId5"/>
    <p:sldId id="302" r:id="rId6"/>
    <p:sldId id="303" r:id="rId7"/>
    <p:sldId id="304" r:id="rId8"/>
    <p:sldId id="307" r:id="rId9"/>
    <p:sldId id="310" r:id="rId10"/>
    <p:sldId id="311" r:id="rId11"/>
    <p:sldId id="312" r:id="rId12"/>
    <p:sldId id="313" r:id="rId13"/>
    <p:sldId id="314" r:id="rId14"/>
    <p:sldId id="315" r:id="rId15"/>
    <p:sldId id="327" r:id="rId16"/>
    <p:sldId id="328" r:id="rId17"/>
    <p:sldId id="329" r:id="rId18"/>
    <p:sldId id="330" r:id="rId19"/>
    <p:sldId id="331" r:id="rId20"/>
    <p:sldId id="332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7" autoAdjust="0"/>
    <p:restoredTop sz="97382" autoAdjust="0"/>
  </p:normalViewPr>
  <p:slideViewPr>
    <p:cSldViewPr>
      <p:cViewPr varScale="1">
        <p:scale>
          <a:sx n="70" d="100"/>
          <a:sy n="70" d="100"/>
        </p:scale>
        <p:origin x="3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142A0E-9C76-4E35-A98E-A249E5D01B16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834B67-9710-4DC7-B265-63195D72906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386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5A663-7970-4440-B795-2331E9EC76D7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860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5A663-7970-4440-B795-2331E9EC76D7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3769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5A663-7970-4440-B795-2331E9EC76D7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206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5A663-7970-4440-B795-2331E9EC76D7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97369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5A663-7970-4440-B795-2331E9EC76D7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4932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5A663-7970-4440-B795-2331E9EC76D7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819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ikdörtgen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Yuvarlatılmış Dikdörtge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BB54-7072-41FA-9D0B-72D884B80A99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03BEC1F-C3A4-4D98-941E-60E68DB678B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BB54-7072-41FA-9D0B-72D884B80A99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BEC1F-C3A4-4D98-941E-60E68DB678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BB54-7072-41FA-9D0B-72D884B80A99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BEC1F-C3A4-4D98-941E-60E68DB678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BB54-7072-41FA-9D0B-72D884B80A99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BEC1F-C3A4-4D98-941E-60E68DB678B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dörtgen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Yuvarlatılmış Dikdörtge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BB54-7072-41FA-9D0B-72D884B80A99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Dikdörtgen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03BEC1F-C3A4-4D98-941E-60E68DB678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BB54-7072-41FA-9D0B-72D884B80A99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BEC1F-C3A4-4D98-941E-60E68DB678B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BB54-7072-41FA-9D0B-72D884B80A99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BEC1F-C3A4-4D98-941E-60E68DB678B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BB54-7072-41FA-9D0B-72D884B80A99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BEC1F-C3A4-4D98-941E-60E68DB678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BB54-7072-41FA-9D0B-72D884B80A99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BEC1F-C3A4-4D98-941E-60E68DB678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Yuvarlatılmış Dikdörtge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BB54-7072-41FA-9D0B-72D884B80A99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BEC1F-C3A4-4D98-941E-60E68DB678B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1BB54-7072-41FA-9D0B-72D884B80A99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03BEC1F-C3A4-4D98-941E-60E68DB678B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Yuvarlatılmış Dikdörtge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061BB54-7072-41FA-9D0B-72D884B80A99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03BEC1F-C3A4-4D98-941E-60E68DB678B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Başlık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6000" dirty="0" smtClean="0"/>
              <a:t> Örnekler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77182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856984" cy="67669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Örnek 9</a:t>
            </a:r>
          </a:p>
          <a:p>
            <a:pPr marL="0" indent="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42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haftalık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miad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aşımı gebe indüksiyon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takılarak(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oksitosin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doğum takibine alındı.Baş geliş normal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spontan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canlı bir kız bebek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epizyotomi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ile doğurtuldu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Plesanta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ve ekleri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spontan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olarak ayrıldı. Kanama kontrolünden sonra hasta servise teslim edildi.24 saat sonra taburcu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edildi.</a:t>
            </a:r>
          </a:p>
        </p:txBody>
      </p:sp>
    </p:spTree>
    <p:extLst>
      <p:ext uri="{BB962C8B-B14F-4D97-AF65-F5344CB8AC3E}">
        <p14:creationId xmlns:p14="http://schemas.microsoft.com/office/powerpoint/2010/main" val="190317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188641"/>
            <a:ext cx="8229600" cy="66838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Örnek 10</a:t>
            </a:r>
          </a:p>
          <a:p>
            <a:pPr marL="0" indent="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haftalık gebe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abortus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imminens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(düşük tehdidi)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teşhisiyle yatırıldı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Rh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uyuşmazlığı olan hastaya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Rh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-D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immunglobulin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yapıldı. 3 gün sonra tedavi düzenlenerek taburcu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edildi.</a:t>
            </a:r>
          </a:p>
          <a:p>
            <a:pPr marL="0" indent="0">
              <a:buNone/>
            </a:pP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61818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116633"/>
            <a:ext cx="8784976" cy="67413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Örnek 11</a:t>
            </a:r>
          </a:p>
          <a:p>
            <a:pPr marL="0" indent="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haftalık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anensefali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gebelik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endikasyonu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ile hastaya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küretaj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ile tıbbi tahliye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yapılıyor. Genel durumu iyi olan hasta alınan materyali patolojiye gönderilmek üzere şifa ile taburcu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edildi.</a:t>
            </a:r>
          </a:p>
        </p:txBody>
      </p:sp>
    </p:spTree>
    <p:extLst>
      <p:ext uri="{BB962C8B-B14F-4D97-AF65-F5344CB8AC3E}">
        <p14:creationId xmlns:p14="http://schemas.microsoft.com/office/powerpoint/2010/main" val="136395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8229600" cy="60095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Örnek 12.</a:t>
            </a:r>
          </a:p>
          <a:p>
            <a:pPr marL="0" indent="0">
              <a:buNone/>
            </a:pP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Miadında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(39 hafta) gebe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oksitosin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ile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indüksiyon yapılarak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spontan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verteks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doğumla canlı bir kız bebek dünyaya getirmiştir.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93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260648"/>
            <a:ext cx="8229600" cy="64415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</a:t>
            </a: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rnek 13 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35 haftalık gebe, EMR (erken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membran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rüptürü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 nedeniyle yatışı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yapılmıştır, 12 saat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içerisinde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spontan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verteks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doğum ile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tek canlı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erkek bebek dünyaya getirmiştir.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755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57158" y="428604"/>
            <a:ext cx="8329642" cy="5591196"/>
          </a:xfrm>
        </p:spPr>
        <p:txBody>
          <a:bodyPr/>
          <a:lstStyle/>
          <a:p>
            <a:pPr marL="0" indent="0">
              <a:buNone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Örnek 14</a:t>
            </a:r>
          </a:p>
          <a:p>
            <a:pPr marL="0" indent="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Tamamlanmamış 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12  haftalık 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spontan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abortus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. Genel anestezi altında (ASA 1),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dilatasyon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küretaj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işlemi uygulanmış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2977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57158" y="642918"/>
            <a:ext cx="8329642" cy="5376882"/>
          </a:xfrm>
        </p:spPr>
        <p:txBody>
          <a:bodyPr/>
          <a:lstStyle/>
          <a:p>
            <a:pPr marL="0" indent="0">
              <a:buNone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Örnek 15:</a:t>
            </a:r>
          </a:p>
          <a:p>
            <a:pPr marL="0" indent="0">
              <a:buNone/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Terapötik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tamamlanmış 6.haftada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abortus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, çok miktarda kanama olmuş.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Sedasyon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altında, ASA 1,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suction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küretaj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yapılmış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38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85720" y="571480"/>
            <a:ext cx="8401080" cy="5448320"/>
          </a:xfrm>
        </p:spPr>
        <p:txBody>
          <a:bodyPr/>
          <a:lstStyle/>
          <a:p>
            <a:pPr marL="0" indent="0">
              <a:buNone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Örnek 16:</a:t>
            </a:r>
          </a:p>
          <a:p>
            <a:pPr marL="0" indent="0">
              <a:buNone/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Yenidoğan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yenidoğan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sarılığı gelişmiş. 24 saatlik fototerapi tedavisi verilmiş. Bebek hastanede doğmuş.</a:t>
            </a:r>
          </a:p>
          <a:p>
            <a:pPr marL="0" indent="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37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00034" y="642918"/>
            <a:ext cx="8186766" cy="5376882"/>
          </a:xfrm>
        </p:spPr>
        <p:txBody>
          <a:bodyPr/>
          <a:lstStyle/>
          <a:p>
            <a:pPr marL="0" indent="0">
              <a:buNone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Örnek 17:</a:t>
            </a:r>
          </a:p>
          <a:p>
            <a:pPr marL="0" indent="0">
              <a:buNone/>
            </a:pP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Postmatur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erkek bebek (42.5 haftalık),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fetal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malnutrisyon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belirtileri mevcut. Hastanede doğmuş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tr-T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62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57158" y="571480"/>
            <a:ext cx="8329642" cy="5448320"/>
          </a:xfrm>
        </p:spPr>
        <p:txBody>
          <a:bodyPr/>
          <a:lstStyle/>
          <a:p>
            <a:pPr marL="0" indent="0">
              <a:buNone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Örnek 18:</a:t>
            </a:r>
          </a:p>
          <a:p>
            <a:pPr marL="0" indent="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35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haftada, bu başvurduğu hastanede 1726gram olarak doğmuş.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Prematür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doğuma bağlı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yenidoğan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sarılığı gelişmiş. 36 saatlik fototerapi tedavisi verilmiş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92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7504" y="260648"/>
            <a:ext cx="7772400" cy="1143000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Örnek 1: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07504" y="1268760"/>
            <a:ext cx="8229600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Doğuştan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dizüri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ve idrar zorluğu şikayetleri olan 3 yaşındaki hasta tetkiklerinde sağ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üreterosel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saptandı.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Spinal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anestezi altında (ASA 1) endoskopik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üreterosel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rezeksiyon operasyonu yapılan hasta şifa ile taburcu edildi.</a:t>
            </a:r>
          </a:p>
          <a:p>
            <a:pPr marL="0" indent="0">
              <a:buNone/>
            </a:pPr>
            <a:endParaRPr lang="tr-TR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00034" y="714356"/>
            <a:ext cx="8186766" cy="5305444"/>
          </a:xfrm>
        </p:spPr>
        <p:txBody>
          <a:bodyPr/>
          <a:lstStyle/>
          <a:p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Örnek 19:</a:t>
            </a:r>
            <a:endParaRPr lang="tr-T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Forsepsle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doğum sonrası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sefal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hematom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gelişmiş bebek. Hastanede doğmuş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60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Örnek 2: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2 yaşındaki hasta konuşamama şikayetiyle başvurmuştur. Dil altı kısa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frenilum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tespit edilmiştir.Genel anestezi altında dil altı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frenilum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açılması işlemi uygulanmıştır.(ASA 1)</a:t>
            </a:r>
          </a:p>
          <a:p>
            <a:pPr marL="0" indent="0">
              <a:buNone/>
            </a:pPr>
            <a:endParaRPr lang="tr-TR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Örnek 3: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 göğüste yanma şikayetiyle yatırılıyor. Yapılan tetkikler sonucunda göğüs ağrısının nedeni tespit edilemiyor ve hasta taburcu ediliyor.</a:t>
            </a:r>
          </a:p>
          <a:p>
            <a:pPr marL="0" indent="0">
              <a:buNone/>
            </a:pPr>
            <a:endParaRPr lang="tr-TR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1143000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Örnek  4 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363272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Daha önce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radius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şaft kırığı nedeniyle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opere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olan hastanın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fraktür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plağının çıkarılması için yatışı yapılmıştır.Hasta KBB konsültasyonu sonucu Akut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Tonsillit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tespit edilmiştir ve operasyon ileri bir tarihe ertelenmiştir.</a:t>
            </a:r>
          </a:p>
          <a:p>
            <a:pPr marL="0" indent="0">
              <a:buNone/>
            </a:pPr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1143000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>
                <a:solidFill>
                  <a:srgbClr val="FF0000"/>
                </a:solidFill>
                <a:latin typeface="+mn-lt"/>
              </a:rPr>
              <a:t>Örnek 5:</a:t>
            </a:r>
            <a:endParaRPr lang="tr-TR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1447800"/>
            <a:ext cx="8507288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>
                <a:latin typeface="Times New Roman" pitchFamily="18" charset="0"/>
                <a:ea typeface="+mj-ea"/>
                <a:cs typeface="Times New Roman" pitchFamily="18" charset="0"/>
              </a:rPr>
              <a:t>M</a:t>
            </a:r>
            <a:r>
              <a:rPr lang="tr-TR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eme </a:t>
            </a:r>
            <a:r>
              <a:rPr lang="tr-TR" sz="2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Adenokarsinomu</a:t>
            </a:r>
            <a:r>
              <a:rPr lang="tr-TR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nedeniyle 6 ay önce </a:t>
            </a:r>
            <a:r>
              <a:rPr lang="tr-TR" sz="2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opere</a:t>
            </a:r>
            <a:r>
              <a:rPr lang="tr-TR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olan hasta takip amaçlı yatırılmıştır. Yapılan incelemelerde kanser bulgusuna rastlanmayan hasta taburcu edildi.</a:t>
            </a:r>
          </a:p>
          <a:p>
            <a:pPr marL="0" indent="0">
              <a:buNone/>
            </a:pPr>
            <a:endParaRPr lang="tr-TR" sz="2800" dirty="0" smtClean="0">
              <a:solidFill>
                <a:srgbClr val="FF0000"/>
              </a:solidFill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-171400"/>
            <a:ext cx="8229600" cy="1224136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>
                <a:solidFill>
                  <a:srgbClr val="FF0000"/>
                </a:solidFill>
                <a:latin typeface="+mn-lt"/>
              </a:rPr>
              <a:t>Örnek  </a:t>
            </a:r>
            <a:r>
              <a:rPr lang="tr-TR" sz="2800" dirty="0">
                <a:solidFill>
                  <a:srgbClr val="FF0000"/>
                </a:solidFill>
                <a:latin typeface="+mn-lt"/>
              </a:rPr>
              <a:t>6</a:t>
            </a:r>
            <a:r>
              <a:rPr lang="tr-TR" sz="2800" dirty="0" smtClean="0">
                <a:solidFill>
                  <a:srgbClr val="FF0000"/>
                </a:solidFill>
                <a:latin typeface="+mn-lt"/>
              </a:rPr>
              <a:t>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06360" y="1412776"/>
            <a:ext cx="8858128" cy="5553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3</a:t>
            </a:r>
            <a:r>
              <a:rPr lang="tr-TR" sz="2800" dirty="0" smtClean="0">
                <a:ea typeface="+mj-ea"/>
                <a:cs typeface="+mj-cs"/>
              </a:rPr>
              <a:t> </a:t>
            </a:r>
            <a:r>
              <a:rPr lang="tr-TR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yıldır </a:t>
            </a:r>
            <a:r>
              <a:rPr lang="tr-TR" sz="2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servikal</a:t>
            </a:r>
            <a:r>
              <a:rPr lang="tr-TR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disk bozukluğu bulunan hasta fizik tedavi alma amacıyla fizik tedavi  ünitesine yatıyor. 3 gün yatan hastaya 8 seans </a:t>
            </a:r>
            <a:r>
              <a:rPr lang="tr-TR" sz="2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hotpack</a:t>
            </a:r>
            <a:r>
              <a:rPr lang="tr-TR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(sıcak terapisi),5 seans </a:t>
            </a:r>
            <a:r>
              <a:rPr lang="tr-TR" sz="2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Tens</a:t>
            </a:r>
            <a:r>
              <a:rPr lang="tr-TR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tedavisi uygulanmıştır.</a:t>
            </a:r>
          </a:p>
          <a:p>
            <a:pPr marL="0" indent="0">
              <a:buNone/>
            </a:pPr>
            <a:endParaRPr lang="tr-TR" sz="2800" dirty="0" smtClean="0">
              <a:solidFill>
                <a:srgbClr val="FF0000"/>
              </a:solidFill>
              <a:ea typeface="+mj-ea"/>
              <a:cs typeface="+mj-cs"/>
            </a:endParaRPr>
          </a:p>
          <a:p>
            <a:pPr marL="0" indent="0">
              <a:buNone/>
            </a:pPr>
            <a:endParaRPr lang="tr-TR" sz="2800" dirty="0">
              <a:solidFill>
                <a:srgbClr val="FF0000"/>
              </a:solidFill>
              <a:ea typeface="+mj-ea"/>
              <a:cs typeface="+mj-cs"/>
            </a:endParaRPr>
          </a:p>
          <a:p>
            <a:pPr marL="0" indent="0">
              <a:buNone/>
            </a:pPr>
            <a:endParaRPr lang="tr-TR" sz="2800" dirty="0" smtClean="0">
              <a:solidFill>
                <a:srgbClr val="FF0000"/>
              </a:solidFill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1143000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>
                <a:solidFill>
                  <a:srgbClr val="FF0000"/>
                </a:solidFill>
                <a:latin typeface="+mn-lt"/>
              </a:rPr>
              <a:t>Örnek </a:t>
            </a:r>
            <a:r>
              <a:rPr lang="tr-TR" sz="2800" dirty="0">
                <a:solidFill>
                  <a:srgbClr val="FF0000"/>
                </a:solidFill>
                <a:latin typeface="+mn-lt"/>
              </a:rPr>
              <a:t>7</a:t>
            </a:r>
            <a:r>
              <a:rPr lang="tr-TR" sz="2800" dirty="0" smtClean="0">
                <a:solidFill>
                  <a:srgbClr val="FF0000"/>
                </a:solidFill>
                <a:latin typeface="+mn-lt"/>
              </a:rPr>
              <a:t>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8517632" cy="4389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Gerekli tıbbi testlerin sonuçlarına göre 38 yaşındaki erkek hasta canlı böbrek </a:t>
            </a:r>
            <a:r>
              <a:rPr lang="tr-TR" sz="2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donörü</a:t>
            </a:r>
            <a:r>
              <a:rPr lang="tr-TR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olarak yatırılmıştır. Genel anestezi (ASA 1) altında </a:t>
            </a:r>
            <a:r>
              <a:rPr lang="tr-TR" sz="2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nefrektomi</a:t>
            </a:r>
            <a:r>
              <a:rPr lang="tr-TR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ameliyatı olan hasta şifa ile taburcu edilmiştir.</a:t>
            </a:r>
          </a:p>
          <a:p>
            <a:pPr marL="0" indent="0">
              <a:buNone/>
            </a:pPr>
            <a:endParaRPr lang="tr-TR" sz="2800" dirty="0" smtClean="0">
              <a:solidFill>
                <a:srgbClr val="FF0000"/>
              </a:solidFill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Örnek </a:t>
            </a: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tr-T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Miadında(37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hf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doldurmuş) ağrı şikayetiyle gelen hastaya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epizyotomi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ile normal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spontan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baş geliş canlı bir erkek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bebek,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plesanta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ve ekleri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spontan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ayrıldı. Kanama kontrolünü takiben hasta servise alındı. 1 gün sonra önerilerle taburcu edildi.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10900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1006</TotalTime>
  <Words>538</Words>
  <Application>Microsoft Office PowerPoint</Application>
  <PresentationFormat>Ekran Gösterisi (4:3)</PresentationFormat>
  <Paragraphs>56</Paragraphs>
  <Slides>20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Calibri</vt:lpstr>
      <vt:lpstr>Franklin Gothic Book</vt:lpstr>
      <vt:lpstr>Perpetua</vt:lpstr>
      <vt:lpstr>Times New Roman</vt:lpstr>
      <vt:lpstr>Wingdings 2</vt:lpstr>
      <vt:lpstr>Hisse Senedi</vt:lpstr>
      <vt:lpstr> Örnekler</vt:lpstr>
      <vt:lpstr>Örnek 1:</vt:lpstr>
      <vt:lpstr>Örnek 2:</vt:lpstr>
      <vt:lpstr>Örnek 3:</vt:lpstr>
      <vt:lpstr>Örnek  4 :</vt:lpstr>
      <vt:lpstr>Örnek 5:</vt:lpstr>
      <vt:lpstr>Örnek  6:</vt:lpstr>
      <vt:lpstr>Örnek 7: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ss</dc:creator>
  <cp:lastModifiedBy>Zeynep Köksal</cp:lastModifiedBy>
  <cp:revision>164</cp:revision>
  <dcterms:created xsi:type="dcterms:W3CDTF">2012-12-10T21:04:37Z</dcterms:created>
  <dcterms:modified xsi:type="dcterms:W3CDTF">2018-03-08T20:04:07Z</dcterms:modified>
</cp:coreProperties>
</file>