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76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ektra.com.tr/katalog-gonder-eng.asp?LanguageID=2&amp;cid=64&amp;id=173" TargetMode="External"/><Relationship Id="rId2" Type="http://schemas.openxmlformats.org/officeDocument/2006/relationships/hyperlink" Target="http://www.emo.org.tr/ekler/35ea90fec051b35_ek.pdf?tipi=2&amp;turu=X&amp;sube=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Akım ve gerilim trafosu ölçme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103 ÖLÇME TEKNİĞİ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www.emo.org.tr/ekler/35ea90fec051b35_ek.pdf?tipi=2&amp;turu=X&amp;sube=7</a:t>
            </a:r>
            <a:r>
              <a:rPr lang="tr-TR" dirty="0" smtClean="0"/>
              <a:t>  (Erişim </a:t>
            </a:r>
            <a:r>
              <a:rPr lang="tr-TR" dirty="0"/>
              <a:t>tar: </a:t>
            </a:r>
            <a:r>
              <a:rPr lang="tr-TR" dirty="0" smtClean="0"/>
              <a:t>19.11.2017)</a:t>
            </a:r>
          </a:p>
          <a:p>
            <a:r>
              <a:rPr lang="tr-TR" dirty="0"/>
              <a:t>[2] </a:t>
            </a:r>
            <a:r>
              <a:rPr lang="tr-TR" dirty="0">
                <a:hlinkClick r:id="rId3"/>
              </a:rPr>
              <a:t>http://</a:t>
            </a:r>
            <a:r>
              <a:rPr lang="tr-TR" dirty="0" smtClean="0">
                <a:hlinkClick r:id="rId3"/>
              </a:rPr>
              <a:t>www.elektra.com.tr/katalog-gonder-eng.asp?LanguageID=2&amp;cid=64&amp;id=173</a:t>
            </a:r>
            <a:r>
              <a:rPr lang="tr-TR" dirty="0" smtClean="0"/>
              <a:t> </a:t>
            </a:r>
            <a:r>
              <a:rPr lang="tr-TR" dirty="0" smtClean="0"/>
              <a:t>(Erişim </a:t>
            </a:r>
            <a:r>
              <a:rPr lang="tr-TR" dirty="0"/>
              <a:t>tar: 19.11.2017)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GERİLİM TRAFOSU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Gerilim </a:t>
            </a:r>
            <a:r>
              <a:rPr lang="tr-TR" sz="2400" dirty="0" smtClean="0"/>
              <a:t>transformatörü, </a:t>
            </a:r>
            <a:r>
              <a:rPr lang="tr-TR" sz="2400" dirty="0" err="1"/>
              <a:t>sekonder</a:t>
            </a:r>
            <a:r>
              <a:rPr lang="tr-TR" sz="2400" dirty="0"/>
              <a:t> geriliminin </a:t>
            </a:r>
            <a:r>
              <a:rPr lang="tr-TR" sz="2400" dirty="0" err="1"/>
              <a:t>primer</a:t>
            </a:r>
            <a:r>
              <a:rPr lang="tr-TR" sz="2400" dirty="0"/>
              <a:t> gerilimiyle orantılı ve aralarındaki faz farkının yaklaşık sıfır olduğu bir transformatördür. Gerilim transformatörleri, </a:t>
            </a:r>
            <a:r>
              <a:rPr lang="tr-TR" sz="2400" dirty="0" err="1"/>
              <a:t>endüktif</a:t>
            </a:r>
            <a:r>
              <a:rPr lang="tr-TR" sz="2400" dirty="0"/>
              <a:t> gerilim transformatörü ve </a:t>
            </a:r>
            <a:r>
              <a:rPr lang="tr-TR" sz="2400" dirty="0" err="1"/>
              <a:t>kapasitif</a:t>
            </a:r>
            <a:r>
              <a:rPr lang="tr-TR" sz="2400" dirty="0"/>
              <a:t> gerilim transformatörü (KGT) olmak üzere iki guruba ayrılırlar. </a:t>
            </a:r>
            <a:r>
              <a:rPr lang="tr-TR" sz="2400" dirty="0" err="1"/>
              <a:t>Endüktif</a:t>
            </a:r>
            <a:r>
              <a:rPr lang="tr-TR" sz="2400" dirty="0"/>
              <a:t> gerilim transformatörleri, 145 </a:t>
            </a:r>
            <a:r>
              <a:rPr lang="tr-TR" sz="2400" dirty="0" err="1"/>
              <a:t>kV</a:t>
            </a:r>
            <a:r>
              <a:rPr lang="tr-TR" sz="2400" dirty="0"/>
              <a:t> a kadar daha ekonomiktir. 145 </a:t>
            </a:r>
            <a:r>
              <a:rPr lang="tr-TR" sz="2400" dirty="0" err="1"/>
              <a:t>kV'dan</a:t>
            </a:r>
            <a:r>
              <a:rPr lang="tr-TR" sz="2400" dirty="0"/>
              <a:t> yüksek gerilimli sistemlerde </a:t>
            </a:r>
            <a:r>
              <a:rPr lang="tr-TR" sz="2400" dirty="0" err="1"/>
              <a:t>kapasitif</a:t>
            </a:r>
            <a:r>
              <a:rPr lang="tr-TR" sz="2400" dirty="0"/>
              <a:t> gerilim transformatörlerinin kullanılması daha uygundur. Ancak, yüksek gerilim iletim hatları üzerinden haberleşme de yapılacaksa, 145 </a:t>
            </a:r>
            <a:r>
              <a:rPr lang="tr-TR" sz="2400" dirty="0" err="1"/>
              <a:t>kV'dan</a:t>
            </a:r>
            <a:r>
              <a:rPr lang="tr-TR" sz="2400" dirty="0"/>
              <a:t> küçük sistem gerilimlerinde de </a:t>
            </a:r>
            <a:r>
              <a:rPr lang="tr-TR" sz="2400" dirty="0" err="1"/>
              <a:t>kapasitif</a:t>
            </a:r>
            <a:r>
              <a:rPr lang="tr-TR" sz="2400" dirty="0"/>
              <a:t> gerilim transformatörleri kullanılır. Bir gerilim transformatöründe ölçü devresinin normal ölçme aralığı, anma geriliminin %80-120'si arasındadır. Gerilim transformatörleri, harici uygulamalarda faz-toprak arasına </a:t>
            </a:r>
            <a:r>
              <a:rPr lang="tr-TR" sz="2400" dirty="0" smtClean="0"/>
              <a:t>bağlanır[1].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7255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GERİLİM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/>
              <a:t>Endüktif</a:t>
            </a:r>
            <a:r>
              <a:rPr lang="tr-TR" sz="2400" dirty="0"/>
              <a:t> ve </a:t>
            </a:r>
            <a:r>
              <a:rPr lang="tr-TR" sz="2400" dirty="0" err="1"/>
              <a:t>kapasitif</a:t>
            </a:r>
            <a:r>
              <a:rPr lang="tr-TR" sz="2400" dirty="0"/>
              <a:t> gerilim transformatörleri, yüksek gerilim sistemlerinde genellikle, faz-toprak arasına bağlanırlar. Ancak, bazı geçici olaylar nedeniyle, gerilim transformatörünün uçlarındaki gerilim, anma geriliminin üzerine </a:t>
            </a:r>
            <a:r>
              <a:rPr lang="tr-TR" sz="2400" dirty="0" err="1"/>
              <a:t>çıkabilir.Bir</a:t>
            </a:r>
            <a:r>
              <a:rPr lang="tr-TR" sz="2400" dirty="0"/>
              <a:t> gerilim trafosunun böyle durumlara dayanabilmesi gerekir. Ayrıca bir gerilim trafosu anma geriliminin, gerilim faktörü (VF) olarak tanımlanan katsayı ile çarpılarak hesaplanan gerilimlerde çalışabilmelidir. Gerilim faktörü, IEC-60044-2 ve TS-718'de aşağıdaki gibi </a:t>
            </a:r>
            <a:r>
              <a:rPr lang="tr-TR" sz="2400" dirty="0" smtClean="0"/>
              <a:t>tanımlanır[1]: </a:t>
            </a:r>
            <a:endParaRPr lang="tr-TR" sz="2400" dirty="0"/>
          </a:p>
          <a:p>
            <a:pPr algn="just"/>
            <a:r>
              <a:rPr lang="tr-TR" sz="2400" dirty="0" smtClean="0"/>
              <a:t>Nötr </a:t>
            </a:r>
            <a:r>
              <a:rPr lang="tr-TR" sz="2400" dirty="0"/>
              <a:t>noktası topraklı olmayan sistemlerde, VF= 1.9 - Nötr noktası topraklı sistemlerde, VF= 1.5 </a:t>
            </a:r>
          </a:p>
        </p:txBody>
      </p:sp>
    </p:spTree>
    <p:extLst>
      <p:ext uri="{BB962C8B-B14F-4D97-AF65-F5344CB8AC3E}">
        <p14:creationId xmlns:p14="http://schemas.microsoft.com/office/powerpoint/2010/main" val="269699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GERİLİM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Transformatör bu gerilimlere, toprak arızalarına karşı otomatik korumalı sistemlerde 30 saniye, diğer durumlarda ise 8 saat süreyle dayanmalıdır. </a:t>
            </a:r>
            <a:endParaRPr lang="tr-TR" sz="2600" dirty="0" smtClean="0"/>
          </a:p>
          <a:p>
            <a:pPr algn="just"/>
            <a:r>
              <a:rPr lang="tr-TR" sz="2600" dirty="0" smtClean="0"/>
              <a:t>Bütün </a:t>
            </a:r>
            <a:r>
              <a:rPr lang="tr-TR" sz="2600" dirty="0"/>
              <a:t>sistemlerde, sürekli çalışma için, VF= 1.2 olarak verilir. Yukarıda belirtilen koşullarda, gerilim transformatörü </a:t>
            </a:r>
            <a:r>
              <a:rPr lang="tr-TR" sz="2600" dirty="0" smtClean="0"/>
              <a:t>doymamalıdır[1].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13821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GERİLİM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Akım transformatörlerinde olduğu gibi, doğruluk sınıfları, ölçme ve koruma amaçlı devrelerde birbirinden farklıdır . Birden fazla </a:t>
            </a:r>
            <a:r>
              <a:rPr lang="tr-TR" sz="2600" dirty="0" err="1"/>
              <a:t>sekonder</a:t>
            </a:r>
            <a:r>
              <a:rPr lang="tr-TR" sz="2600" dirty="0"/>
              <a:t> sargısı olan gerilim trafolarında, sargılar ayni nüve üzerindedir. Dolayısıyla </a:t>
            </a:r>
            <a:r>
              <a:rPr lang="tr-TR" sz="2600" dirty="0" err="1"/>
              <a:t>sekonder</a:t>
            </a:r>
            <a:r>
              <a:rPr lang="tr-TR" sz="2600" dirty="0"/>
              <a:t> devreler birbirlerinden bağımsız </a:t>
            </a:r>
            <a:r>
              <a:rPr lang="tr-TR" sz="2600" dirty="0" smtClean="0"/>
              <a:t>değillerdir[1].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31557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GERİLİM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Ölçü devrelerinin oran ve faz açısı hataları</a:t>
            </a:r>
            <a:r>
              <a:rPr lang="tr-TR" sz="2600" dirty="0" smtClean="0"/>
              <a:t>, anma </a:t>
            </a:r>
            <a:r>
              <a:rPr lang="tr-TR" sz="2600" dirty="0"/>
              <a:t>yükünün %25-%100 değerleri ve </a:t>
            </a:r>
            <a:r>
              <a:rPr lang="tr-TR" sz="2600" dirty="0" err="1"/>
              <a:t>primer</a:t>
            </a:r>
            <a:r>
              <a:rPr lang="tr-TR" sz="2600" dirty="0"/>
              <a:t> anma geriliminin %80- %120'si arasında, IEC-60044-2 ve TS-718'de belirlenen hata limitlerini </a:t>
            </a:r>
            <a:r>
              <a:rPr lang="tr-TR" sz="2600" dirty="0" smtClean="0"/>
              <a:t>aşmamalıdır[1].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07200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GERİLİM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Gelişmiş ölçü cihazları, çok küçük güç çekerler. Anma yükü gereğinden büyük seçilmişse ve çekilen güç, anma gücünün %25'inden küçükse ve anma yükü devre yükünden küçük seçilmişse ve çekilen </a:t>
            </a:r>
            <a:r>
              <a:rPr lang="tr-TR" sz="2600" dirty="0" err="1"/>
              <a:t>güç,anma</a:t>
            </a:r>
            <a:r>
              <a:rPr lang="tr-TR" sz="2600" dirty="0"/>
              <a:t> gücünün %100'ünden büyükse , oran hatası limitin dışına çıkacaktır. Sayaçlar ve ölçü aletleri ; (</a:t>
            </a:r>
            <a:r>
              <a:rPr lang="tr-TR" sz="2600" dirty="0" err="1"/>
              <a:t>Vatmetre,Varmetre,Voltmetre</a:t>
            </a:r>
            <a:r>
              <a:rPr lang="tr-TR" sz="2600" dirty="0"/>
              <a:t>) %25 yükten az olan durumlarda daha fazla değer</a:t>
            </a:r>
            <a:r>
              <a:rPr lang="tr-TR" sz="2600" dirty="0" smtClean="0"/>
              <a:t>, %</a:t>
            </a:r>
            <a:r>
              <a:rPr lang="tr-TR" sz="2600" dirty="0"/>
              <a:t>100 yükten fazla olan durumlarda ise eksik değer </a:t>
            </a:r>
            <a:r>
              <a:rPr lang="tr-TR" sz="2600" dirty="0" smtClean="0"/>
              <a:t>kaydedecektir[1].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05987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GERİLİM TRAFOSU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 err="1"/>
              <a:t>Kapasitif</a:t>
            </a:r>
            <a:r>
              <a:rPr lang="tr-TR" sz="2600" dirty="0"/>
              <a:t> gerilim transformatörü (KGT), bir </a:t>
            </a:r>
            <a:r>
              <a:rPr lang="tr-TR" sz="2600" dirty="0" err="1"/>
              <a:t>kapasitif</a:t>
            </a:r>
            <a:r>
              <a:rPr lang="tr-TR" sz="2600" dirty="0"/>
              <a:t> gerilim bölücü (</a:t>
            </a:r>
            <a:r>
              <a:rPr lang="tr-TR" sz="2600" dirty="0" err="1"/>
              <a:t>kapling</a:t>
            </a:r>
            <a:r>
              <a:rPr lang="tr-TR" sz="2600" dirty="0"/>
              <a:t> </a:t>
            </a:r>
            <a:r>
              <a:rPr lang="tr-TR" sz="2600" dirty="0" err="1"/>
              <a:t>kapasitör</a:t>
            </a:r>
            <a:r>
              <a:rPr lang="tr-TR" sz="2600" dirty="0"/>
              <a:t>, KK), bir orta gerilim </a:t>
            </a:r>
            <a:r>
              <a:rPr lang="tr-TR" sz="2600" dirty="0" err="1"/>
              <a:t>endüktif</a:t>
            </a:r>
            <a:r>
              <a:rPr lang="tr-TR" sz="2600" dirty="0"/>
              <a:t> transformatörü (GT) ve gerilim regülasyonunu sağlayan bir reaktörden meydana </a:t>
            </a:r>
            <a:r>
              <a:rPr lang="tr-TR" sz="2600" dirty="0" smtClean="0"/>
              <a:t>gelir. C2'nin </a:t>
            </a:r>
            <a:r>
              <a:rPr lang="tr-TR" sz="2600" dirty="0"/>
              <a:t>uçlarındaki tipik orta gerilim seviyesi, 22/√3 </a:t>
            </a:r>
            <a:r>
              <a:rPr lang="tr-TR" sz="2600" dirty="0" err="1"/>
              <a:t>kV</a:t>
            </a:r>
            <a:r>
              <a:rPr lang="tr-TR" sz="2600" dirty="0"/>
              <a:t> ya da 15/√3 </a:t>
            </a:r>
            <a:r>
              <a:rPr lang="tr-TR" sz="2600" dirty="0" err="1"/>
              <a:t>kV</a:t>
            </a:r>
            <a:r>
              <a:rPr lang="tr-TR" sz="2600" dirty="0"/>
              <a:t> seçilir. İletim sisteminde 66,154 ve 380 </a:t>
            </a:r>
            <a:r>
              <a:rPr lang="tr-TR" sz="2600" dirty="0" err="1"/>
              <a:t>kV</a:t>
            </a:r>
            <a:r>
              <a:rPr lang="tr-TR" sz="2600" dirty="0"/>
              <a:t> gerilim seviyesinde ölçme amaçlı olarak ve Enerji İletim Hatları </a:t>
            </a:r>
            <a:r>
              <a:rPr lang="tr-TR" sz="2600" dirty="0" err="1"/>
              <a:t>üzerinden;ses,data</a:t>
            </a:r>
            <a:r>
              <a:rPr lang="tr-TR" sz="2600" dirty="0"/>
              <a:t> ve koruma iletişimi için de </a:t>
            </a:r>
            <a:r>
              <a:rPr lang="tr-TR" sz="2600" dirty="0" smtClean="0"/>
              <a:t>kullanılmaktadır[1].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24208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GERİLİM TRAFOSU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279392" y="5675376"/>
            <a:ext cx="4255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     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 OG.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gerilim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trafosu [2] 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620" y="1846263"/>
            <a:ext cx="2303086" cy="3518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282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1487</TotalTime>
  <Words>530</Words>
  <Application>Microsoft Office PowerPoint</Application>
  <PresentationFormat>Özel</PresentationFormat>
  <Paragraphs>27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Geçmişe bakış</vt:lpstr>
      <vt:lpstr>Akım ve gerilim trafosu ölçme</vt:lpstr>
      <vt:lpstr>GERİLİM TRAFOSU</vt:lpstr>
      <vt:lpstr>GERİLİM TRAFOSU</vt:lpstr>
      <vt:lpstr>GERİLİM TRAFOSU</vt:lpstr>
      <vt:lpstr>GERİLİM TRAFOSU</vt:lpstr>
      <vt:lpstr>GERİLİM TRAFOSU</vt:lpstr>
      <vt:lpstr>GERİLİM TRAFOSU</vt:lpstr>
      <vt:lpstr>GERİLİM TRAFOSU</vt:lpstr>
      <vt:lpstr>GERİLİM TRAFOSU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91</cp:revision>
  <dcterms:created xsi:type="dcterms:W3CDTF">2017-11-14T11:12:27Z</dcterms:created>
  <dcterms:modified xsi:type="dcterms:W3CDTF">2017-11-19T20:09:02Z</dcterms:modified>
</cp:coreProperties>
</file>