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439" r:id="rId2"/>
    <p:sldId id="426" r:id="rId3"/>
    <p:sldId id="366" r:id="rId4"/>
    <p:sldId id="428" r:id="rId5"/>
    <p:sldId id="372" r:id="rId6"/>
    <p:sldId id="375" r:id="rId7"/>
    <p:sldId id="390" r:id="rId8"/>
    <p:sldId id="404" r:id="rId9"/>
    <p:sldId id="412" r:id="rId10"/>
    <p:sldId id="409" r:id="rId11"/>
    <p:sldId id="414" r:id="rId12"/>
    <p:sldId id="421" r:id="rId13"/>
    <p:sldId id="415" r:id="rId14"/>
    <p:sldId id="430" r:id="rId15"/>
    <p:sldId id="422" r:id="rId16"/>
    <p:sldId id="436" r:id="rId17"/>
    <p:sldId id="431" r:id="rId18"/>
    <p:sldId id="438" r:id="rId19"/>
  </p:sldIdLst>
  <p:sldSz cx="9144000" cy="6858000" type="screen4x3"/>
  <p:notesSz cx="7099300" cy="10234613"/>
  <p:defaultTextStyle>
    <a:defPPr>
      <a:defRPr lang="en-US"/>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DFA4"/>
    <a:srgbClr val="7BD59A"/>
    <a:srgbClr val="2FB0DC"/>
    <a:srgbClr val="58BAC8"/>
    <a:srgbClr val="64D2E1"/>
    <a:srgbClr val="91D2E1"/>
    <a:srgbClr val="B5BBC5"/>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88" autoAdjust="0"/>
    <p:restoredTop sz="88172" autoAdjust="0"/>
  </p:normalViewPr>
  <p:slideViewPr>
    <p:cSldViewPr>
      <p:cViewPr>
        <p:scale>
          <a:sx n="60" d="100"/>
          <a:sy n="60" d="100"/>
        </p:scale>
        <p:origin x="-164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105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088" y="0"/>
            <a:ext cx="3076672" cy="511054"/>
          </a:xfrm>
          <a:prstGeom prst="rect">
            <a:avLst/>
          </a:prstGeom>
        </p:spPr>
        <p:txBody>
          <a:bodyPr vert="horz" lIns="91440" tIns="45720" rIns="91440" bIns="45720" rtlCol="0"/>
          <a:lstStyle>
            <a:lvl1pPr algn="r">
              <a:defRPr sz="1200"/>
            </a:lvl1pPr>
          </a:lstStyle>
          <a:p>
            <a:fld id="{328E780B-AB8C-4E8D-B8CE-101CB751285C}" type="datetimeFigureOut">
              <a:rPr lang="en-GB" smtClean="0"/>
              <a:pPr/>
              <a:t>12/02/2018</a:t>
            </a:fld>
            <a:endParaRPr lang="en-GB"/>
          </a:p>
        </p:txBody>
      </p:sp>
      <p:sp>
        <p:nvSpPr>
          <p:cNvPr id="4" name="Footer Placeholder 3"/>
          <p:cNvSpPr>
            <a:spLocks noGrp="1"/>
          </p:cNvSpPr>
          <p:nvPr>
            <p:ph type="ftr" sz="quarter" idx="2"/>
          </p:nvPr>
        </p:nvSpPr>
        <p:spPr>
          <a:xfrm>
            <a:off x="0" y="9721868"/>
            <a:ext cx="3076672" cy="511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088" y="9721868"/>
            <a:ext cx="3076672" cy="511054"/>
          </a:xfrm>
          <a:prstGeom prst="rect">
            <a:avLst/>
          </a:prstGeom>
        </p:spPr>
        <p:txBody>
          <a:bodyPr vert="horz" lIns="91440" tIns="45720" rIns="91440" bIns="45720" rtlCol="0" anchor="b"/>
          <a:lstStyle>
            <a:lvl1pPr algn="r">
              <a:defRPr sz="1200"/>
            </a:lvl1pPr>
          </a:lstStyle>
          <a:p>
            <a:fld id="{8453185F-33F2-46D1-BEDB-E39FE324A97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76672" cy="511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57347" name="Rectangle 3"/>
          <p:cNvSpPr>
            <a:spLocks noGrp="1" noChangeArrowheads="1"/>
          </p:cNvSpPr>
          <p:nvPr>
            <p:ph type="dt" idx="1"/>
          </p:nvPr>
        </p:nvSpPr>
        <p:spPr bwMode="auto">
          <a:xfrm>
            <a:off x="4021088" y="0"/>
            <a:ext cx="3076672" cy="511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638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10239" y="4861781"/>
            <a:ext cx="5678824" cy="4604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6"/>
          <p:cNvSpPr>
            <a:spLocks noGrp="1" noChangeArrowheads="1"/>
          </p:cNvSpPr>
          <p:nvPr>
            <p:ph type="ftr" sz="quarter" idx="4"/>
          </p:nvPr>
        </p:nvSpPr>
        <p:spPr bwMode="auto">
          <a:xfrm>
            <a:off x="0" y="9721868"/>
            <a:ext cx="3076672" cy="5110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57351" name="Rectangle 7"/>
          <p:cNvSpPr>
            <a:spLocks noGrp="1" noChangeArrowheads="1"/>
          </p:cNvSpPr>
          <p:nvPr>
            <p:ph type="sldNum" sz="quarter" idx="5"/>
          </p:nvPr>
        </p:nvSpPr>
        <p:spPr bwMode="auto">
          <a:xfrm>
            <a:off x="4021088" y="9721868"/>
            <a:ext cx="3076672" cy="5110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4745B680-421E-462F-A3AA-EBE0E47AB04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74C2BFE-044F-4B29-9537-C38BC46C327E}" type="slidenum">
              <a:rPr lang="en-US"/>
              <a:pPr/>
              <a:t>1</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241300" indent="-241300"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745B680-421E-462F-A3AA-EBE0E47AB04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Van der waals: </a:t>
            </a:r>
            <a:r>
              <a:rPr kumimoji="0" lang="tr-TR" sz="1200" b="0" i="0" u="none" strike="noStrike" kern="0" cap="none" spc="0" normalizeH="0" baseline="0" noProof="0" dirty="0" smtClean="0">
                <a:ln>
                  <a:noFill/>
                </a:ln>
                <a:solidFill>
                  <a:schemeClr val="tx1"/>
                </a:solidFill>
                <a:effectLst/>
                <a:uLnTx/>
                <a:uFillTx/>
                <a:latin typeface="Arial" pitchFamily="-112" charset="0"/>
                <a:ea typeface="ＭＳ Ｐゴシック" charset="-128"/>
                <a:cs typeface="ＭＳ Ｐゴシック" charset="-128"/>
              </a:rPr>
              <a:t>İki</a:t>
            </a:r>
            <a:r>
              <a:rPr kumimoji="0" lang="tr-TR" sz="1200" b="0" i="0" u="none" strike="noStrike" kern="0" cap="none" spc="0" normalizeH="0" noProof="0" dirty="0" smtClean="0">
                <a:ln>
                  <a:noFill/>
                </a:ln>
                <a:solidFill>
                  <a:schemeClr val="tx1"/>
                </a:solidFill>
                <a:effectLst/>
                <a:uLnTx/>
                <a:uFillTx/>
                <a:latin typeface="Arial" pitchFamily="-112" charset="0"/>
                <a:ea typeface="ＭＳ Ｐゴシック" charset="-128"/>
                <a:cs typeface="ＭＳ Ｐゴシック" charset="-128"/>
              </a:rPr>
              <a:t> yüksüz atom birbirine çok yaklaştığında, onları kuşatan elektron bulutları birbirlerini çeker, ve bu şekilde geçici bir elektirksel dipol oluşur. </a:t>
            </a:r>
            <a:endParaRPr lang="tr-TR" dirty="0" smtClean="0"/>
          </a:p>
          <a:p>
            <a:r>
              <a:rPr lang="tr-TR" dirty="0" smtClean="0"/>
              <a:t>Hidrofobik: Su moleküllerinin polar olmayan bileşikler etrafında sabit hale geçmesi. Polar olmayan bileşikler suda az çözünür, çözücü ile hidrojen</a:t>
            </a:r>
            <a:r>
              <a:rPr lang="tr-TR" baseline="0" dirty="0" smtClean="0"/>
              <a:t> bağı yapamaz. Ve onların varlığı su moleküllerini hidrofobik yüzeylerinde enerji bakımından uygun olmayan birr düzenlemeye zorlar.</a:t>
            </a:r>
            <a:endParaRPr lang="en-GB" dirty="0"/>
          </a:p>
        </p:txBody>
      </p:sp>
      <p:sp>
        <p:nvSpPr>
          <p:cNvPr id="4" name="Slide Number Placeholder 3"/>
          <p:cNvSpPr>
            <a:spLocks noGrp="1"/>
          </p:cNvSpPr>
          <p:nvPr>
            <p:ph type="sldNum" sz="quarter" idx="10"/>
          </p:nvPr>
        </p:nvSpPr>
        <p:spPr/>
        <p:txBody>
          <a:bodyPr/>
          <a:lstStyle/>
          <a:p>
            <a:fld id="{4745B680-421E-462F-A3AA-EBE0E47AB0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745B680-421E-462F-A3AA-EBE0E47AB0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Zayıf asidin iyonlaşması</a:t>
            </a:r>
            <a:endParaRPr lang="en-GB" dirty="0"/>
          </a:p>
        </p:txBody>
      </p:sp>
      <p:sp>
        <p:nvSpPr>
          <p:cNvPr id="4" name="Slide Number Placeholder 3"/>
          <p:cNvSpPr>
            <a:spLocks noGrp="1"/>
          </p:cNvSpPr>
          <p:nvPr>
            <p:ph type="sldNum" sz="quarter" idx="10"/>
          </p:nvPr>
        </p:nvSpPr>
        <p:spPr/>
        <p:txBody>
          <a:bodyPr/>
          <a:lstStyle/>
          <a:p>
            <a:fld id="{4745B680-421E-462F-A3AA-EBE0E47AB047}"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CE919-B8D5-4593-ADD2-C3A913618510}" type="slidenum">
              <a:rPr lang="en-US"/>
              <a:pPr/>
              <a:t>12</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2-18 The acetic acid–acetate pair as a buffer system.</a:t>
            </a:r>
            <a:r>
              <a:rPr lang="en-US"/>
              <a:t> The system is capable of absorbing either H</a:t>
            </a:r>
            <a:r>
              <a:rPr lang="en-US" baseline="30000"/>
              <a:t>+</a:t>
            </a:r>
            <a:r>
              <a:rPr lang="en-US"/>
              <a:t> or OH</a:t>
            </a:r>
            <a:r>
              <a:rPr lang="en-US" baseline="30000"/>
              <a:t>–</a:t>
            </a:r>
            <a:r>
              <a:rPr lang="en-US"/>
              <a:t> through the reversibility of the dissociation of acetic acid. The proton donor, acetic acid (HAc), contains a reserve of bound H</a:t>
            </a:r>
            <a:r>
              <a:rPr lang="en-US" baseline="30000"/>
              <a:t>+</a:t>
            </a:r>
            <a:r>
              <a:rPr lang="en-US"/>
              <a:t>, which can be released to neutralize an addition of OH</a:t>
            </a:r>
            <a:r>
              <a:rPr lang="en-US" baseline="30000"/>
              <a:t>–</a:t>
            </a:r>
            <a:r>
              <a:rPr lang="en-US"/>
              <a:t> to the system, forming H</a:t>
            </a:r>
            <a:r>
              <a:rPr lang="en-US" baseline="-25000"/>
              <a:t>2</a:t>
            </a:r>
            <a:r>
              <a:rPr lang="en-US"/>
              <a:t>O. This happens because the product [H</a:t>
            </a:r>
            <a:r>
              <a:rPr lang="en-US" baseline="30000"/>
              <a:t>+</a:t>
            </a:r>
            <a:r>
              <a:rPr lang="en-US"/>
              <a:t>][OH</a:t>
            </a:r>
            <a:r>
              <a:rPr lang="en-US" baseline="30000"/>
              <a:t>–</a:t>
            </a:r>
            <a:r>
              <a:rPr lang="en-US"/>
              <a:t>] transiently exceeds </a:t>
            </a:r>
            <a:r>
              <a:rPr lang="en-US" i="1"/>
              <a:t>K</a:t>
            </a:r>
            <a:r>
              <a:rPr lang="en-US" baseline="-25000"/>
              <a:t>w</a:t>
            </a:r>
            <a:r>
              <a:rPr lang="en-US"/>
              <a:t> (1 </a:t>
            </a:r>
            <a:r>
              <a:rPr lang="en-US">
                <a:latin typeface="Arial" charset="0"/>
              </a:rPr>
              <a:t>x</a:t>
            </a:r>
            <a:r>
              <a:rPr lang="en-US"/>
              <a:t> 10</a:t>
            </a:r>
            <a:r>
              <a:rPr lang="en-US" baseline="30000"/>
              <a:t>–14</a:t>
            </a:r>
            <a:r>
              <a:rPr lang="en-US"/>
              <a:t> M</a:t>
            </a:r>
            <a:r>
              <a:rPr lang="en-US" baseline="30000"/>
              <a:t>2</a:t>
            </a:r>
            <a:r>
              <a:rPr lang="en-US"/>
              <a:t>). The equilibrium quickly adjusts to restore the product to 1 </a:t>
            </a:r>
            <a:r>
              <a:rPr lang="en-US">
                <a:latin typeface="Arial" charset="0"/>
              </a:rPr>
              <a:t>x</a:t>
            </a:r>
            <a:r>
              <a:rPr lang="en-US"/>
              <a:t> 10</a:t>
            </a:r>
            <a:r>
              <a:rPr lang="en-US" baseline="30000"/>
              <a:t>–14</a:t>
            </a:r>
            <a:r>
              <a:rPr lang="en-US"/>
              <a:t> M</a:t>
            </a:r>
            <a:r>
              <a:rPr lang="en-US" baseline="30000"/>
              <a:t>2</a:t>
            </a:r>
            <a:r>
              <a:rPr lang="en-US"/>
              <a:t> (at 25°C), thus transiently reducing the concentration of H</a:t>
            </a:r>
            <a:r>
              <a:rPr lang="en-US" baseline="30000"/>
              <a:t>+</a:t>
            </a:r>
            <a:r>
              <a:rPr lang="en-US"/>
              <a:t>. But now the quotient [H</a:t>
            </a:r>
            <a:r>
              <a:rPr lang="en-US" baseline="30000"/>
              <a:t>+</a:t>
            </a:r>
            <a:r>
              <a:rPr lang="en-US"/>
              <a:t>][Ac</a:t>
            </a:r>
            <a:r>
              <a:rPr lang="en-US" baseline="30000"/>
              <a:t>–</a:t>
            </a:r>
            <a:r>
              <a:rPr lang="en-US"/>
              <a:t>]/[HAc] is less than </a:t>
            </a:r>
            <a:r>
              <a:rPr lang="en-US" i="1"/>
              <a:t>K</a:t>
            </a:r>
            <a:r>
              <a:rPr lang="en-US" baseline="-25000"/>
              <a:t>a</a:t>
            </a:r>
            <a:r>
              <a:rPr lang="en-US"/>
              <a:t>, so HAc dissociates further to restore equilibrium. Similarly, the conjugate base, Ac</a:t>
            </a:r>
            <a:r>
              <a:rPr lang="en-US" baseline="30000"/>
              <a:t>–</a:t>
            </a:r>
            <a:r>
              <a:rPr lang="en-US"/>
              <a:t>, can react with H</a:t>
            </a:r>
            <a:r>
              <a:rPr lang="en-US" baseline="30000"/>
              <a:t>+</a:t>
            </a:r>
            <a:r>
              <a:rPr lang="en-US"/>
              <a:t> ions added to the system; again, the two ionization reactions simultaneously come to equilibrium. Thus a conjugate acid-base pair, such as acetic acid and acetate ion, tends to resist a change in pH when small amounts of acid or base are added. Buffering action is simply the consequence of two reversible reactions taking place simultaneously and reaching their points of equilibrium as governed by their equilibrium constants, </a:t>
            </a:r>
            <a:r>
              <a:rPr lang="en-US" i="1"/>
              <a:t>K</a:t>
            </a:r>
            <a:r>
              <a:rPr lang="en-US" baseline="-25000"/>
              <a:t>w</a:t>
            </a:r>
            <a:r>
              <a:rPr lang="en-US"/>
              <a:t> and </a:t>
            </a:r>
            <a:r>
              <a:rPr lang="en-US" i="1"/>
              <a:t>K</a:t>
            </a:r>
            <a:r>
              <a:rPr lang="en-US" baseline="-25000"/>
              <a:t>a</a:t>
            </a:r>
            <a:r>
              <a:rPr lang="en-US"/>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A830829-5E98-4239-829A-CC70DC5F2DD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2924EC8-1A56-448D-9229-38C05A719A6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3C759B7-709E-4892-8C2B-1FF8C07994E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6C012CAB-3ECE-418F-99D4-154A358397C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FEF5987-946A-49F3-B7EF-EBF04613DD9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DED4FB5F-E726-44E5-BA00-73F44450A0A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B750D3D-E711-45B8-A144-FA54632056A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6DA7248-FE6C-47DB-A35A-D12522F818C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131F5692-FA1D-4CA4-A58B-C313C0B7BB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FA80BF8-B805-40F5-AC04-1965EE46BD2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32A7FE8-5241-48B1-9834-C40AF5BE4E3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D8FA4EA-4323-45C2-8833-2E195FADCF8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0711884-A8A9-4D2F-A6CA-902F033DD32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6A86899-E554-4C66-9AC6-43F30789072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E54CC94-1B49-4F3E-9E90-FEEA3044D07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B22B658-A5B8-4F52-8F56-31D42560E1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D27608D-65A4-4255-BF91-77D0068074F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1DBC63F7-7C87-479B-9FD4-326174A4CB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HEPES" TargetMode="External"/><Relationship Id="rId13" Type="http://schemas.openxmlformats.org/officeDocument/2006/relationships/hyperlink" Target="http://en.wikipedia.org/wiki/SSC_buffer" TargetMode="External"/><Relationship Id="rId3" Type="http://schemas.openxmlformats.org/officeDocument/2006/relationships/hyperlink" Target="http://en.wikipedia.org/wiki/TAPS_(buffer)" TargetMode="External"/><Relationship Id="rId7" Type="http://schemas.openxmlformats.org/officeDocument/2006/relationships/hyperlink" Target="http://en.wikipedia.org/wiki/TAPSO_(buffer)" TargetMode="External"/><Relationship Id="rId12" Type="http://schemas.openxmlformats.org/officeDocument/2006/relationships/hyperlink" Target="http://en.wikipedia.org/wiki/Cacodylate" TargetMode="External"/><Relationship Id="rId2" Type="http://schemas.openxmlformats.org/officeDocument/2006/relationships/hyperlink" Target="http://en.wikipedia.org/wiki/Acid_dissociation_constant" TargetMode="External"/><Relationship Id="rId1" Type="http://schemas.openxmlformats.org/officeDocument/2006/relationships/slideLayout" Target="../slideLayouts/slideLayout7.xml"/><Relationship Id="rId6" Type="http://schemas.openxmlformats.org/officeDocument/2006/relationships/hyperlink" Target="http://en.wikipedia.org/wiki/Tricine" TargetMode="External"/><Relationship Id="rId11" Type="http://schemas.openxmlformats.org/officeDocument/2006/relationships/hyperlink" Target="http://en.wikipedia.org/wiki/PIPES" TargetMode="External"/><Relationship Id="rId5" Type="http://schemas.openxmlformats.org/officeDocument/2006/relationships/hyperlink" Target="http://en.wikipedia.org/wiki/Tris" TargetMode="External"/><Relationship Id="rId15" Type="http://schemas.openxmlformats.org/officeDocument/2006/relationships/hyperlink" Target="http://en.wikipedia.org/wiki/Succinic_acid" TargetMode="External"/><Relationship Id="rId10" Type="http://schemas.openxmlformats.org/officeDocument/2006/relationships/hyperlink" Target="http://en.wikipedia.org/wiki/MOPS" TargetMode="External"/><Relationship Id="rId4" Type="http://schemas.openxmlformats.org/officeDocument/2006/relationships/hyperlink" Target="http://en.wikipedia.org/wiki/Bicine" TargetMode="External"/><Relationship Id="rId9" Type="http://schemas.openxmlformats.org/officeDocument/2006/relationships/hyperlink" Target="http://en.wikipedia.org/wiki/TES_(buffer)" TargetMode="External"/><Relationship Id="rId14" Type="http://schemas.openxmlformats.org/officeDocument/2006/relationships/hyperlink" Target="http://en.wikipedia.org/wiki/MES_(buff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Untitled6.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Rectangle 2"/>
          <p:cNvSpPr>
            <a:spLocks noGrp="1" noChangeArrowheads="1"/>
          </p:cNvSpPr>
          <p:nvPr>
            <p:ph type="subTitle" idx="1"/>
          </p:nvPr>
        </p:nvSpPr>
        <p:spPr>
          <a:xfrm>
            <a:off x="0" y="1676400"/>
            <a:ext cx="9144000" cy="1143000"/>
          </a:xfrm>
        </p:spPr>
        <p:txBody>
          <a:bodyPr/>
          <a:lstStyle/>
          <a:p>
            <a:pPr eaLnBrk="1" hangingPunct="1">
              <a:lnSpc>
                <a:spcPct val="90000"/>
              </a:lnSpc>
            </a:pPr>
            <a:r>
              <a:rPr lang="tr-TR" sz="4000" dirty="0" smtClean="0">
                <a:solidFill>
                  <a:srgbClr val="5E5FB8"/>
                </a:solidFill>
              </a:rPr>
              <a:t>SU &amp; SULU SİSTEMLERDEKİ ZAYİF ETKİLEŞMELER</a:t>
            </a:r>
            <a:endParaRPr lang="tr-TR" sz="4000" dirty="0" smtClean="0">
              <a:solidFill>
                <a:srgbClr val="5E5FB8"/>
              </a:solidFill>
            </a:endParaRPr>
          </a:p>
          <a:p>
            <a:pPr eaLnBrk="1" hangingPunct="1">
              <a:lnSpc>
                <a:spcPct val="90000"/>
              </a:lnSpc>
            </a:pPr>
            <a:r>
              <a:rPr lang="tr-TR" dirty="0" smtClean="0">
                <a:solidFill>
                  <a:srgbClr val="5E5FB8"/>
                </a:solidFill>
              </a:rPr>
              <a:t>111504 BİYOTEKNOLOJİ VE BİYOKİMYA DERS NOTLARI</a:t>
            </a:r>
            <a:endParaRPr lang="tr-TR" sz="4000" dirty="0" smtClean="0">
              <a:solidFill>
                <a:srgbClr val="5E5FB8"/>
              </a:solidFill>
            </a:endParaRPr>
          </a:p>
          <a:p>
            <a:pPr eaLnBrk="1" hangingPunct="1">
              <a:lnSpc>
                <a:spcPct val="90000"/>
              </a:lnSpc>
            </a:pPr>
            <a:endParaRPr lang="tr-TR" sz="4000" dirty="0" smtClean="0">
              <a:solidFill>
                <a:srgbClr val="5E5FB8"/>
              </a:solidFill>
            </a:endParaRPr>
          </a:p>
          <a:p>
            <a:pPr eaLnBrk="1" hangingPunct="1">
              <a:lnSpc>
                <a:spcPct val="90000"/>
              </a:lnSpc>
            </a:pPr>
            <a:endParaRPr lang="en-US" sz="4000" dirty="0" smtClean="0">
              <a:solidFill>
                <a:srgbClr val="5E5FB8"/>
              </a:solidFill>
            </a:endParaRPr>
          </a:p>
        </p:txBody>
      </p:sp>
      <p:sp>
        <p:nvSpPr>
          <p:cNvPr id="17412" name="Rectangle 4"/>
          <p:cNvSpPr>
            <a:spLocks noChangeArrowheads="1"/>
          </p:cNvSpPr>
          <p:nvPr/>
        </p:nvSpPr>
        <p:spPr bwMode="auto">
          <a:xfrm>
            <a:off x="0" y="3962400"/>
            <a:ext cx="9144000" cy="1066800"/>
          </a:xfrm>
          <a:prstGeom prst="rect">
            <a:avLst/>
          </a:prstGeom>
          <a:noFill/>
          <a:ln w="9525">
            <a:noFill/>
            <a:miter lim="800000"/>
            <a:headEnd/>
            <a:tailEnd/>
          </a:ln>
        </p:spPr>
        <p:txBody>
          <a:bodyPr/>
          <a:lstStyle/>
          <a:p>
            <a:pPr algn="ctr">
              <a:spcBef>
                <a:spcPct val="20000"/>
              </a:spcBef>
            </a:pPr>
            <a:r>
              <a:rPr lang="tr-TR" dirty="0" smtClean="0">
                <a:solidFill>
                  <a:srgbClr val="BABEBF"/>
                </a:solidFill>
                <a:latin typeface="Times New Roman" charset="0"/>
              </a:rPr>
              <a:t>Dr</a:t>
            </a:r>
            <a:r>
              <a:rPr lang="tr-TR" dirty="0" smtClean="0">
                <a:solidFill>
                  <a:srgbClr val="BABEBF"/>
                </a:solidFill>
                <a:latin typeface="Times New Roman" charset="0"/>
              </a:rPr>
              <a:t>. Açelya </a:t>
            </a:r>
            <a:r>
              <a:rPr lang="tr-TR" dirty="0" err="1" smtClean="0">
                <a:solidFill>
                  <a:srgbClr val="BABEBF"/>
                </a:solidFill>
                <a:latin typeface="Times New Roman" charset="0"/>
              </a:rPr>
              <a:t>Yılmazer</a:t>
            </a:r>
            <a:r>
              <a:rPr lang="tr-TR" dirty="0" smtClean="0">
                <a:solidFill>
                  <a:srgbClr val="BABEBF"/>
                </a:solidFill>
                <a:latin typeface="Times New Roman" charset="0"/>
              </a:rPr>
              <a:t> </a:t>
            </a:r>
            <a:r>
              <a:rPr lang="tr-TR" dirty="0" err="1" smtClean="0">
                <a:solidFill>
                  <a:srgbClr val="BABEBF"/>
                </a:solidFill>
                <a:latin typeface="Times New Roman" charset="0"/>
              </a:rPr>
              <a:t>Aktuna</a:t>
            </a:r>
            <a:endParaRPr lang="tr-TR" dirty="0" smtClean="0">
              <a:solidFill>
                <a:srgbClr val="BABEBF"/>
              </a:solidFill>
              <a:latin typeface="Times New Roman" charset="0"/>
            </a:endParaRPr>
          </a:p>
          <a:p>
            <a:pPr algn="ctr">
              <a:spcBef>
                <a:spcPct val="20000"/>
              </a:spcBef>
            </a:pPr>
            <a:r>
              <a:rPr lang="tr-TR" dirty="0" smtClean="0">
                <a:solidFill>
                  <a:srgbClr val="BABEBF"/>
                </a:solidFill>
                <a:latin typeface="Times New Roman" charset="0"/>
              </a:rPr>
              <a:t>Ders2</a:t>
            </a:r>
            <a:endParaRPr lang="en-US" dirty="0">
              <a:solidFill>
                <a:srgbClr val="BABEBF"/>
              </a:solidFill>
            </a:endParaRPr>
          </a:p>
        </p:txBody>
      </p:sp>
      <p:sp>
        <p:nvSpPr>
          <p:cNvPr id="17413" name="Rectangle 8"/>
          <p:cNvSpPr>
            <a:spLocks noChangeArrowheads="1"/>
          </p:cNvSpPr>
          <p:nvPr/>
        </p:nvSpPr>
        <p:spPr bwMode="auto">
          <a:xfrm>
            <a:off x="3538538" y="601663"/>
            <a:ext cx="184150" cy="457200"/>
          </a:xfrm>
          <a:prstGeom prst="rect">
            <a:avLst/>
          </a:prstGeom>
          <a:noFill/>
          <a:ln w="9525">
            <a:noFill/>
            <a:miter lim="800000"/>
            <a:headEnd/>
            <a:tailEnd/>
          </a:ln>
        </p:spPr>
        <p:txBody>
          <a:bodyPr wrap="none">
            <a:spAutoFit/>
          </a:bodyPr>
          <a:lstStyle/>
          <a:p>
            <a:endParaRPr lang="en-US" sz="2400" dirty="0"/>
          </a:p>
        </p:txBody>
      </p:sp>
      <p:sp>
        <p:nvSpPr>
          <p:cNvPr id="17414" name="Text Box 15"/>
          <p:cNvSpPr txBox="1">
            <a:spLocks noChangeArrowheads="1"/>
          </p:cNvSpPr>
          <p:nvPr/>
        </p:nvSpPr>
        <p:spPr bwMode="auto">
          <a:xfrm>
            <a:off x="1066800" y="5105400"/>
            <a:ext cx="9144000" cy="304800"/>
          </a:xfrm>
          <a:prstGeom prst="rect">
            <a:avLst/>
          </a:prstGeom>
          <a:noFill/>
          <a:ln w="9525">
            <a:noFill/>
            <a:miter lim="800000"/>
            <a:headEnd/>
            <a:tailEnd/>
          </a:ln>
        </p:spPr>
        <p:txBody>
          <a:bodyPr>
            <a:spAutoFit/>
          </a:bodyPr>
          <a:lstStyle/>
          <a:p>
            <a:pPr algn="ctr"/>
            <a:r>
              <a:rPr lang="en-US" sz="1400" dirty="0">
                <a:solidFill>
                  <a:srgbClr val="78C5E1"/>
                </a:solidFill>
              </a:rPr>
              <a:t>                                                                   © 2009 W. H. Freeman and Company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4" name="Rectangle 2"/>
          <p:cNvSpPr>
            <a:spLocks noGrp="1" noChangeArrowheads="1"/>
          </p:cNvSpPr>
          <p:nvPr>
            <p:ph type="title"/>
          </p:nvPr>
        </p:nvSpPr>
        <p:spPr>
          <a:xfrm>
            <a:off x="457200" y="304800"/>
            <a:ext cx="8077200" cy="1143000"/>
          </a:xfrm>
        </p:spPr>
        <p:txBody>
          <a:bodyPr/>
          <a:lstStyle/>
          <a:p>
            <a:pPr eaLnBrk="1" hangingPunct="1"/>
            <a:r>
              <a:rPr lang="en-US" sz="4000" smtClean="0">
                <a:solidFill>
                  <a:srgbClr val="2FB0DC"/>
                </a:solidFill>
              </a:rPr>
              <a:t>Dissociation of Weak Electrolytes: </a:t>
            </a:r>
            <a:br>
              <a:rPr lang="en-US" sz="4000" smtClean="0">
                <a:solidFill>
                  <a:srgbClr val="2FB0DC"/>
                </a:solidFill>
              </a:rPr>
            </a:br>
            <a:r>
              <a:rPr lang="en-US" sz="4000" smtClean="0">
                <a:solidFill>
                  <a:srgbClr val="2FB0DC"/>
                </a:solidFill>
              </a:rPr>
              <a:t>Principle</a:t>
            </a:r>
          </a:p>
        </p:txBody>
      </p:sp>
      <p:sp>
        <p:nvSpPr>
          <p:cNvPr id="99335" name="Rectangle 3"/>
          <p:cNvSpPr>
            <a:spLocks noGrp="1" noChangeArrowheads="1"/>
          </p:cNvSpPr>
          <p:nvPr>
            <p:ph type="body" sz="half" idx="3"/>
          </p:nvPr>
        </p:nvSpPr>
        <p:spPr>
          <a:xfrm>
            <a:off x="4800600" y="1828800"/>
            <a:ext cx="3810000" cy="4724400"/>
          </a:xfrm>
        </p:spPr>
        <p:txBody>
          <a:bodyPr/>
          <a:lstStyle/>
          <a:p>
            <a:pPr eaLnBrk="1" hangingPunct="1">
              <a:lnSpc>
                <a:spcPct val="110000"/>
              </a:lnSpc>
            </a:pPr>
            <a:r>
              <a:rPr lang="en-US" sz="2400" smtClean="0"/>
              <a:t>Weak electrolytes dissociate only partially in water</a:t>
            </a:r>
          </a:p>
          <a:p>
            <a:pPr eaLnBrk="1" hangingPunct="1">
              <a:lnSpc>
                <a:spcPct val="110000"/>
              </a:lnSpc>
            </a:pPr>
            <a:r>
              <a:rPr lang="en-US" sz="2400" smtClean="0"/>
              <a:t>Extent of dissociation is determined by the acid dissociation constant </a:t>
            </a:r>
            <a:r>
              <a:rPr lang="en-US" sz="2400" i="1" smtClean="0"/>
              <a:t>K</a:t>
            </a:r>
            <a:r>
              <a:rPr lang="en-US" sz="2400" baseline="-25000" smtClean="0"/>
              <a:t>a</a:t>
            </a:r>
          </a:p>
          <a:p>
            <a:pPr eaLnBrk="1" hangingPunct="1">
              <a:lnSpc>
                <a:spcPct val="110000"/>
              </a:lnSpc>
            </a:pPr>
            <a:endParaRPr lang="en-US" sz="2400" smtClean="0"/>
          </a:p>
          <a:p>
            <a:pPr eaLnBrk="1" hangingPunct="1">
              <a:lnSpc>
                <a:spcPct val="110000"/>
              </a:lnSpc>
            </a:pPr>
            <a:r>
              <a:rPr lang="en-US" sz="2400" smtClean="0"/>
              <a:t>We can calculate the pH if the K</a:t>
            </a:r>
            <a:r>
              <a:rPr lang="en-US" sz="2400" baseline="-25000" smtClean="0"/>
              <a:t>a</a:t>
            </a:r>
            <a:r>
              <a:rPr lang="en-US" sz="2400" smtClean="0"/>
              <a:t> is known.  But some algebra is needed!</a:t>
            </a:r>
          </a:p>
        </p:txBody>
      </p:sp>
      <p:graphicFrame>
        <p:nvGraphicFramePr>
          <p:cNvPr id="99330" name="Object 2"/>
          <p:cNvGraphicFramePr>
            <a:graphicFrameLocks noChangeAspect="1"/>
          </p:cNvGraphicFramePr>
          <p:nvPr>
            <p:ph sz="quarter" idx="2"/>
          </p:nvPr>
        </p:nvGraphicFramePr>
        <p:xfrm>
          <a:off x="533400" y="1984375"/>
          <a:ext cx="4191000" cy="809625"/>
        </p:xfrm>
        <a:graphic>
          <a:graphicData uri="http://schemas.openxmlformats.org/presentationml/2006/ole">
            <p:oleObj spid="_x0000_s3074" name="ISIS/Draw Sketch" r:id="rId3" imgW="4038480" imgH="780840" progId="">
              <p:embed/>
            </p:oleObj>
          </a:graphicData>
        </a:graphic>
      </p:graphicFrame>
      <p:sp>
        <p:nvSpPr>
          <p:cNvPr id="99336" name="Rectangle 5"/>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endParaRPr lang="en-US"/>
          </a:p>
        </p:txBody>
      </p:sp>
      <p:sp>
        <p:nvSpPr>
          <p:cNvPr id="99337" name="Rectangle 6"/>
          <p:cNvSpPr>
            <a:spLocks noChangeArrowheads="1"/>
          </p:cNvSpPr>
          <p:nvPr/>
        </p:nvSpPr>
        <p:spPr bwMode="auto">
          <a:xfrm>
            <a:off x="0" y="2995613"/>
            <a:ext cx="9144000" cy="0"/>
          </a:xfrm>
          <a:prstGeom prst="rect">
            <a:avLst/>
          </a:prstGeom>
          <a:noFill/>
          <a:ln w="9525">
            <a:noFill/>
            <a:miter lim="800000"/>
            <a:headEnd/>
            <a:tailEnd/>
          </a:ln>
        </p:spPr>
        <p:txBody>
          <a:bodyPr wrap="none" anchor="ctr">
            <a:spAutoFit/>
          </a:bodyPr>
          <a:lstStyle/>
          <a:p>
            <a:endParaRPr lang="en-US"/>
          </a:p>
        </p:txBody>
      </p:sp>
      <p:graphicFrame>
        <p:nvGraphicFramePr>
          <p:cNvPr id="99331" name="Object 3"/>
          <p:cNvGraphicFramePr>
            <a:graphicFrameLocks noChangeAspect="1"/>
          </p:cNvGraphicFramePr>
          <p:nvPr/>
        </p:nvGraphicFramePr>
        <p:xfrm>
          <a:off x="1524000" y="3048000"/>
          <a:ext cx="1952625" cy="457200"/>
        </p:xfrm>
        <a:graphic>
          <a:graphicData uri="http://schemas.openxmlformats.org/presentationml/2006/ole">
            <p:oleObj spid="_x0000_s3075" name="Equation" r:id="rId4" imgW="926698" imgH="215806" progId="">
              <p:embed/>
            </p:oleObj>
          </a:graphicData>
        </a:graphic>
      </p:graphicFrame>
      <p:sp>
        <p:nvSpPr>
          <p:cNvPr id="99338" name="Rectangle 8"/>
          <p:cNvSpPr>
            <a:spLocks noChangeArrowheads="1"/>
          </p:cNvSpPr>
          <p:nvPr/>
        </p:nvSpPr>
        <p:spPr bwMode="auto">
          <a:xfrm>
            <a:off x="0" y="3452813"/>
            <a:ext cx="9144000" cy="0"/>
          </a:xfrm>
          <a:prstGeom prst="rect">
            <a:avLst/>
          </a:prstGeom>
          <a:noFill/>
          <a:ln w="9525">
            <a:noFill/>
            <a:miter lim="800000"/>
            <a:headEnd/>
            <a:tailEnd/>
          </a:ln>
        </p:spPr>
        <p:txBody>
          <a:bodyPr wrap="none" anchor="ctr">
            <a:spAutoFit/>
          </a:bodyPr>
          <a:lstStyle/>
          <a:p>
            <a:endParaRPr lang="en-US"/>
          </a:p>
        </p:txBody>
      </p:sp>
      <p:graphicFrame>
        <p:nvGraphicFramePr>
          <p:cNvPr id="99332" name="Object 4"/>
          <p:cNvGraphicFramePr>
            <a:graphicFrameLocks noChangeAspect="1"/>
          </p:cNvGraphicFramePr>
          <p:nvPr/>
        </p:nvGraphicFramePr>
        <p:xfrm>
          <a:off x="304800" y="3733800"/>
          <a:ext cx="4419600" cy="900113"/>
        </p:xfrm>
        <a:graphic>
          <a:graphicData uri="http://schemas.openxmlformats.org/presentationml/2006/ole">
            <p:oleObj spid="_x0000_s3076" name="Equation" r:id="rId5" imgW="2005729" imgH="406224" progId="">
              <p:embed/>
            </p:oleObj>
          </a:graphicData>
        </a:graphic>
      </p:graphicFrame>
      <p:sp>
        <p:nvSpPr>
          <p:cNvPr id="99339" name="Rectangle 10"/>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endParaRPr lang="en-US"/>
          </a:p>
        </p:txBody>
      </p:sp>
      <p:graphicFrame>
        <p:nvGraphicFramePr>
          <p:cNvPr id="99333" name="Object 5"/>
          <p:cNvGraphicFramePr>
            <a:graphicFrameLocks noChangeAspect="1"/>
          </p:cNvGraphicFramePr>
          <p:nvPr/>
        </p:nvGraphicFramePr>
        <p:xfrm>
          <a:off x="838200" y="5105400"/>
          <a:ext cx="3124200" cy="927100"/>
        </p:xfrm>
        <a:graphic>
          <a:graphicData uri="http://schemas.openxmlformats.org/presentationml/2006/ole">
            <p:oleObj spid="_x0000_s3077" name="Equation" r:id="rId6" imgW="1345616" imgH="393529" progId="">
              <p:embed/>
            </p:oleObj>
          </a:graphicData>
        </a:graphic>
      </p:graphicFrame>
      <p:sp>
        <p:nvSpPr>
          <p:cNvPr id="99340" name="Line 4"/>
          <p:cNvSpPr>
            <a:spLocks noChangeShapeType="1"/>
          </p:cNvSpPr>
          <p:nvPr/>
        </p:nvSpPr>
        <p:spPr bwMode="auto">
          <a:xfrm>
            <a:off x="609600" y="16764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1026"/>
          <p:cNvSpPr>
            <a:spLocks noGrp="1" noChangeArrowheads="1"/>
          </p:cNvSpPr>
          <p:nvPr>
            <p:ph type="title"/>
          </p:nvPr>
        </p:nvSpPr>
        <p:spPr>
          <a:xfrm>
            <a:off x="609600" y="228600"/>
            <a:ext cx="7772400" cy="1143000"/>
          </a:xfrm>
        </p:spPr>
        <p:txBody>
          <a:bodyPr/>
          <a:lstStyle/>
          <a:p>
            <a:pPr eaLnBrk="1" hangingPunct="1"/>
            <a:r>
              <a:rPr lang="en-US" sz="3600" dirty="0" smtClean="0">
                <a:solidFill>
                  <a:srgbClr val="2FB0DC"/>
                </a:solidFill>
              </a:rPr>
              <a:t>Henderson–</a:t>
            </a:r>
            <a:r>
              <a:rPr lang="en-US" sz="3600" dirty="0" err="1" smtClean="0">
                <a:solidFill>
                  <a:srgbClr val="2FB0DC"/>
                </a:solidFill>
              </a:rPr>
              <a:t>Hasselbalch</a:t>
            </a:r>
            <a:r>
              <a:rPr lang="en-US" sz="3600" dirty="0" smtClean="0">
                <a:solidFill>
                  <a:srgbClr val="2FB0DC"/>
                </a:solidFill>
              </a:rPr>
              <a:t> </a:t>
            </a:r>
            <a:r>
              <a:rPr lang="tr-TR" sz="3600" dirty="0" smtClean="0">
                <a:solidFill>
                  <a:srgbClr val="2FB0DC"/>
                </a:solidFill>
              </a:rPr>
              <a:t>Eşitliği</a:t>
            </a:r>
            <a:r>
              <a:rPr lang="en-US" sz="3600" dirty="0" smtClean="0">
                <a:solidFill>
                  <a:srgbClr val="2FB0DC"/>
                </a:solidFill>
              </a:rPr>
              <a:t>:</a:t>
            </a:r>
            <a:br>
              <a:rPr lang="en-US" sz="3600" dirty="0" smtClean="0">
                <a:solidFill>
                  <a:srgbClr val="2FB0DC"/>
                </a:solidFill>
              </a:rPr>
            </a:br>
            <a:r>
              <a:rPr lang="en-US" sz="3600" dirty="0" smtClean="0">
                <a:solidFill>
                  <a:srgbClr val="2FB0DC"/>
                </a:solidFill>
              </a:rPr>
              <a:t>Derivation</a:t>
            </a:r>
          </a:p>
        </p:txBody>
      </p:sp>
      <p:sp>
        <p:nvSpPr>
          <p:cNvPr id="108549" name="Rectangle 1027"/>
          <p:cNvSpPr>
            <a:spLocks noChangeArrowheads="1"/>
          </p:cNvSpPr>
          <p:nvPr/>
        </p:nvSpPr>
        <p:spPr bwMode="auto">
          <a:xfrm>
            <a:off x="0" y="3014663"/>
            <a:ext cx="9144000" cy="0"/>
          </a:xfrm>
          <a:prstGeom prst="rect">
            <a:avLst/>
          </a:prstGeom>
          <a:noFill/>
          <a:ln w="9525">
            <a:noFill/>
            <a:miter lim="800000"/>
            <a:headEnd/>
            <a:tailEnd/>
          </a:ln>
        </p:spPr>
        <p:txBody>
          <a:bodyPr wrap="none" anchor="ctr">
            <a:spAutoFit/>
          </a:bodyPr>
          <a:lstStyle/>
          <a:p>
            <a:endParaRPr lang="en-US"/>
          </a:p>
        </p:txBody>
      </p:sp>
      <p:sp>
        <p:nvSpPr>
          <p:cNvPr id="108550" name="Rectangle 1028"/>
          <p:cNvSpPr>
            <a:spLocks noChangeArrowheads="1"/>
          </p:cNvSpPr>
          <p:nvPr/>
        </p:nvSpPr>
        <p:spPr bwMode="auto">
          <a:xfrm>
            <a:off x="0" y="301466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8546" name="Object 2"/>
          <p:cNvGraphicFramePr>
            <a:graphicFrameLocks noChangeAspect="1"/>
          </p:cNvGraphicFramePr>
          <p:nvPr/>
        </p:nvGraphicFramePr>
        <p:xfrm>
          <a:off x="5562600" y="1524000"/>
          <a:ext cx="1790700" cy="828675"/>
        </p:xfrm>
        <a:graphic>
          <a:graphicData uri="http://schemas.openxmlformats.org/presentationml/2006/ole">
            <p:oleObj spid="_x0000_s4098" name="Equation" r:id="rId4" imgW="850531" imgH="393529" progId="">
              <p:embed/>
            </p:oleObj>
          </a:graphicData>
        </a:graphic>
      </p:graphicFrame>
      <p:sp>
        <p:nvSpPr>
          <p:cNvPr id="108551" name="Text Box 1030"/>
          <p:cNvSpPr txBox="1">
            <a:spLocks noChangeArrowheads="1"/>
          </p:cNvSpPr>
          <p:nvPr/>
        </p:nvSpPr>
        <p:spPr bwMode="auto">
          <a:xfrm>
            <a:off x="1066800" y="1600200"/>
            <a:ext cx="2071849" cy="369332"/>
          </a:xfrm>
          <a:prstGeom prst="rect">
            <a:avLst/>
          </a:prstGeom>
          <a:noFill/>
          <a:ln w="9525">
            <a:noFill/>
            <a:miter lim="800000"/>
            <a:headEnd/>
            <a:tailEnd/>
          </a:ln>
        </p:spPr>
        <p:txBody>
          <a:bodyPr wrap="none">
            <a:spAutoFit/>
          </a:bodyPr>
          <a:lstStyle/>
          <a:p>
            <a:r>
              <a:rPr lang="en-US" dirty="0">
                <a:latin typeface="Arial" charset="0"/>
              </a:rPr>
              <a:t>HA        </a:t>
            </a:r>
            <a:r>
              <a:rPr lang="tr-TR" dirty="0" smtClean="0">
                <a:latin typeface="Arial" charset="0"/>
              </a:rPr>
              <a:t>     </a:t>
            </a:r>
            <a:r>
              <a:rPr lang="en-US" dirty="0" smtClean="0">
                <a:latin typeface="Arial" charset="0"/>
              </a:rPr>
              <a:t>H</a:t>
            </a:r>
            <a:r>
              <a:rPr lang="en-US" baseline="30000" dirty="0">
                <a:latin typeface="Arial" charset="0"/>
              </a:rPr>
              <a:t>+</a:t>
            </a:r>
            <a:r>
              <a:rPr lang="en-US" dirty="0">
                <a:latin typeface="Arial" charset="0"/>
              </a:rPr>
              <a:t> + A</a:t>
            </a:r>
            <a:r>
              <a:rPr lang="en-US" baseline="30000" dirty="0">
                <a:latin typeface="Arial" charset="0"/>
              </a:rPr>
              <a:t>-</a:t>
            </a:r>
          </a:p>
        </p:txBody>
      </p:sp>
      <p:sp>
        <p:nvSpPr>
          <p:cNvPr id="108552" name="Text Box 1031"/>
          <p:cNvSpPr txBox="1">
            <a:spLocks noChangeArrowheads="1"/>
          </p:cNvSpPr>
          <p:nvPr/>
        </p:nvSpPr>
        <p:spPr bwMode="auto">
          <a:xfrm>
            <a:off x="1627188" y="1406525"/>
            <a:ext cx="762000" cy="579438"/>
          </a:xfrm>
          <a:prstGeom prst="rect">
            <a:avLst/>
          </a:prstGeom>
          <a:noFill/>
          <a:ln w="9525">
            <a:noFill/>
            <a:miter lim="800000"/>
            <a:headEnd/>
            <a:tailEnd/>
          </a:ln>
        </p:spPr>
        <p:txBody>
          <a:bodyPr>
            <a:spAutoFit/>
          </a:bodyPr>
          <a:lstStyle/>
          <a:p>
            <a:r>
              <a:rPr lang="en-US" sz="2800" b="1">
                <a:latin typeface="Arial" charset="0"/>
                <a:sym typeface="Symbol" charset="2"/>
              </a:rPr>
              <a:t></a:t>
            </a:r>
            <a:r>
              <a:rPr lang="en-US" sz="3200" b="1">
                <a:latin typeface="Arial" charset="0"/>
                <a:sym typeface="Symbol" charset="2"/>
              </a:rPr>
              <a:t> </a:t>
            </a:r>
          </a:p>
        </p:txBody>
      </p:sp>
      <p:sp>
        <p:nvSpPr>
          <p:cNvPr id="108553" name="Text Box 1032"/>
          <p:cNvSpPr txBox="1">
            <a:spLocks noChangeArrowheads="1"/>
          </p:cNvSpPr>
          <p:nvPr/>
        </p:nvSpPr>
        <p:spPr bwMode="auto">
          <a:xfrm>
            <a:off x="1676400" y="1600200"/>
            <a:ext cx="534988" cy="519113"/>
          </a:xfrm>
          <a:prstGeom prst="rect">
            <a:avLst/>
          </a:prstGeom>
          <a:noFill/>
          <a:ln w="9525">
            <a:noFill/>
            <a:miter lim="800000"/>
            <a:headEnd/>
            <a:tailEnd/>
          </a:ln>
        </p:spPr>
        <p:txBody>
          <a:bodyPr wrap="none">
            <a:spAutoFit/>
          </a:bodyPr>
          <a:lstStyle/>
          <a:p>
            <a:r>
              <a:rPr lang="en-US" sz="2800" dirty="0">
                <a:latin typeface="Arial" charset="0"/>
                <a:sym typeface="Symbol" charset="2"/>
              </a:rPr>
              <a:t></a:t>
            </a:r>
          </a:p>
        </p:txBody>
      </p:sp>
      <p:sp>
        <p:nvSpPr>
          <p:cNvPr id="108554" name="Rectangle 1033"/>
          <p:cNvSpPr>
            <a:spLocks noChangeArrowheads="1"/>
          </p:cNvSpPr>
          <p:nvPr/>
        </p:nvSpPr>
        <p:spPr bwMode="auto">
          <a:xfrm>
            <a:off x="0" y="3114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8547" name="Object 3"/>
          <p:cNvGraphicFramePr>
            <a:graphicFrameLocks noChangeAspect="1"/>
          </p:cNvGraphicFramePr>
          <p:nvPr/>
        </p:nvGraphicFramePr>
        <p:xfrm>
          <a:off x="2514600" y="2819400"/>
          <a:ext cx="3657600" cy="1257300"/>
        </p:xfrm>
        <a:graphic>
          <a:graphicData uri="http://schemas.openxmlformats.org/presentationml/2006/ole">
            <p:oleObj spid="_x0000_s4099" name="Equation" r:id="rId5" imgW="1143000" imgH="393700" progId="">
              <p:embed/>
            </p:oleObj>
          </a:graphicData>
        </a:graphic>
      </p:graphicFrame>
      <p:sp>
        <p:nvSpPr>
          <p:cNvPr id="108555" name="Oval 1035"/>
          <p:cNvSpPr>
            <a:spLocks noChangeArrowheads="1"/>
          </p:cNvSpPr>
          <p:nvPr/>
        </p:nvSpPr>
        <p:spPr bwMode="auto">
          <a:xfrm>
            <a:off x="2057400" y="2514600"/>
            <a:ext cx="4876800" cy="1981200"/>
          </a:xfrm>
          <a:prstGeom prst="ellipse">
            <a:avLst/>
          </a:prstGeom>
          <a:noFill/>
          <a:ln w="203200">
            <a:solidFill>
              <a:schemeClr val="accent1"/>
            </a:solidFill>
            <a:round/>
            <a:headEnd/>
            <a:tailEnd/>
          </a:ln>
        </p:spPr>
        <p:txBody>
          <a:bodyPr wrap="none" anchor="ctr"/>
          <a:lstStyle/>
          <a:p>
            <a:endParaRPr lang="en-US"/>
          </a:p>
        </p:txBody>
      </p:sp>
      <p:sp>
        <p:nvSpPr>
          <p:cNvPr id="108556" name="Line 4"/>
          <p:cNvSpPr>
            <a:spLocks noChangeShapeType="1"/>
          </p:cNvSpPr>
          <p:nvPr/>
        </p:nvSpPr>
        <p:spPr bwMode="auto">
          <a:xfrm>
            <a:off x="609600" y="1447800"/>
            <a:ext cx="7924800" cy="0"/>
          </a:xfrm>
          <a:prstGeom prst="line">
            <a:avLst/>
          </a:prstGeom>
          <a:noFill/>
          <a:ln w="57150" cmpd="thinThick">
            <a:solidFill>
              <a:srgbClr val="2FB0DC"/>
            </a:solidFill>
            <a:round/>
            <a:headEnd/>
            <a:tailEnd/>
          </a:ln>
        </p:spPr>
        <p:txBody>
          <a:bodyPr/>
          <a:lstStyle/>
          <a:p>
            <a:endParaRPr lang="en-GB"/>
          </a:p>
        </p:txBody>
      </p:sp>
      <p:sp>
        <p:nvSpPr>
          <p:cNvPr id="13" name="TextBox 12"/>
          <p:cNvSpPr txBox="1"/>
          <p:nvPr/>
        </p:nvSpPr>
        <p:spPr>
          <a:xfrm>
            <a:off x="685800" y="5105400"/>
            <a:ext cx="7315200" cy="369332"/>
          </a:xfrm>
          <a:prstGeom prst="rect">
            <a:avLst/>
          </a:prstGeom>
          <a:noFill/>
        </p:spPr>
        <p:txBody>
          <a:bodyPr wrap="square" rtlCol="0">
            <a:spAutoFit/>
          </a:bodyPr>
          <a:lstStyle/>
          <a:p>
            <a:pPr algn="ctr"/>
            <a:r>
              <a:rPr lang="tr-TR" dirty="0" smtClean="0"/>
              <a:t>[</a:t>
            </a:r>
            <a:r>
              <a:rPr lang="en-US" dirty="0" smtClean="0"/>
              <a:t>A</a:t>
            </a:r>
            <a:r>
              <a:rPr lang="en-US" baseline="30000" dirty="0" smtClean="0"/>
              <a:t>-</a:t>
            </a:r>
            <a:r>
              <a:rPr lang="tr-TR" dirty="0" smtClean="0"/>
              <a:t>] = [HA] olduğunda,  pH=p</a:t>
            </a:r>
            <a:r>
              <a:rPr lang="tr-TR" i="1" dirty="0" smtClean="0"/>
              <a:t>K</a:t>
            </a:r>
            <a:r>
              <a:rPr lang="tr-TR" i="1" baseline="-25000" dirty="0" smtClean="0"/>
              <a:t>a   </a:t>
            </a:r>
            <a:r>
              <a:rPr lang="tr-TR" i="1" dirty="0" smtClean="0"/>
              <a:t> </a:t>
            </a:r>
            <a:r>
              <a:rPr lang="tr-TR" dirty="0" smtClean="0"/>
              <a:t>olur.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500"/>
                                        <p:tgtEl>
                                          <p:spTgt spid="1085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8555"/>
                                        </p:tgtEl>
                                        <p:attrNameLst>
                                          <p:attrName>style.visibility</p:attrName>
                                        </p:attrNameLst>
                                      </p:cBhvr>
                                      <p:to>
                                        <p:strVal val="visible"/>
                                      </p:to>
                                    </p:set>
                                    <p:animEffect transition="in" filter="blinds(horizontal)">
                                      <p:cBhvr>
                                        <p:cTn id="10" dur="500"/>
                                        <p:tgtEl>
                                          <p:spTgt spid="10855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5"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 2-18"/>
          <p:cNvPicPr>
            <a:picLocks noChangeAspect="1" noChangeArrowheads="1"/>
          </p:cNvPicPr>
          <p:nvPr/>
        </p:nvPicPr>
        <p:blipFill>
          <a:blip r:embed="rId3"/>
          <a:srcRect/>
          <a:stretch>
            <a:fillRect/>
          </a:stretch>
        </p:blipFill>
        <p:spPr bwMode="auto">
          <a:xfrm>
            <a:off x="482600" y="165100"/>
            <a:ext cx="8196263" cy="6532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609600" y="0"/>
            <a:ext cx="7772400" cy="1143000"/>
          </a:xfrm>
        </p:spPr>
        <p:txBody>
          <a:bodyPr/>
          <a:lstStyle/>
          <a:p>
            <a:pPr eaLnBrk="1" hangingPunct="1"/>
            <a:r>
              <a:rPr lang="tr-TR" sz="3200" dirty="0" smtClean="0">
                <a:solidFill>
                  <a:srgbClr val="2FB0DC"/>
                </a:solidFill>
              </a:rPr>
              <a:t>Canlı organizmalardaki tampon sistemler</a:t>
            </a:r>
            <a:endParaRPr lang="en-US" sz="3200" dirty="0" smtClean="0">
              <a:solidFill>
                <a:srgbClr val="2FB0DC"/>
              </a:solidFill>
            </a:endParaRPr>
          </a:p>
        </p:txBody>
      </p:sp>
      <p:sp>
        <p:nvSpPr>
          <p:cNvPr id="109572" name="Rectangle 3"/>
          <p:cNvSpPr>
            <a:spLocks noGrp="1" noChangeArrowheads="1"/>
          </p:cNvSpPr>
          <p:nvPr>
            <p:ph type="body" sz="half" idx="2"/>
          </p:nvPr>
        </p:nvSpPr>
        <p:spPr>
          <a:xfrm>
            <a:off x="152400" y="1447800"/>
            <a:ext cx="8915400" cy="5486400"/>
          </a:xfrm>
        </p:spPr>
        <p:txBody>
          <a:bodyPr/>
          <a:lstStyle/>
          <a:p>
            <a:pPr eaLnBrk="1" hangingPunct="1">
              <a:lnSpc>
                <a:spcPct val="80000"/>
              </a:lnSpc>
            </a:pPr>
            <a:r>
              <a:rPr lang="tr-TR" sz="2400" dirty="0" smtClean="0"/>
              <a:t>Hücre içi ve hücre dışı pH kontrolü önemlidir.</a:t>
            </a:r>
          </a:p>
          <a:p>
            <a:pPr eaLnBrk="1" hangingPunct="1">
              <a:lnSpc>
                <a:spcPct val="80000"/>
              </a:lnSpc>
            </a:pPr>
            <a:endParaRPr lang="tr-TR" sz="2400" dirty="0" smtClean="0"/>
          </a:p>
          <a:p>
            <a:pPr eaLnBrk="1" hangingPunct="1">
              <a:lnSpc>
                <a:spcPct val="80000"/>
              </a:lnSpc>
            </a:pPr>
            <a:r>
              <a:rPr lang="tr-TR" sz="2400" dirty="0" smtClean="0"/>
              <a:t>Pek çok hücrenin sitoplazması yüksek derişimde protein içerir ve bu proteinler, işlevsel grupları zayıf asit ya da baz içeren aa’lerden ouşur. </a:t>
            </a:r>
          </a:p>
          <a:p>
            <a:pPr eaLnBrk="1" hangingPunct="1">
              <a:lnSpc>
                <a:spcPct val="80000"/>
              </a:lnSpc>
            </a:pPr>
            <a:endParaRPr lang="tr-TR" sz="2400" dirty="0" smtClean="0"/>
          </a:p>
          <a:p>
            <a:pPr eaLnBrk="1" hangingPunct="1">
              <a:lnSpc>
                <a:spcPct val="80000"/>
              </a:lnSpc>
            </a:pPr>
            <a:r>
              <a:rPr lang="tr-TR" sz="2400" dirty="0" smtClean="0"/>
              <a:t>Biyolojik tampon sistemleri:</a:t>
            </a:r>
          </a:p>
          <a:p>
            <a:pPr lvl="1" eaLnBrk="1" hangingPunct="1">
              <a:lnSpc>
                <a:spcPct val="80000"/>
              </a:lnSpc>
            </a:pPr>
            <a:r>
              <a:rPr lang="tr-TR" sz="2000" dirty="0" smtClean="0"/>
              <a:t>Fosfat tampon sistemi, hücreler arası ve sitoplazmik bölgedeki pH düzenlenmesi </a:t>
            </a:r>
          </a:p>
          <a:p>
            <a:pPr lvl="1" eaLnBrk="1" hangingPunct="1">
              <a:lnSpc>
                <a:spcPct val="80000"/>
              </a:lnSpc>
            </a:pPr>
            <a:r>
              <a:rPr lang="tr-TR" sz="2000" dirty="0" smtClean="0"/>
              <a:t>Bikarbonat tampon sistemi, kan plazmasının pH kontrolu</a:t>
            </a:r>
          </a:p>
          <a:p>
            <a:pPr lvl="1" eaLnBrk="1" hangingPunct="1">
              <a:lnSpc>
                <a:spcPct val="80000"/>
              </a:lnSpc>
            </a:pPr>
            <a:endParaRPr lang="tr-TR" sz="2000" dirty="0" smtClean="0"/>
          </a:p>
          <a:p>
            <a:pPr lvl="1" eaLnBrk="1" hangingPunct="1">
              <a:lnSpc>
                <a:spcPct val="80000"/>
              </a:lnSpc>
              <a:buFontTx/>
              <a:buNone/>
            </a:pPr>
            <a:endParaRPr lang="en-US" sz="2000" dirty="0" smtClean="0"/>
          </a:p>
          <a:p>
            <a:pPr lvl="1" eaLnBrk="1" hangingPunct="1">
              <a:lnSpc>
                <a:spcPct val="80000"/>
              </a:lnSpc>
              <a:buFontTx/>
              <a:buNone/>
            </a:pPr>
            <a:endParaRPr lang="en-US" sz="2000" dirty="0" smtClean="0"/>
          </a:p>
        </p:txBody>
      </p:sp>
      <p:sp>
        <p:nvSpPr>
          <p:cNvPr id="109573" name="Line 4"/>
          <p:cNvSpPr>
            <a:spLocks noChangeShapeType="1"/>
          </p:cNvSpPr>
          <p:nvPr/>
        </p:nvSpPr>
        <p:spPr bwMode="auto">
          <a:xfrm>
            <a:off x="609600" y="10668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Effect transition="in" filter="blinds(horizontal)">
                                      <p:cBhvr>
                                        <p:cTn id="7" dur="500"/>
                                        <p:tgtEl>
                                          <p:spTgt spid="1095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2">
                                            <p:txEl>
                                              <p:pRg st="2" end="2"/>
                                            </p:txEl>
                                          </p:spTgt>
                                        </p:tgtEl>
                                        <p:attrNameLst>
                                          <p:attrName>style.visibility</p:attrName>
                                        </p:attrNameLst>
                                      </p:cBhvr>
                                      <p:to>
                                        <p:strVal val="visible"/>
                                      </p:to>
                                    </p:set>
                                    <p:animEffect transition="in" filter="blinds(horizontal)">
                                      <p:cBhvr>
                                        <p:cTn id="12" dur="500"/>
                                        <p:tgtEl>
                                          <p:spTgt spid="1095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572">
                                            <p:txEl>
                                              <p:pRg st="4" end="4"/>
                                            </p:txEl>
                                          </p:spTgt>
                                        </p:tgtEl>
                                        <p:attrNameLst>
                                          <p:attrName>style.visibility</p:attrName>
                                        </p:attrNameLst>
                                      </p:cBhvr>
                                      <p:to>
                                        <p:strVal val="visible"/>
                                      </p:to>
                                    </p:set>
                                    <p:animEffect transition="in" filter="blinds(horizontal)">
                                      <p:cBhvr>
                                        <p:cTn id="17" dur="500"/>
                                        <p:tgtEl>
                                          <p:spTgt spid="109572">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9572">
                                            <p:txEl>
                                              <p:pRg st="5" end="5"/>
                                            </p:txEl>
                                          </p:spTgt>
                                        </p:tgtEl>
                                        <p:attrNameLst>
                                          <p:attrName>style.visibility</p:attrName>
                                        </p:attrNameLst>
                                      </p:cBhvr>
                                      <p:to>
                                        <p:strVal val="visible"/>
                                      </p:to>
                                    </p:set>
                                    <p:animEffect transition="in" filter="blinds(horizontal)">
                                      <p:cBhvr>
                                        <p:cTn id="20" dur="500"/>
                                        <p:tgtEl>
                                          <p:spTgt spid="109572">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9572">
                                            <p:txEl>
                                              <p:pRg st="6" end="6"/>
                                            </p:txEl>
                                          </p:spTgt>
                                        </p:tgtEl>
                                        <p:attrNameLst>
                                          <p:attrName>style.visibility</p:attrName>
                                        </p:attrNameLst>
                                      </p:cBhvr>
                                      <p:to>
                                        <p:strVal val="visible"/>
                                      </p:to>
                                    </p:set>
                                    <p:animEffect transition="in" filter="blinds(horizontal)">
                                      <p:cBhvr>
                                        <p:cTn id="23" dur="500"/>
                                        <p:tgtEl>
                                          <p:spTgt spid="1095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609600" y="0"/>
            <a:ext cx="7772400" cy="1143000"/>
          </a:xfrm>
        </p:spPr>
        <p:txBody>
          <a:bodyPr/>
          <a:lstStyle/>
          <a:p>
            <a:pPr eaLnBrk="1" hangingPunct="1"/>
            <a:r>
              <a:rPr lang="tr-TR" sz="3200" dirty="0" smtClean="0">
                <a:solidFill>
                  <a:srgbClr val="2FB0DC"/>
                </a:solidFill>
              </a:rPr>
              <a:t>Biyolojik sistemlerde kullanılan tamponlar</a:t>
            </a:r>
            <a:endParaRPr lang="en-US" sz="3200" dirty="0" smtClean="0">
              <a:solidFill>
                <a:srgbClr val="2FB0DC"/>
              </a:solidFill>
            </a:endParaRPr>
          </a:p>
        </p:txBody>
      </p:sp>
      <p:sp>
        <p:nvSpPr>
          <p:cNvPr id="109572" name="Rectangle 3"/>
          <p:cNvSpPr>
            <a:spLocks noGrp="1" noChangeArrowheads="1"/>
          </p:cNvSpPr>
          <p:nvPr>
            <p:ph type="body" sz="half" idx="2"/>
          </p:nvPr>
        </p:nvSpPr>
        <p:spPr>
          <a:xfrm>
            <a:off x="152400" y="1447800"/>
            <a:ext cx="8915400" cy="5486400"/>
          </a:xfrm>
        </p:spPr>
        <p:txBody>
          <a:bodyPr/>
          <a:lstStyle/>
          <a:p>
            <a:pPr lvl="1" eaLnBrk="1" hangingPunct="1">
              <a:lnSpc>
                <a:spcPct val="80000"/>
              </a:lnSpc>
              <a:buFontTx/>
              <a:buNone/>
            </a:pPr>
            <a:endParaRPr lang="en-US" sz="2000" dirty="0" smtClean="0"/>
          </a:p>
          <a:p>
            <a:pPr lvl="1" eaLnBrk="1" hangingPunct="1">
              <a:lnSpc>
                <a:spcPct val="80000"/>
              </a:lnSpc>
              <a:buFontTx/>
              <a:buNone/>
            </a:pPr>
            <a:endParaRPr lang="en-US" sz="2000" dirty="0" smtClean="0"/>
          </a:p>
        </p:txBody>
      </p:sp>
      <p:sp>
        <p:nvSpPr>
          <p:cNvPr id="109573" name="Line 4"/>
          <p:cNvSpPr>
            <a:spLocks noChangeShapeType="1"/>
          </p:cNvSpPr>
          <p:nvPr/>
        </p:nvSpPr>
        <p:spPr bwMode="auto">
          <a:xfrm>
            <a:off x="609600" y="1066800"/>
            <a:ext cx="7924800" cy="0"/>
          </a:xfrm>
          <a:prstGeom prst="line">
            <a:avLst/>
          </a:prstGeom>
          <a:noFill/>
          <a:ln w="57150" cmpd="thinThick">
            <a:solidFill>
              <a:srgbClr val="2FB0DC"/>
            </a:solidFill>
            <a:round/>
            <a:headEnd/>
            <a:tailEnd/>
          </a:ln>
        </p:spPr>
        <p:txBody>
          <a:bodyPr/>
          <a:lstStyle/>
          <a:p>
            <a:endParaRPr lang="en-GB"/>
          </a:p>
        </p:txBody>
      </p:sp>
      <p:sp>
        <p:nvSpPr>
          <p:cNvPr id="5" name="Content Placeholder 2"/>
          <p:cNvSpPr>
            <a:spLocks noGrp="1"/>
          </p:cNvSpPr>
          <p:nvPr>
            <p:ph idx="1"/>
          </p:nvPr>
        </p:nvSpPr>
        <p:spPr>
          <a:xfrm>
            <a:off x="457200" y="1295400"/>
            <a:ext cx="8229600" cy="4830763"/>
          </a:xfrm>
        </p:spPr>
        <p:txBody>
          <a:bodyPr/>
          <a:lstStyle/>
          <a:p>
            <a:r>
              <a:rPr lang="tr-TR" sz="2400" dirty="0" smtClean="0"/>
              <a:t>Biyolojik bilimlerdeki uygulamalarda kullanılmak üzere bir çok tampon sistem önerilmiştir. </a:t>
            </a:r>
          </a:p>
          <a:p>
            <a:r>
              <a:rPr lang="en-US" sz="2400" dirty="0" smtClean="0"/>
              <a:t>1966</a:t>
            </a:r>
            <a:r>
              <a:rPr lang="tr-TR" sz="2400" dirty="0" smtClean="0"/>
              <a:t>’da </a:t>
            </a:r>
            <a:r>
              <a:rPr lang="en-US" sz="2400" dirty="0" smtClean="0"/>
              <a:t> Norman Good </a:t>
            </a:r>
            <a:r>
              <a:rPr lang="tr-TR" sz="2400" dirty="0" smtClean="0"/>
              <a:t> ve ekibi tampon sistemler için bazı kriterler belirlemiştir. </a:t>
            </a:r>
            <a:endParaRPr lang="en-US" sz="2400" dirty="0" smtClean="0"/>
          </a:p>
          <a:p>
            <a:pPr marL="857250" lvl="1" indent="-457200">
              <a:buAutoNum type="arabicPeriod"/>
            </a:pPr>
            <a:r>
              <a:rPr lang="tr-TR" sz="1800" dirty="0" smtClean="0"/>
              <a:t>6&lt; </a:t>
            </a:r>
            <a:r>
              <a:rPr lang="en-US" sz="1800" dirty="0" err="1" smtClean="0"/>
              <a:t>pK</a:t>
            </a:r>
            <a:r>
              <a:rPr lang="en-US" sz="1800" baseline="-25000" dirty="0" err="1" smtClean="0"/>
              <a:t>a</a:t>
            </a:r>
            <a:r>
              <a:rPr lang="tr-TR" sz="1800" dirty="0" smtClean="0"/>
              <a:t> &lt;8</a:t>
            </a:r>
            <a:endParaRPr lang="en-US" sz="1800" dirty="0" smtClean="0"/>
          </a:p>
          <a:p>
            <a:pPr marL="857250" lvl="1" indent="-457200">
              <a:buAutoNum type="arabicPeriod"/>
            </a:pPr>
            <a:r>
              <a:rPr lang="tr-TR" sz="1800" dirty="0" smtClean="0"/>
              <a:t>Suda çözünme</a:t>
            </a:r>
            <a:r>
              <a:rPr lang="en-US" sz="1800" dirty="0" smtClean="0"/>
              <a:t>.</a:t>
            </a:r>
          </a:p>
          <a:p>
            <a:pPr marL="857250" lvl="1" indent="-457200">
              <a:buAutoNum type="arabicPeriod"/>
            </a:pPr>
            <a:r>
              <a:rPr lang="tr-TR" sz="1800" dirty="0" smtClean="0"/>
              <a:t>Biyolojik zarlardan geçmemesi</a:t>
            </a:r>
            <a:r>
              <a:rPr lang="en-US" sz="1800" dirty="0" smtClean="0"/>
              <a:t>.</a:t>
            </a:r>
          </a:p>
          <a:p>
            <a:pPr marL="857250" lvl="1" indent="-457200">
              <a:buAutoNum type="arabicPeriod"/>
            </a:pPr>
            <a:r>
              <a:rPr lang="tr-TR" sz="1800" dirty="0" smtClean="0"/>
              <a:t>Düşük iyon etkisi</a:t>
            </a:r>
            <a:r>
              <a:rPr lang="en-US" sz="1800" dirty="0" smtClean="0"/>
              <a:t>.</a:t>
            </a:r>
          </a:p>
          <a:p>
            <a:pPr marL="857250" lvl="1" indent="-457200">
              <a:buAutoNum type="arabicPeriod"/>
            </a:pPr>
            <a:r>
              <a:rPr lang="tr-TR" sz="1800" dirty="0" smtClean="0"/>
              <a:t>Sıcaklık ve derişim değişimlerinden etkilenmemesi</a:t>
            </a:r>
            <a:r>
              <a:rPr lang="en-US" sz="1800" dirty="0" smtClean="0"/>
              <a:t>.</a:t>
            </a:r>
          </a:p>
          <a:p>
            <a:pPr marL="857250" lvl="1" indent="-457200">
              <a:buAutoNum type="arabicPeriod"/>
            </a:pPr>
            <a:r>
              <a:rPr lang="tr-TR" sz="1800" dirty="0" smtClean="0"/>
              <a:t>Tepkimeyle etkileşime girmemesi</a:t>
            </a:r>
            <a:r>
              <a:rPr lang="en-US" sz="1800" dirty="0" smtClean="0"/>
              <a:t>.</a:t>
            </a:r>
          </a:p>
          <a:p>
            <a:pPr marL="857250" lvl="1" indent="-457200">
              <a:buAutoNum type="arabicPeriod"/>
            </a:pPr>
            <a:r>
              <a:rPr lang="tr-TR" sz="1800" dirty="0" smtClean="0"/>
              <a:t>Kimyasal stabilite</a:t>
            </a:r>
            <a:endParaRPr lang="en-US" sz="1800" dirty="0" smtClean="0"/>
          </a:p>
          <a:p>
            <a:pPr marL="857250" lvl="1" indent="-457200">
              <a:buAutoNum type="arabicPeriod"/>
            </a:pPr>
            <a:r>
              <a:rPr lang="tr-TR" sz="1800" dirty="0" smtClean="0"/>
              <a:t>Deneyde kullanılan dalga boyu dışında ışığı soğurmak</a:t>
            </a:r>
            <a:endParaRPr lang="en-US" sz="1800" dirty="0" smtClean="0"/>
          </a:p>
          <a:p>
            <a:pPr marL="857250" lvl="1" indent="-457200">
              <a:buAutoNum type="arabicPeriod"/>
            </a:pPr>
            <a:r>
              <a:rPr lang="tr-TR" sz="1800" dirty="0" smtClean="0"/>
              <a:t>Hazırlaması kolay olmalı</a:t>
            </a:r>
            <a:endParaRPr lang="en-US" sz="1800" dirty="0" smtClean="0"/>
          </a:p>
          <a:p>
            <a:pPr marL="457200" indent="-457200">
              <a:buAutoNum type="arabicPeriod"/>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8600"/>
          <a:ext cx="8610600" cy="5972232"/>
        </p:xfrm>
        <a:graphic>
          <a:graphicData uri="http://schemas.openxmlformats.org/drawingml/2006/table">
            <a:tbl>
              <a:tblPr/>
              <a:tblGrid>
                <a:gridCol w="1828800"/>
                <a:gridCol w="1905000"/>
                <a:gridCol w="2209800"/>
                <a:gridCol w="2667000"/>
              </a:tblGrid>
              <a:tr h="207960">
                <a:tc>
                  <a:txBody>
                    <a:bodyPr/>
                    <a:lstStyle/>
                    <a:p>
                      <a:pPr algn="ctr"/>
                      <a:r>
                        <a:rPr lang="en-GB" sz="1400" dirty="0">
                          <a:solidFill>
                            <a:schemeClr val="tx1"/>
                          </a:solidFill>
                        </a:rPr>
                        <a:t>Common Name</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GB" sz="1400" u="none" strike="noStrike">
                          <a:solidFill>
                            <a:schemeClr val="tx1"/>
                          </a:solidFill>
                          <a:hlinkClick r:id="rId2" tooltip="Acid dissociation constant"/>
                        </a:rPr>
                        <a:t>pK</a:t>
                      </a:r>
                      <a:r>
                        <a:rPr lang="en-GB" sz="1400" u="none" strike="noStrike" baseline="-25000">
                          <a:solidFill>
                            <a:schemeClr val="tx1"/>
                          </a:solidFill>
                          <a:hlinkClick r:id="rId2" tooltip="Acid dissociation constant"/>
                        </a:rPr>
                        <a:t>a</a:t>
                      </a:r>
                      <a:r>
                        <a:rPr lang="en-GB" sz="1400">
                          <a:solidFill>
                            <a:schemeClr val="tx1"/>
                          </a:solidFill>
                        </a:rPr>
                        <a:t/>
                      </a:r>
                      <a:br>
                        <a:rPr lang="en-GB" sz="1400">
                          <a:solidFill>
                            <a:schemeClr val="tx1"/>
                          </a:solidFill>
                        </a:rPr>
                      </a:br>
                      <a:r>
                        <a:rPr lang="en-GB" sz="1400">
                          <a:solidFill>
                            <a:schemeClr val="tx1"/>
                          </a:solidFill>
                        </a:rPr>
                        <a:t>at 25 °C</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GB" sz="1400">
                          <a:solidFill>
                            <a:schemeClr val="tx1"/>
                          </a:solidFill>
                        </a:rPr>
                        <a:t>Buffer Range</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GB" sz="1400" dirty="0">
                          <a:solidFill>
                            <a:schemeClr val="tx1"/>
                          </a:solidFill>
                        </a:rPr>
                        <a:t>Full Compound Name</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364016">
                <a:tc>
                  <a:txBody>
                    <a:bodyPr/>
                    <a:lstStyle/>
                    <a:p>
                      <a:r>
                        <a:rPr lang="en-GB" sz="1400" u="none" strike="noStrike" dirty="0">
                          <a:solidFill>
                            <a:schemeClr val="tx1"/>
                          </a:solidFill>
                          <a:hlinkClick r:id="rId3" tooltip="TAPS (buffer)"/>
                        </a:rPr>
                        <a:t>TAPS</a:t>
                      </a:r>
                      <a:endParaRPr lang="en-GB" sz="1400" dirty="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8.43</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7.7–9.1</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a:solidFill>
                            <a:schemeClr val="tx1"/>
                          </a:solidFill>
                        </a:rPr>
                        <a:t>3-{[</a:t>
                      </a:r>
                      <a:r>
                        <a:rPr lang="en-GB" sz="1400" dirty="0" err="1">
                          <a:solidFill>
                            <a:schemeClr val="tx1"/>
                          </a:solidFill>
                        </a:rPr>
                        <a:t>tris</a:t>
                      </a:r>
                      <a:r>
                        <a:rPr lang="en-GB" sz="1400" dirty="0">
                          <a:solidFill>
                            <a:schemeClr val="tx1"/>
                          </a:solidFill>
                        </a:rPr>
                        <a:t>(</a:t>
                      </a:r>
                      <a:r>
                        <a:rPr lang="en-GB" sz="1400" dirty="0" err="1">
                          <a:solidFill>
                            <a:schemeClr val="tx1"/>
                          </a:solidFill>
                        </a:rPr>
                        <a:t>hydroxymethyl</a:t>
                      </a:r>
                      <a:r>
                        <a:rPr lang="en-GB" sz="1400" dirty="0">
                          <a:solidFill>
                            <a:schemeClr val="tx1"/>
                          </a:solidFill>
                        </a:rPr>
                        <a:t>)methyl]amino}</a:t>
                      </a:r>
                      <a:r>
                        <a:rPr lang="en-GB" sz="1400" dirty="0" err="1">
                          <a:solidFill>
                            <a:schemeClr val="tx1"/>
                          </a:solidFill>
                        </a:rPr>
                        <a:t>propanesulfonic</a:t>
                      </a:r>
                      <a:r>
                        <a:rPr lang="en-GB" sz="1400" dirty="0">
                          <a:solidFill>
                            <a:schemeClr val="tx1"/>
                          </a:solidFill>
                        </a:rPr>
                        <a:t>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07960">
                <a:tc>
                  <a:txBody>
                    <a:bodyPr/>
                    <a:lstStyle/>
                    <a:p>
                      <a:r>
                        <a:rPr lang="en-GB" sz="1400" u="none" strike="noStrike">
                          <a:solidFill>
                            <a:schemeClr val="tx1"/>
                          </a:solidFill>
                          <a:hlinkClick r:id="rId4" tooltip="Bicine"/>
                        </a:rPr>
                        <a:t>Bicine</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8.35</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7.6–9.0</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a:solidFill>
                            <a:schemeClr val="tx1"/>
                          </a:solidFill>
                        </a:rPr>
                        <a:t>N,N-</a:t>
                      </a:r>
                      <a:r>
                        <a:rPr lang="en-GB" sz="1400" dirty="0" err="1">
                          <a:solidFill>
                            <a:schemeClr val="tx1"/>
                          </a:solidFill>
                        </a:rPr>
                        <a:t>bis</a:t>
                      </a:r>
                      <a:r>
                        <a:rPr lang="en-GB" sz="1400" dirty="0">
                          <a:solidFill>
                            <a:schemeClr val="tx1"/>
                          </a:solidFill>
                        </a:rPr>
                        <a:t>(2-hydroxyethyl)</a:t>
                      </a:r>
                      <a:r>
                        <a:rPr lang="en-GB" sz="1400" dirty="0" err="1">
                          <a:solidFill>
                            <a:schemeClr val="tx1"/>
                          </a:solidFill>
                        </a:rPr>
                        <a:t>glycine</a:t>
                      </a:r>
                      <a:endParaRPr lang="en-GB" sz="1400" dirty="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07960">
                <a:tc>
                  <a:txBody>
                    <a:bodyPr/>
                    <a:lstStyle/>
                    <a:p>
                      <a:r>
                        <a:rPr lang="en-GB" sz="1400" u="none" strike="noStrike">
                          <a:solidFill>
                            <a:schemeClr val="tx1"/>
                          </a:solidFill>
                          <a:hlinkClick r:id="rId5" tooltip="Tris"/>
                        </a:rPr>
                        <a:t>Tris</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8.06</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7.5–9.0</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err="1">
                          <a:solidFill>
                            <a:schemeClr val="tx1"/>
                          </a:solidFill>
                        </a:rPr>
                        <a:t>tris</a:t>
                      </a:r>
                      <a:r>
                        <a:rPr lang="en-GB" sz="1400" dirty="0">
                          <a:solidFill>
                            <a:schemeClr val="tx1"/>
                          </a:solidFill>
                        </a:rPr>
                        <a:t>(</a:t>
                      </a:r>
                      <a:r>
                        <a:rPr lang="en-GB" sz="1400" dirty="0" err="1">
                          <a:solidFill>
                            <a:schemeClr val="tx1"/>
                          </a:solidFill>
                        </a:rPr>
                        <a:t>hydroxymethyl</a:t>
                      </a:r>
                      <a:r>
                        <a:rPr lang="en-GB" sz="1400" dirty="0">
                          <a:solidFill>
                            <a:schemeClr val="tx1"/>
                          </a:solidFill>
                        </a:rPr>
                        <a:t>)methylamine</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46975">
                <a:tc>
                  <a:txBody>
                    <a:bodyPr/>
                    <a:lstStyle/>
                    <a:p>
                      <a:r>
                        <a:rPr lang="en-GB" sz="1400" u="none" strike="noStrike">
                          <a:solidFill>
                            <a:schemeClr val="tx1"/>
                          </a:solidFill>
                          <a:hlinkClick r:id="rId6" tooltip="Tricine"/>
                        </a:rPr>
                        <a:t>Tricine</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8.05</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7.4–8.8</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a:solidFill>
                            <a:schemeClr val="tx1"/>
                          </a:solidFill>
                        </a:rPr>
                        <a:t>N-</a:t>
                      </a:r>
                      <a:r>
                        <a:rPr lang="en-GB" sz="1400" dirty="0" err="1">
                          <a:solidFill>
                            <a:schemeClr val="tx1"/>
                          </a:solidFill>
                        </a:rPr>
                        <a:t>tris</a:t>
                      </a:r>
                      <a:r>
                        <a:rPr lang="en-GB" sz="1400" dirty="0">
                          <a:solidFill>
                            <a:schemeClr val="tx1"/>
                          </a:solidFill>
                        </a:rPr>
                        <a:t>(</a:t>
                      </a:r>
                      <a:r>
                        <a:rPr lang="en-GB" sz="1400" dirty="0" err="1">
                          <a:solidFill>
                            <a:schemeClr val="tx1"/>
                          </a:solidFill>
                        </a:rPr>
                        <a:t>hydroxymethyl</a:t>
                      </a:r>
                      <a:r>
                        <a:rPr lang="en-GB" sz="1400" dirty="0">
                          <a:solidFill>
                            <a:schemeClr val="tx1"/>
                          </a:solidFill>
                        </a:rPr>
                        <a:t>)</a:t>
                      </a:r>
                      <a:r>
                        <a:rPr lang="en-GB" sz="1400" dirty="0" err="1">
                          <a:solidFill>
                            <a:schemeClr val="tx1"/>
                          </a:solidFill>
                        </a:rPr>
                        <a:t>methylglycine</a:t>
                      </a:r>
                      <a:endParaRPr lang="en-GB" sz="1400" dirty="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03029">
                <a:tc>
                  <a:txBody>
                    <a:bodyPr/>
                    <a:lstStyle/>
                    <a:p>
                      <a:r>
                        <a:rPr lang="en-GB" sz="1400" u="none" strike="noStrike">
                          <a:solidFill>
                            <a:schemeClr val="tx1"/>
                          </a:solidFill>
                          <a:hlinkClick r:id="rId7" tooltip="TAPSO (buffer)"/>
                        </a:rPr>
                        <a:t>TAPSO</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7.635</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7.0-8.2</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a:solidFill>
                            <a:schemeClr val="tx1"/>
                          </a:solidFill>
                        </a:rPr>
                        <a:t>3-[N-</a:t>
                      </a:r>
                      <a:r>
                        <a:rPr lang="en-GB" sz="1400" dirty="0" err="1">
                          <a:solidFill>
                            <a:schemeClr val="tx1"/>
                          </a:solidFill>
                        </a:rPr>
                        <a:t>Tris</a:t>
                      </a:r>
                      <a:r>
                        <a:rPr lang="en-GB" sz="1400" dirty="0">
                          <a:solidFill>
                            <a:schemeClr val="tx1"/>
                          </a:solidFill>
                        </a:rPr>
                        <a:t>(</a:t>
                      </a:r>
                      <a:r>
                        <a:rPr lang="en-GB" sz="1400" dirty="0" err="1">
                          <a:solidFill>
                            <a:schemeClr val="tx1"/>
                          </a:solidFill>
                        </a:rPr>
                        <a:t>hydroxymethyl</a:t>
                      </a:r>
                      <a:r>
                        <a:rPr lang="en-GB" sz="1400" dirty="0">
                          <a:solidFill>
                            <a:schemeClr val="tx1"/>
                          </a:solidFill>
                        </a:rPr>
                        <a:t>)</a:t>
                      </a:r>
                      <a:r>
                        <a:rPr lang="en-GB" sz="1400" dirty="0" err="1">
                          <a:solidFill>
                            <a:schemeClr val="tx1"/>
                          </a:solidFill>
                        </a:rPr>
                        <a:t>methylamino</a:t>
                      </a:r>
                      <a:r>
                        <a:rPr lang="en-GB" sz="1400" dirty="0">
                          <a:solidFill>
                            <a:schemeClr val="tx1"/>
                          </a:solidFill>
                        </a:rPr>
                        <a:t>]-2-hydroxypropanesulfonic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5989">
                <a:tc>
                  <a:txBody>
                    <a:bodyPr/>
                    <a:lstStyle/>
                    <a:p>
                      <a:r>
                        <a:rPr lang="en-GB" sz="1400" u="none" strike="noStrike">
                          <a:solidFill>
                            <a:schemeClr val="tx1"/>
                          </a:solidFill>
                          <a:hlinkClick r:id="rId8" tooltip="HEPES"/>
                        </a:rPr>
                        <a:t>HEPES</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7.48</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6.8–8.2</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a:solidFill>
                            <a:schemeClr val="tx1"/>
                          </a:solidFill>
                        </a:rPr>
                        <a:t>4-2-hydroxyethyl-1-piperazineethanesulfonic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4016">
                <a:tc>
                  <a:txBody>
                    <a:bodyPr/>
                    <a:lstStyle/>
                    <a:p>
                      <a:r>
                        <a:rPr lang="en-GB" sz="1400" u="none" strike="noStrike">
                          <a:solidFill>
                            <a:schemeClr val="tx1"/>
                          </a:solidFill>
                          <a:hlinkClick r:id="rId9" tooltip="TES (buffer)"/>
                        </a:rPr>
                        <a:t>TES</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7.40</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6.8–8.2</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a:solidFill>
                            <a:schemeClr val="tx1"/>
                          </a:solidFill>
                        </a:rPr>
                        <a:t>2-{[</a:t>
                      </a:r>
                      <a:r>
                        <a:rPr lang="en-GB" sz="1400" dirty="0" err="1">
                          <a:solidFill>
                            <a:schemeClr val="tx1"/>
                          </a:solidFill>
                        </a:rPr>
                        <a:t>tris</a:t>
                      </a:r>
                      <a:r>
                        <a:rPr lang="en-GB" sz="1400" dirty="0">
                          <a:solidFill>
                            <a:schemeClr val="tx1"/>
                          </a:solidFill>
                        </a:rPr>
                        <a:t>(</a:t>
                      </a:r>
                      <a:r>
                        <a:rPr lang="en-GB" sz="1400" dirty="0" err="1">
                          <a:solidFill>
                            <a:schemeClr val="tx1"/>
                          </a:solidFill>
                        </a:rPr>
                        <a:t>hydroxymethyl</a:t>
                      </a:r>
                      <a:r>
                        <a:rPr lang="en-GB" sz="1400" dirty="0">
                          <a:solidFill>
                            <a:schemeClr val="tx1"/>
                          </a:solidFill>
                        </a:rPr>
                        <a:t>)methyl]amino}</a:t>
                      </a:r>
                      <a:r>
                        <a:rPr lang="en-GB" sz="1400" dirty="0" err="1">
                          <a:solidFill>
                            <a:schemeClr val="tx1"/>
                          </a:solidFill>
                        </a:rPr>
                        <a:t>ethanesulfonic</a:t>
                      </a:r>
                      <a:r>
                        <a:rPr lang="en-GB" sz="1400" dirty="0">
                          <a:solidFill>
                            <a:schemeClr val="tx1"/>
                          </a:solidFill>
                        </a:rPr>
                        <a:t>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46975">
                <a:tc>
                  <a:txBody>
                    <a:bodyPr/>
                    <a:lstStyle/>
                    <a:p>
                      <a:r>
                        <a:rPr lang="en-GB" sz="1400" u="none" strike="noStrike">
                          <a:solidFill>
                            <a:schemeClr val="tx1"/>
                          </a:solidFill>
                          <a:hlinkClick r:id="rId10" tooltip="MOPS"/>
                        </a:rPr>
                        <a:t>MOPS</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7.20</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6.5–7.9</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a:solidFill>
                            <a:schemeClr val="tx1"/>
                          </a:solidFill>
                        </a:rPr>
                        <a:t>3-(N-</a:t>
                      </a:r>
                      <a:r>
                        <a:rPr lang="en-GB" sz="1400" dirty="0" err="1">
                          <a:solidFill>
                            <a:schemeClr val="tx1"/>
                          </a:solidFill>
                        </a:rPr>
                        <a:t>morpholino</a:t>
                      </a:r>
                      <a:r>
                        <a:rPr lang="en-GB" sz="1400" dirty="0">
                          <a:solidFill>
                            <a:schemeClr val="tx1"/>
                          </a:solidFill>
                        </a:rPr>
                        <a:t>)</a:t>
                      </a:r>
                      <a:r>
                        <a:rPr lang="en-GB" sz="1400" dirty="0" err="1">
                          <a:solidFill>
                            <a:schemeClr val="tx1"/>
                          </a:solidFill>
                        </a:rPr>
                        <a:t>propanesulfonic</a:t>
                      </a:r>
                      <a:r>
                        <a:rPr lang="en-GB" sz="1400" dirty="0">
                          <a:solidFill>
                            <a:schemeClr val="tx1"/>
                          </a:solidFill>
                        </a:rPr>
                        <a:t>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85989">
                <a:tc>
                  <a:txBody>
                    <a:bodyPr/>
                    <a:lstStyle/>
                    <a:p>
                      <a:r>
                        <a:rPr lang="en-GB" sz="1400" u="none" strike="noStrike">
                          <a:solidFill>
                            <a:schemeClr val="tx1"/>
                          </a:solidFill>
                          <a:hlinkClick r:id="rId11" tooltip="PIPES"/>
                        </a:rPr>
                        <a:t>PIPES</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6.76</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6.1–7.5</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piperazine-N,N′-bis(2-ethanesulfonic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29933">
                <a:tc>
                  <a:txBody>
                    <a:bodyPr/>
                    <a:lstStyle/>
                    <a:p>
                      <a:r>
                        <a:rPr lang="en-GB" sz="1400" u="none" strike="noStrike">
                          <a:solidFill>
                            <a:schemeClr val="tx1"/>
                          </a:solidFill>
                          <a:hlinkClick r:id="rId12" tooltip="Cacodylate"/>
                        </a:rPr>
                        <a:t>Cacodylate</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6.27</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5.0–7.4</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dimethylarsinic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29933">
                <a:tc>
                  <a:txBody>
                    <a:bodyPr/>
                    <a:lstStyle/>
                    <a:p>
                      <a:r>
                        <a:rPr lang="en-GB" sz="1400" u="none" strike="noStrike">
                          <a:solidFill>
                            <a:schemeClr val="tx1"/>
                          </a:solidFill>
                          <a:hlinkClick r:id="rId13" tooltip="SSC buffer"/>
                        </a:rPr>
                        <a:t>SSC</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7.0</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6.5-7.5</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saline sodium citrate</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07960">
                <a:tc>
                  <a:txBody>
                    <a:bodyPr/>
                    <a:lstStyle/>
                    <a:p>
                      <a:r>
                        <a:rPr lang="en-GB" sz="1400" u="none" strike="noStrike">
                          <a:solidFill>
                            <a:schemeClr val="tx1"/>
                          </a:solidFill>
                          <a:hlinkClick r:id="rId14" tooltip="MES (buffer)"/>
                        </a:rPr>
                        <a:t>MES</a:t>
                      </a:r>
                      <a:endParaRPr lang="en-GB" sz="140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6.15</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5.5–6.7</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2-(N-morpholino)ethanesulfonic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07960">
                <a:tc>
                  <a:txBody>
                    <a:bodyPr/>
                    <a:lstStyle/>
                    <a:p>
                      <a:r>
                        <a:rPr lang="en-GB" sz="1400" u="none" strike="noStrike" dirty="0" err="1">
                          <a:solidFill>
                            <a:schemeClr val="tx1"/>
                          </a:solidFill>
                          <a:hlinkClick r:id="rId15" tooltip="Succinic acid"/>
                        </a:rPr>
                        <a:t>Succinic</a:t>
                      </a:r>
                      <a:r>
                        <a:rPr lang="en-GB" sz="1400" u="none" strike="noStrike" dirty="0">
                          <a:solidFill>
                            <a:schemeClr val="tx1"/>
                          </a:solidFill>
                          <a:hlinkClick r:id="rId15" tooltip="Succinic acid"/>
                        </a:rPr>
                        <a:t> acid</a:t>
                      </a:r>
                      <a:endParaRPr lang="en-GB" sz="1400" dirty="0">
                        <a:solidFill>
                          <a:schemeClr val="tx1"/>
                        </a:solidFill>
                      </a:endParaRP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7.4(?)</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a:solidFill>
                            <a:schemeClr val="tx1"/>
                          </a:solidFill>
                        </a:rPr>
                        <a:t>7.4-7.5</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sz="1400" dirty="0">
                          <a:solidFill>
                            <a:schemeClr val="tx1"/>
                          </a:solidFill>
                        </a:rPr>
                        <a:t>2(R)-2-(</a:t>
                      </a:r>
                      <a:r>
                        <a:rPr lang="en-GB" sz="1400" dirty="0" err="1">
                          <a:solidFill>
                            <a:schemeClr val="tx1"/>
                          </a:solidFill>
                        </a:rPr>
                        <a:t>methylamino</a:t>
                      </a:r>
                      <a:r>
                        <a:rPr lang="en-GB" sz="1400" dirty="0">
                          <a:solidFill>
                            <a:schemeClr val="tx1"/>
                          </a:solidFill>
                        </a:rPr>
                        <a:t>)</a:t>
                      </a:r>
                      <a:r>
                        <a:rPr lang="en-GB" sz="1400" dirty="0" err="1">
                          <a:solidFill>
                            <a:schemeClr val="tx1"/>
                          </a:solidFill>
                        </a:rPr>
                        <a:t>succinic</a:t>
                      </a:r>
                      <a:r>
                        <a:rPr lang="en-GB" sz="1400" dirty="0">
                          <a:solidFill>
                            <a:schemeClr val="tx1"/>
                          </a:solidFill>
                        </a:rPr>
                        <a:t> acid</a:t>
                      </a:r>
                    </a:p>
                  </a:txBody>
                  <a:tcPr marL="15108" marR="15108" marT="7554" marB="7554"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sz="3600" dirty="0" smtClean="0">
                <a:solidFill>
                  <a:srgbClr val="00B0F0"/>
                </a:solidFill>
              </a:rPr>
              <a:t>Suda çözünmenİn BİYOmateryaller İÇİN ÖNEMİ</a:t>
            </a:r>
            <a:endParaRPr lang="en-GB" sz="3600" dirty="0">
              <a:solidFill>
                <a:srgbClr val="00B0F0"/>
              </a:solidFill>
            </a:endParaRPr>
          </a:p>
        </p:txBody>
      </p:sp>
      <p:sp>
        <p:nvSpPr>
          <p:cNvPr id="6" name="Text Placeholder 5"/>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srcRect/>
          <a:stretch>
            <a:fillRect/>
          </a:stretch>
        </p:blipFill>
        <p:spPr bwMode="auto">
          <a:xfrm>
            <a:off x="0" y="2062164"/>
            <a:ext cx="9144000" cy="2661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tr-TR" sz="4800" b="1" dirty="0" smtClean="0">
                <a:solidFill>
                  <a:srgbClr val="00B0F0"/>
                </a:solidFill>
              </a:rPr>
              <a:t>Hypothesis &amp; Aims</a:t>
            </a:r>
            <a:endParaRPr lang="en-GB" sz="4800" b="1" dirty="0">
              <a:solidFill>
                <a:srgbClr val="00B0F0"/>
              </a:solidFill>
            </a:endParaRPr>
          </a:p>
        </p:txBody>
      </p:sp>
      <p:sp>
        <p:nvSpPr>
          <p:cNvPr id="6" name="Content Placeholder 5"/>
          <p:cNvSpPr>
            <a:spLocks noGrp="1"/>
          </p:cNvSpPr>
          <p:nvPr>
            <p:ph idx="1"/>
          </p:nvPr>
        </p:nvSpPr>
        <p:spPr>
          <a:xfrm>
            <a:off x="457200" y="1219200"/>
            <a:ext cx="8305800" cy="5181600"/>
          </a:xfrm>
        </p:spPr>
        <p:txBody>
          <a:bodyPr/>
          <a:lstStyle/>
          <a:p>
            <a:r>
              <a:rPr lang="en-GB" sz="2000" dirty="0" err="1" smtClean="0"/>
              <a:t>biopersistence</a:t>
            </a:r>
            <a:r>
              <a:rPr lang="en-GB" sz="2000" dirty="0" smtClean="0"/>
              <a:t> of asbestos </a:t>
            </a:r>
            <a:r>
              <a:rPr lang="en-GB" sz="2000" dirty="0" err="1" smtClean="0"/>
              <a:t>fibers</a:t>
            </a:r>
            <a:r>
              <a:rPr lang="tr-TR" sz="2000" dirty="0" smtClean="0"/>
              <a:t> leads</a:t>
            </a:r>
            <a:r>
              <a:rPr lang="en-GB" sz="2000" dirty="0" smtClean="0"/>
              <a:t> to the development of</a:t>
            </a:r>
            <a:r>
              <a:rPr lang="tr-TR" sz="2000" dirty="0" smtClean="0"/>
              <a:t> </a:t>
            </a:r>
            <a:r>
              <a:rPr lang="en-GB" sz="2000" dirty="0" err="1" smtClean="0"/>
              <a:t>mesothelioma</a:t>
            </a:r>
            <a:r>
              <a:rPr lang="en-GB" sz="2000" dirty="0" smtClean="0"/>
              <a:t> (cancer of the pleural membrane)</a:t>
            </a:r>
            <a:endParaRPr lang="tr-TR" sz="2000" b="1" dirty="0" smtClean="0"/>
          </a:p>
          <a:p>
            <a:endParaRPr lang="tr-TR" sz="2000" b="1" dirty="0" smtClean="0"/>
          </a:p>
          <a:p>
            <a:r>
              <a:rPr lang="en-GB" sz="2000" b="1" dirty="0" smtClean="0"/>
              <a:t>non-functionalized</a:t>
            </a:r>
            <a:r>
              <a:rPr lang="tr-TR" sz="2000" b="1" dirty="0" smtClean="0"/>
              <a:t> </a:t>
            </a:r>
            <a:r>
              <a:rPr lang="en-GB" sz="2000" b="1" dirty="0" smtClean="0"/>
              <a:t>MWNTs</a:t>
            </a:r>
            <a:r>
              <a:rPr lang="en-GB" sz="2000" dirty="0" smtClean="0"/>
              <a:t> longer than 20 mm were found to </a:t>
            </a:r>
            <a:r>
              <a:rPr lang="en-GB" sz="2000" dirty="0" err="1" smtClean="0"/>
              <a:t>triggeran</a:t>
            </a:r>
            <a:r>
              <a:rPr lang="en-GB" sz="2000" dirty="0" smtClean="0"/>
              <a:t> inflammatory response and result in </a:t>
            </a:r>
            <a:r>
              <a:rPr lang="en-GB" sz="2000" dirty="0" err="1" smtClean="0"/>
              <a:t>granuloma</a:t>
            </a:r>
            <a:r>
              <a:rPr lang="en-GB" sz="2000" dirty="0" smtClean="0"/>
              <a:t> formation</a:t>
            </a:r>
            <a:r>
              <a:rPr lang="tr-TR" sz="2000" dirty="0" smtClean="0"/>
              <a:t> </a:t>
            </a:r>
            <a:r>
              <a:rPr lang="en-GB" sz="2000" dirty="0" smtClean="0"/>
              <a:t>seven days after intra-peritoneal exposure, similar to </a:t>
            </a:r>
            <a:r>
              <a:rPr lang="en-GB" sz="2000" b="1" dirty="0" smtClean="0"/>
              <a:t>long</a:t>
            </a:r>
            <a:r>
              <a:rPr lang="tr-TR" sz="2000" b="1" dirty="0" smtClean="0"/>
              <a:t> </a:t>
            </a:r>
            <a:r>
              <a:rPr lang="en-GB" sz="2000" b="1" dirty="0" smtClean="0"/>
              <a:t>asbestos </a:t>
            </a:r>
            <a:r>
              <a:rPr lang="en-GB" sz="2000" b="1" dirty="0" err="1" smtClean="0"/>
              <a:t>fibers</a:t>
            </a:r>
            <a:r>
              <a:rPr lang="en-GB" sz="2000" b="1" dirty="0" smtClean="0"/>
              <a:t> </a:t>
            </a:r>
            <a:r>
              <a:rPr lang="en-GB" sz="2000" dirty="0" smtClean="0"/>
              <a:t>(LFA, long </a:t>
            </a:r>
            <a:r>
              <a:rPr lang="en-GB" sz="2000" dirty="0" err="1" smtClean="0"/>
              <a:t>fiber</a:t>
            </a:r>
            <a:r>
              <a:rPr lang="en-GB" sz="2000" dirty="0" smtClean="0"/>
              <a:t> </a:t>
            </a:r>
            <a:r>
              <a:rPr lang="en-GB" sz="2000" dirty="0" err="1" smtClean="0"/>
              <a:t>amosite</a:t>
            </a:r>
            <a:r>
              <a:rPr lang="tr-TR" sz="2000" dirty="0" smtClean="0"/>
              <a:t>)</a:t>
            </a:r>
          </a:p>
          <a:p>
            <a:endParaRPr lang="tr-TR" sz="2000" dirty="0" smtClean="0"/>
          </a:p>
          <a:p>
            <a:r>
              <a:rPr lang="tr-TR" sz="2000" dirty="0" smtClean="0"/>
              <a:t>Funtionalization of MWNTs will reduce the length of MWNTs and increase their solubility. This will abolish the inflammatory profile of non functionalized MWNTs. </a:t>
            </a:r>
            <a:endParaRPr lang="en-GB" sz="2000" dirty="0"/>
          </a:p>
        </p:txBody>
      </p:sp>
      <p:sp>
        <p:nvSpPr>
          <p:cNvPr id="7" name="Line 4"/>
          <p:cNvSpPr>
            <a:spLocks noChangeShapeType="1"/>
          </p:cNvSpPr>
          <p:nvPr/>
        </p:nvSpPr>
        <p:spPr bwMode="auto">
          <a:xfrm>
            <a:off x="609600" y="10668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Su</a:t>
            </a:r>
            <a:r>
              <a:rPr lang="tr-TR" dirty="0" smtClean="0">
                <a:solidFill>
                  <a:srgbClr val="00B0F0"/>
                </a:solidFill>
              </a:rPr>
              <a:t> &amp; </a:t>
            </a:r>
            <a:r>
              <a:rPr lang="en-GB" dirty="0" err="1" smtClean="0">
                <a:solidFill>
                  <a:srgbClr val="00B0F0"/>
                </a:solidFill>
              </a:rPr>
              <a:t>sulu</a:t>
            </a:r>
            <a:r>
              <a:rPr lang="en-GB" dirty="0" smtClean="0">
                <a:solidFill>
                  <a:srgbClr val="00B0F0"/>
                </a:solidFill>
              </a:rPr>
              <a:t> s</a:t>
            </a:r>
            <a:r>
              <a:rPr lang="tr-TR" dirty="0" smtClean="0">
                <a:solidFill>
                  <a:srgbClr val="00B0F0"/>
                </a:solidFill>
              </a:rPr>
              <a:t>İ</a:t>
            </a:r>
            <a:r>
              <a:rPr lang="en-GB" dirty="0" err="1" smtClean="0">
                <a:solidFill>
                  <a:srgbClr val="00B0F0"/>
                </a:solidFill>
              </a:rPr>
              <a:t>stemlerdek</a:t>
            </a:r>
            <a:r>
              <a:rPr lang="tr-TR" dirty="0" smtClean="0">
                <a:solidFill>
                  <a:srgbClr val="00B0F0"/>
                </a:solidFill>
              </a:rPr>
              <a:t>İ</a:t>
            </a:r>
            <a:r>
              <a:rPr lang="en-GB" dirty="0" smtClean="0">
                <a:solidFill>
                  <a:srgbClr val="00B0F0"/>
                </a:solidFill>
              </a:rPr>
              <a:t> </a:t>
            </a:r>
            <a:r>
              <a:rPr lang="en-GB" dirty="0" err="1" smtClean="0">
                <a:solidFill>
                  <a:srgbClr val="00B0F0"/>
                </a:solidFill>
              </a:rPr>
              <a:t>za</a:t>
            </a:r>
            <a:r>
              <a:rPr lang="tr-TR" dirty="0" smtClean="0">
                <a:solidFill>
                  <a:srgbClr val="00B0F0"/>
                </a:solidFill>
              </a:rPr>
              <a:t>yi</a:t>
            </a:r>
            <a:r>
              <a:rPr lang="en-GB" dirty="0" smtClean="0">
                <a:solidFill>
                  <a:srgbClr val="00B0F0"/>
                </a:solidFill>
              </a:rPr>
              <a:t>f </a:t>
            </a:r>
            <a:r>
              <a:rPr lang="en-GB" dirty="0" err="1" smtClean="0">
                <a:solidFill>
                  <a:srgbClr val="00B0F0"/>
                </a:solidFill>
              </a:rPr>
              <a:t>etk</a:t>
            </a:r>
            <a:r>
              <a:rPr lang="tr-TR" dirty="0" smtClean="0">
                <a:solidFill>
                  <a:srgbClr val="00B0F0"/>
                </a:solidFill>
              </a:rPr>
              <a:t>İ</a:t>
            </a:r>
            <a:r>
              <a:rPr lang="en-GB" dirty="0" err="1" smtClean="0">
                <a:solidFill>
                  <a:srgbClr val="00B0F0"/>
                </a:solidFill>
              </a:rPr>
              <a:t>leşmeler</a:t>
            </a:r>
            <a:endParaRPr lang="en-GB" dirty="0">
              <a:solidFill>
                <a:srgbClr val="00B0F0"/>
              </a:solidFill>
            </a:endParaRPr>
          </a:p>
        </p:txBody>
      </p:sp>
      <p:sp>
        <p:nvSpPr>
          <p:cNvPr id="3" name="Text Placeholder 2"/>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1143000"/>
          </a:xfrm>
        </p:spPr>
        <p:txBody>
          <a:bodyPr/>
          <a:lstStyle/>
          <a:p>
            <a:pPr eaLnBrk="1" hangingPunct="1"/>
            <a:r>
              <a:rPr lang="tr-TR" dirty="0" smtClean="0">
                <a:solidFill>
                  <a:srgbClr val="2FB0DC"/>
                </a:solidFill>
              </a:rPr>
              <a:t>Kovalent Olmayan Etkileşmeler</a:t>
            </a:r>
            <a:endParaRPr lang="en-US" dirty="0" smtClean="0">
              <a:solidFill>
                <a:srgbClr val="2FB0DC"/>
              </a:solidFill>
            </a:endParaRPr>
          </a:p>
        </p:txBody>
      </p:sp>
      <p:sp>
        <p:nvSpPr>
          <p:cNvPr id="24579" name="Line 4"/>
          <p:cNvSpPr>
            <a:spLocks noChangeShapeType="1"/>
          </p:cNvSpPr>
          <p:nvPr/>
        </p:nvSpPr>
        <p:spPr bwMode="auto">
          <a:xfrm>
            <a:off x="609600" y="762000"/>
            <a:ext cx="7924800" cy="0"/>
          </a:xfrm>
          <a:prstGeom prst="line">
            <a:avLst/>
          </a:prstGeom>
          <a:noFill/>
          <a:ln w="57150" cmpd="thinThick">
            <a:solidFill>
              <a:srgbClr val="2FB0DC"/>
            </a:solidFill>
            <a:round/>
            <a:headEnd/>
            <a:tailEnd/>
          </a:ln>
        </p:spPr>
        <p:txBody>
          <a:bodyPr/>
          <a:lstStyle/>
          <a:p>
            <a:endParaRPr lang="en-GB"/>
          </a:p>
        </p:txBody>
      </p:sp>
      <p:sp>
        <p:nvSpPr>
          <p:cNvPr id="24580" name="Rectangle 7"/>
          <p:cNvSpPr>
            <a:spLocks noGrp="1" noChangeArrowheads="1"/>
          </p:cNvSpPr>
          <p:nvPr>
            <p:ph type="body" idx="1"/>
          </p:nvPr>
        </p:nvSpPr>
        <p:spPr>
          <a:xfrm>
            <a:off x="457200" y="914401"/>
            <a:ext cx="8229600" cy="2895599"/>
          </a:xfrm>
        </p:spPr>
        <p:txBody>
          <a:bodyPr/>
          <a:lstStyle/>
          <a:p>
            <a:pPr eaLnBrk="1" hangingPunct="1"/>
            <a:r>
              <a:rPr lang="tr-TR" sz="2400" dirty="0" smtClean="0"/>
              <a:t>Elektron çiftlerinin paylaşılmasını içermeyen bağlar.</a:t>
            </a:r>
          </a:p>
          <a:p>
            <a:pPr eaLnBrk="1" hangingPunct="1"/>
            <a:r>
              <a:rPr lang="tr-TR" sz="2400" dirty="0" smtClean="0"/>
              <a:t>Kovalent etkileşmelerden zayıftır. </a:t>
            </a:r>
          </a:p>
          <a:p>
            <a:pPr eaLnBrk="1" hangingPunct="1"/>
            <a:r>
              <a:rPr lang="tr-TR" sz="2400" dirty="0" smtClean="0"/>
              <a:t>Biyomoleküllerin yapılarında, bir araya gelmelerinde ve işlevlerinde büyük rol oynarlar.</a:t>
            </a:r>
          </a:p>
          <a:p>
            <a:pPr eaLnBrk="1" hangingPunct="1"/>
            <a:r>
              <a:rPr lang="tr-TR" sz="2400" dirty="0" smtClean="0"/>
              <a:t>Atomlar arası uzaklık kovalent bağlardaki kadar kısa değildir. </a:t>
            </a:r>
          </a:p>
          <a:p>
            <a:pPr eaLnBrk="1" hangingPunct="1"/>
            <a:endParaRPr lang="tr-TR" sz="2400" dirty="0" smtClean="0"/>
          </a:p>
          <a:p>
            <a:pPr eaLnBrk="1" hangingPunct="1"/>
            <a:endParaRPr lang="en-US" sz="2400" dirty="0" smtClean="0"/>
          </a:p>
        </p:txBody>
      </p:sp>
      <p:sp>
        <p:nvSpPr>
          <p:cNvPr id="5" name="Rectangle 3"/>
          <p:cNvSpPr txBox="1">
            <a:spLocks noChangeArrowheads="1"/>
          </p:cNvSpPr>
          <p:nvPr/>
        </p:nvSpPr>
        <p:spPr bwMode="auto">
          <a:xfrm>
            <a:off x="304800" y="3200400"/>
            <a:ext cx="883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5000"/>
              </a:lnSpc>
              <a:spcBef>
                <a:spcPct val="20000"/>
              </a:spcBef>
              <a:spcAft>
                <a:spcPct val="0"/>
              </a:spcAft>
              <a:buClrTx/>
              <a:buSzTx/>
              <a:buFontTx/>
              <a:buChar char="•"/>
              <a:tabLst/>
              <a:defRPr/>
            </a:pPr>
            <a:r>
              <a:rPr kumimoji="0" lang="tr-TR" sz="1800" b="0" i="0" u="none" strike="noStrike" kern="0" cap="none" spc="0" normalizeH="0" baseline="0" noProof="0" dirty="0" smtClean="0">
                <a:ln>
                  <a:noFill/>
                </a:ln>
                <a:solidFill>
                  <a:srgbClr val="0000FF"/>
                </a:solidFill>
                <a:effectLst/>
                <a:uLnTx/>
                <a:uFillTx/>
                <a:latin typeface="+mn-lt"/>
                <a:ea typeface="ＭＳ Ｐゴシック" charset="-128"/>
                <a:cs typeface="ＭＳ Ｐゴシック" charset="-128"/>
              </a:rPr>
              <a:t>Hidrojen Bağları: </a:t>
            </a:r>
            <a:r>
              <a:rPr kumimoji="0" lang="tr-TR" sz="1800" b="0" i="0" u="none" strike="noStrike" kern="0" cap="none" spc="0" normalizeH="0" baseline="0" noProof="0" dirty="0" smtClean="0">
                <a:ln>
                  <a:noFill/>
                </a:ln>
                <a:effectLst/>
                <a:uLnTx/>
                <a:uFillTx/>
                <a:latin typeface="+mn-lt"/>
                <a:ea typeface="ＭＳ Ｐゴシック" charset="-128"/>
                <a:cs typeface="ＭＳ Ｐゴシック" charset="-128"/>
              </a:rPr>
              <a:t>elektronegatif bir atomla (O</a:t>
            </a:r>
            <a:r>
              <a:rPr kumimoji="0" lang="tr-TR" sz="1800" b="0" i="0" u="none" strike="noStrike" kern="0" cap="none" spc="0" normalizeH="0" noProof="0" dirty="0" smtClean="0">
                <a:ln>
                  <a:noFill/>
                </a:ln>
                <a:effectLst/>
                <a:uLnTx/>
                <a:uFillTx/>
                <a:latin typeface="+mn-lt"/>
                <a:ea typeface="ＭＳ Ｐゴシック" charset="-128"/>
                <a:cs typeface="ＭＳ Ｐゴシック" charset="-128"/>
              </a:rPr>
              <a:t> ve N gibi) ikinici bir elektronegatif atoma bağlanmış bir H atomu arasındaki zayıf elektrostatik etkileşim.</a:t>
            </a:r>
            <a:endParaRPr kumimoji="0" lang="tr-TR" sz="1800" b="0" i="0" u="none" strike="noStrike" kern="0" cap="none" spc="0" normalizeH="0" baseline="0" noProof="0" dirty="0" smtClean="0">
              <a:ln>
                <a:noFill/>
              </a:ln>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5000"/>
              </a:lnSpc>
              <a:spcBef>
                <a:spcPct val="20000"/>
              </a:spcBef>
              <a:spcAft>
                <a:spcPct val="0"/>
              </a:spcAft>
              <a:buClrTx/>
              <a:buSzTx/>
              <a:buFontTx/>
              <a:buChar char="•"/>
              <a:tabLst/>
              <a:defRPr/>
            </a:pPr>
            <a:r>
              <a:rPr kumimoji="0" lang="tr-TR" sz="1800" b="0" i="0" u="none" strike="noStrike" kern="0" cap="none" spc="0" normalizeH="0" baseline="0" noProof="0" dirty="0" smtClean="0">
                <a:ln>
                  <a:noFill/>
                </a:ln>
                <a:solidFill>
                  <a:srgbClr val="0000FF"/>
                </a:solidFill>
                <a:effectLst/>
                <a:uLnTx/>
                <a:uFillTx/>
                <a:latin typeface="+mn-lt"/>
                <a:ea typeface="ＭＳ Ｐゴシック" charset="-128"/>
                <a:cs typeface="ＭＳ Ｐゴシック" charset="-128"/>
              </a:rPr>
              <a:t>İyonik Etkileşmeler: </a:t>
            </a:r>
            <a:r>
              <a:rPr kumimoji="0" lang="tr-TR" sz="1800" b="0" i="0" u="none" strike="noStrike" kern="0" cap="none" spc="0" normalizeH="0" baseline="0" noProof="0" dirty="0" smtClean="0">
                <a:ln>
                  <a:noFill/>
                </a:ln>
                <a:effectLst/>
                <a:uLnTx/>
                <a:uFillTx/>
                <a:latin typeface="+mn-lt"/>
                <a:ea typeface="ＭＳ Ｐゴシック" charset="-128"/>
                <a:cs typeface="ＭＳ Ｐゴシック" charset="-128"/>
              </a:rPr>
              <a:t>Yüklü gruplar arasındaki elektrostatik etkileşmeler</a:t>
            </a:r>
            <a:endParaRPr kumimoji="0" lang="en-US" sz="1600" b="0" i="0" u="none" strike="noStrike" kern="0" cap="none" spc="0" normalizeH="0" baseline="0" noProof="0" dirty="0" smtClean="0">
              <a:ln>
                <a:noFill/>
              </a:ln>
              <a:effectLst/>
              <a:uLnTx/>
              <a:uFillTx/>
              <a:latin typeface="+mn-lt"/>
              <a:ea typeface="ＭＳ Ｐゴシック" pitchFamily="-112" charset="-128"/>
            </a:endParaRPr>
          </a:p>
          <a:p>
            <a:pPr marL="342900" marR="0" lvl="0" indent="-342900" algn="l" defTabSz="914400" rtl="0" eaLnBrk="1" fontAlgn="base" latinLnBrk="0" hangingPunct="1">
              <a:lnSpc>
                <a:spcPct val="105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FF"/>
                </a:solidFill>
                <a:effectLst/>
                <a:uLnTx/>
                <a:uFillTx/>
                <a:latin typeface="+mn-lt"/>
                <a:ea typeface="ＭＳ Ｐゴシック" charset="-128"/>
                <a:cs typeface="ＭＳ Ｐゴシック" charset="-128"/>
              </a:rPr>
              <a:t>Van </a:t>
            </a:r>
            <a:r>
              <a:rPr kumimoji="0" lang="en-US" sz="1800" b="0" i="0" u="none" strike="noStrike" kern="0" cap="none" spc="0" normalizeH="0" baseline="0" noProof="0" dirty="0" err="1" smtClean="0">
                <a:ln>
                  <a:noFill/>
                </a:ln>
                <a:solidFill>
                  <a:srgbClr val="0000FF"/>
                </a:solidFill>
                <a:effectLst/>
                <a:uLnTx/>
                <a:uFillTx/>
                <a:latin typeface="+mn-lt"/>
                <a:ea typeface="ＭＳ Ｐゴシック" charset="-128"/>
                <a:cs typeface="ＭＳ Ｐゴシック" charset="-128"/>
              </a:rPr>
              <a:t>der</a:t>
            </a:r>
            <a:r>
              <a:rPr kumimoji="0" lang="en-US" sz="1800" b="0" i="0" u="none" strike="noStrike" kern="0" cap="none" spc="0" normalizeH="0" baseline="0" noProof="0" dirty="0" smtClean="0">
                <a:ln>
                  <a:noFill/>
                </a:ln>
                <a:solidFill>
                  <a:srgbClr val="0000FF"/>
                </a:solidFill>
                <a:effectLst/>
                <a:uLnTx/>
                <a:uFillTx/>
                <a:latin typeface="+mn-lt"/>
                <a:ea typeface="ＭＳ Ｐゴシック" charset="-128"/>
                <a:cs typeface="ＭＳ Ｐゴシック" charset="-128"/>
              </a:rPr>
              <a:t> Waals </a:t>
            </a:r>
            <a:r>
              <a:rPr kumimoji="0" lang="tr-TR" sz="1800" b="0" i="0" u="none" strike="noStrike" kern="0" cap="none" spc="0" normalizeH="0" baseline="0" noProof="0" dirty="0" smtClean="0">
                <a:ln>
                  <a:noFill/>
                </a:ln>
                <a:solidFill>
                  <a:srgbClr val="0000FF"/>
                </a:solidFill>
                <a:effectLst/>
                <a:uLnTx/>
                <a:uFillTx/>
                <a:latin typeface="+mn-lt"/>
                <a:ea typeface="ＭＳ Ｐゴシック" charset="-128"/>
                <a:cs typeface="ＭＳ Ｐゴシック" charset="-128"/>
              </a:rPr>
              <a:t>Etkileşmeleri: </a:t>
            </a:r>
            <a:r>
              <a:rPr kumimoji="0" lang="tr-TR" sz="1800" b="0" i="0" u="none" strike="noStrike" kern="0" cap="none" spc="0" normalizeH="0" baseline="0" noProof="0" dirty="0" smtClean="0">
                <a:ln>
                  <a:noFill/>
                </a:ln>
                <a:effectLst/>
                <a:uLnTx/>
                <a:uFillTx/>
                <a:latin typeface="+mn-lt"/>
                <a:ea typeface="ＭＳ Ｐゴシック" charset="-128"/>
                <a:cs typeface="ＭＳ Ｐゴシック" charset="-128"/>
              </a:rPr>
              <a:t>Moleküllerin birbirini</a:t>
            </a:r>
            <a:r>
              <a:rPr kumimoji="0" lang="tr-TR" sz="1800" b="0" i="0" u="none" strike="noStrike" kern="0" cap="none" spc="0" normalizeH="0" noProof="0" dirty="0" smtClean="0">
                <a:ln>
                  <a:noFill/>
                </a:ln>
                <a:effectLst/>
                <a:uLnTx/>
                <a:uFillTx/>
                <a:latin typeface="+mn-lt"/>
                <a:ea typeface="ＭＳ Ｐゴシック" charset="-128"/>
                <a:cs typeface="ＭＳ Ｐゴシック" charset="-128"/>
              </a:rPr>
              <a:t> polarize etmelerinin sonucu olarak moleküller arasında oluşan zayıf güçlerdir.</a:t>
            </a:r>
            <a:r>
              <a:rPr kumimoji="0" lang="en-US" sz="1800" b="0" i="0" u="none" strike="noStrike" kern="0" cap="none" spc="0" normalizeH="0" baseline="0" noProof="0" dirty="0" smtClean="0">
                <a:ln>
                  <a:noFill/>
                </a:ln>
                <a:effectLst/>
                <a:uLnTx/>
                <a:uFillTx/>
                <a:latin typeface="+mn-lt"/>
                <a:ea typeface="ＭＳ Ｐゴシック" charset="-128"/>
                <a:cs typeface="ＭＳ Ｐゴシック" charset="-128"/>
              </a:rPr>
              <a:t> </a:t>
            </a:r>
            <a:endParaRPr kumimoji="0" lang="tr-TR" sz="1800" b="0" i="0" u="none" strike="noStrike" kern="0" cap="none" spc="0" normalizeH="0" baseline="0" noProof="0" dirty="0" smtClean="0">
              <a:ln>
                <a:noFill/>
              </a:ln>
              <a:effectLst/>
              <a:uLnTx/>
              <a:uFillTx/>
              <a:latin typeface="+mn-lt"/>
              <a:ea typeface="ＭＳ Ｐゴシック" charset="-128"/>
              <a:cs typeface="ＭＳ Ｐゴシック" charset="-128"/>
            </a:endParaRPr>
          </a:p>
          <a:p>
            <a:pPr marL="342900" lvl="0" indent="-342900">
              <a:lnSpc>
                <a:spcPct val="105000"/>
              </a:lnSpc>
              <a:spcBef>
                <a:spcPct val="20000"/>
              </a:spcBef>
              <a:buFontTx/>
              <a:buChar char="•"/>
            </a:pPr>
            <a:r>
              <a:rPr kumimoji="0" lang="tr-TR" sz="1800" b="0" i="0" u="none" strike="noStrike" kern="0" cap="none" spc="0" normalizeH="0" baseline="0" noProof="0" dirty="0" smtClean="0">
                <a:ln>
                  <a:noFill/>
                </a:ln>
                <a:solidFill>
                  <a:srgbClr val="0000FF"/>
                </a:solidFill>
                <a:effectLst/>
                <a:uLnTx/>
                <a:uFillTx/>
                <a:latin typeface="+mn-lt"/>
                <a:ea typeface="ＭＳ Ｐゴシック" charset="-128"/>
                <a:cs typeface="ＭＳ Ｐゴシック" charset="-128"/>
              </a:rPr>
              <a:t>Hidrofobik Etkileşmeler:</a:t>
            </a:r>
            <a:r>
              <a:rPr kumimoji="0" lang="tr-TR" sz="1800" b="0" i="0" u="none" strike="noStrike" kern="0" cap="none" spc="0" normalizeH="0" noProof="0" dirty="0" smtClean="0">
                <a:ln>
                  <a:noFill/>
                </a:ln>
                <a:solidFill>
                  <a:srgbClr val="0000FF"/>
                </a:solidFill>
                <a:effectLst/>
                <a:uLnTx/>
                <a:uFillTx/>
                <a:latin typeface="+mn-lt"/>
                <a:ea typeface="ＭＳ Ｐゴシック" charset="-128"/>
                <a:cs typeface="ＭＳ Ｐゴシック" charset="-128"/>
              </a:rPr>
              <a:t> </a:t>
            </a:r>
            <a:r>
              <a:rPr kumimoji="0" lang="tr-TR" sz="1800" b="0" i="0" u="none" strike="noStrike" kern="0" cap="none" spc="0" normalizeH="0" noProof="0" dirty="0" smtClean="0">
                <a:ln>
                  <a:noFill/>
                </a:ln>
                <a:effectLst/>
                <a:uLnTx/>
                <a:uFillTx/>
                <a:latin typeface="+mn-lt"/>
                <a:ea typeface="ＭＳ Ｐゴシック" charset="-128"/>
                <a:cs typeface="ＭＳ Ｐゴシック" charset="-128"/>
              </a:rPr>
              <a:t>Polar olmayan grupların veya bileşiklerin, sulu sistemdeki su moleküllerinin en sabit hale geçmesi ile hareket eden, kendi aralarında ve dier grup ve bileşiklerle etkileşimi. </a:t>
            </a:r>
            <a:endParaRPr kumimoji="0" lang="en-US" sz="1800" b="0" i="0" u="none" strike="noStrike" kern="0" cap="none" spc="0" normalizeH="0" baseline="0" noProof="0" dirty="0" smtClean="0">
              <a:ln>
                <a:noFill/>
              </a:ln>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blinds(horizontal)">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blinds(horizontal)">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blinds(horizontal)">
                                      <p:cBhvr>
                                        <p:cTn id="17" dur="5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blinds(horizontal)">
                                      <p:cBhvr>
                                        <p:cTn id="22" dur="500"/>
                                        <p:tgtEl>
                                          <p:spTgt spid="245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24580">
                                            <p:txEl>
                                              <p:pRg st="0" end="0"/>
                                            </p:txEl>
                                          </p:spTgt>
                                        </p:tgtEl>
                                        <p:attrNameLst>
                                          <p:attrName>style.opacity</p:attrName>
                                        </p:attrNameLst>
                                      </p:cBhvr>
                                      <p:to>
                                        <p:strVal val="0.5"/>
                                      </p:to>
                                    </p:set>
                                    <p:animEffect filter="image" prLst="opacity: 0.5">
                                      <p:cBhvr rctx="IE">
                                        <p:cTn id="27" dur="indefinite"/>
                                        <p:tgtEl>
                                          <p:spTgt spid="24580">
                                            <p:txEl>
                                              <p:pRg st="0" end="0"/>
                                            </p:txEl>
                                          </p:spTgt>
                                        </p:tgtEl>
                                      </p:cBhvr>
                                    </p:animEffect>
                                  </p:childTnLst>
                                </p:cTn>
                              </p:par>
                              <p:par>
                                <p:cTn id="28" presetID="9" presetClass="emph" presetSubtype="0" grpId="1" nodeType="withEffect">
                                  <p:stCondLst>
                                    <p:cond delay="0"/>
                                  </p:stCondLst>
                                  <p:childTnLst>
                                    <p:set>
                                      <p:cBhvr rctx="PPT">
                                        <p:cTn id="29" dur="indefinite"/>
                                        <p:tgtEl>
                                          <p:spTgt spid="24580">
                                            <p:txEl>
                                              <p:pRg st="1" end="1"/>
                                            </p:txEl>
                                          </p:spTgt>
                                        </p:tgtEl>
                                        <p:attrNameLst>
                                          <p:attrName>style.opacity</p:attrName>
                                        </p:attrNameLst>
                                      </p:cBhvr>
                                      <p:to>
                                        <p:strVal val="0.5"/>
                                      </p:to>
                                    </p:set>
                                    <p:animEffect filter="image" prLst="opacity: 0.5">
                                      <p:cBhvr rctx="IE">
                                        <p:cTn id="30" dur="indefinite"/>
                                        <p:tgtEl>
                                          <p:spTgt spid="24580">
                                            <p:txEl>
                                              <p:pRg st="1" end="1"/>
                                            </p:txEl>
                                          </p:spTgt>
                                        </p:tgtEl>
                                      </p:cBhvr>
                                    </p:animEffect>
                                  </p:childTnLst>
                                </p:cTn>
                              </p:par>
                              <p:par>
                                <p:cTn id="31" presetID="9" presetClass="emph" presetSubtype="0" grpId="1" nodeType="withEffect">
                                  <p:stCondLst>
                                    <p:cond delay="0"/>
                                  </p:stCondLst>
                                  <p:childTnLst>
                                    <p:set>
                                      <p:cBhvr rctx="PPT">
                                        <p:cTn id="32" dur="indefinite"/>
                                        <p:tgtEl>
                                          <p:spTgt spid="24580">
                                            <p:txEl>
                                              <p:pRg st="2" end="2"/>
                                            </p:txEl>
                                          </p:spTgt>
                                        </p:tgtEl>
                                        <p:attrNameLst>
                                          <p:attrName>style.opacity</p:attrName>
                                        </p:attrNameLst>
                                      </p:cBhvr>
                                      <p:to>
                                        <p:strVal val="0.5"/>
                                      </p:to>
                                    </p:set>
                                    <p:animEffect filter="image" prLst="opacity: 0.5">
                                      <p:cBhvr rctx="IE">
                                        <p:cTn id="33" dur="indefinite"/>
                                        <p:tgtEl>
                                          <p:spTgt spid="24580">
                                            <p:txEl>
                                              <p:pRg st="2" end="2"/>
                                            </p:txEl>
                                          </p:spTgt>
                                        </p:tgtEl>
                                      </p:cBhvr>
                                    </p:animEffect>
                                  </p:childTnLst>
                                </p:cTn>
                              </p:par>
                              <p:par>
                                <p:cTn id="34" presetID="9" presetClass="emph" presetSubtype="0" grpId="1" nodeType="withEffect">
                                  <p:stCondLst>
                                    <p:cond delay="0"/>
                                  </p:stCondLst>
                                  <p:childTnLst>
                                    <p:set>
                                      <p:cBhvr rctx="PPT">
                                        <p:cTn id="35" dur="indefinite"/>
                                        <p:tgtEl>
                                          <p:spTgt spid="24580">
                                            <p:txEl>
                                              <p:pRg st="3" end="3"/>
                                            </p:txEl>
                                          </p:spTgt>
                                        </p:tgtEl>
                                        <p:attrNameLst>
                                          <p:attrName>style.opacity</p:attrName>
                                        </p:attrNameLst>
                                      </p:cBhvr>
                                      <p:to>
                                        <p:strVal val="0.5"/>
                                      </p:to>
                                    </p:set>
                                    <p:animEffect filter="image" prLst="opacity: 0.5">
                                      <p:cBhvr rctx="IE">
                                        <p:cTn id="36" dur="indefinite"/>
                                        <p:tgtEl>
                                          <p:spTgt spid="2458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P spid="24580" grpId="1"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43000"/>
          </a:xfrm>
        </p:spPr>
        <p:txBody>
          <a:bodyPr/>
          <a:lstStyle/>
          <a:p>
            <a:pPr eaLnBrk="1" hangingPunct="1"/>
            <a:r>
              <a:rPr lang="tr-TR" sz="3600" dirty="0" smtClean="0">
                <a:solidFill>
                  <a:srgbClr val="2FB0DC"/>
                </a:solidFill>
              </a:rPr>
              <a:t>Canlı organizmalar için suyun önemi</a:t>
            </a:r>
            <a:endParaRPr lang="en-US" sz="3600" dirty="0" smtClean="0">
              <a:solidFill>
                <a:srgbClr val="2FB0DC"/>
              </a:solidFill>
            </a:endParaRPr>
          </a:p>
        </p:txBody>
      </p:sp>
      <p:sp>
        <p:nvSpPr>
          <p:cNvPr id="24579" name="Line 4"/>
          <p:cNvSpPr>
            <a:spLocks noChangeShapeType="1"/>
          </p:cNvSpPr>
          <p:nvPr/>
        </p:nvSpPr>
        <p:spPr bwMode="auto">
          <a:xfrm>
            <a:off x="609600" y="1143000"/>
            <a:ext cx="7924800" cy="0"/>
          </a:xfrm>
          <a:prstGeom prst="line">
            <a:avLst/>
          </a:prstGeom>
          <a:noFill/>
          <a:ln w="57150" cmpd="thinThick">
            <a:solidFill>
              <a:srgbClr val="2FB0DC"/>
            </a:solidFill>
            <a:round/>
            <a:headEnd/>
            <a:tailEnd/>
          </a:ln>
        </p:spPr>
        <p:txBody>
          <a:bodyPr/>
          <a:lstStyle/>
          <a:p>
            <a:endParaRPr lang="en-GB"/>
          </a:p>
        </p:txBody>
      </p:sp>
      <p:sp>
        <p:nvSpPr>
          <p:cNvPr id="24580" name="Rectangle 7"/>
          <p:cNvSpPr>
            <a:spLocks noGrp="1" noChangeArrowheads="1"/>
          </p:cNvSpPr>
          <p:nvPr>
            <p:ph type="body" idx="1"/>
          </p:nvPr>
        </p:nvSpPr>
        <p:spPr>
          <a:xfrm>
            <a:off x="457200" y="1447801"/>
            <a:ext cx="8229600" cy="2895599"/>
          </a:xfrm>
        </p:spPr>
        <p:txBody>
          <a:bodyPr/>
          <a:lstStyle/>
          <a:p>
            <a:pPr eaLnBrk="1" hangingPunct="1"/>
            <a:r>
              <a:rPr lang="tr-TR" sz="2400" dirty="0" smtClean="0"/>
              <a:t>Canlı organizmalar, sulu ortamlara etkin bir şekilde uyum göstermişler ve hatta suyun olağandışı özelliklerinden yararlanmak suretiyle evrimleşmişlerdir.</a:t>
            </a:r>
            <a:endParaRPr lang="en-US" sz="2400" dirty="0" smtClean="0"/>
          </a:p>
          <a:p>
            <a:pPr eaLnBrk="1" hangingPunct="1"/>
            <a:r>
              <a:rPr lang="tr-TR" sz="2400" dirty="0" smtClean="0"/>
              <a:t>Canlı organizmaların %</a:t>
            </a:r>
            <a:r>
              <a:rPr lang="en-US" sz="2400" dirty="0" smtClean="0"/>
              <a:t> 70-90</a:t>
            </a:r>
            <a:r>
              <a:rPr lang="tr-TR" sz="2400" dirty="0" smtClean="0"/>
              <a:t>’ı sudur.</a:t>
            </a:r>
            <a:endParaRPr lang="en-US" sz="2400" dirty="0" smtClean="0"/>
          </a:p>
          <a:p>
            <a:pPr eaLnBrk="1" hangingPunct="1"/>
            <a:r>
              <a:rPr lang="tr-TR" sz="2400" dirty="0" smtClean="0"/>
              <a:t>Kimyasal tepkimeler sulu ortamlarda meydana gelir. </a:t>
            </a:r>
            <a:endParaRPr lang="en-US" sz="2400" dirty="0" smtClean="0"/>
          </a:p>
          <a:p>
            <a:pPr eaLnBrk="1" hangingPunct="1"/>
            <a:r>
              <a:rPr lang="tr-TR" sz="2400" dirty="0" smtClean="0"/>
              <a:t>Su, bir çok biyomolekülün yapısını, işlevini sağlar. </a:t>
            </a:r>
            <a:endParaRPr lang="en-US" sz="2400" dirty="0" smtClean="0"/>
          </a:p>
          <a:p>
            <a:pPr eaLnBrk="1" hangingPunct="1"/>
            <a:endParaRPr lang="tr-TR" sz="2400" dirty="0" smtClean="0"/>
          </a:p>
          <a:p>
            <a:pPr eaLnBrk="1" hangingPunct="1"/>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blinds(horizontal)">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blinds(horizontal)">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blinds(horizontal)">
                                      <p:cBhvr>
                                        <p:cTn id="17" dur="5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blinds(horizontal)">
                                      <p:cBhvr>
                                        <p:cTn id="22" dur="5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7772400" cy="1143000"/>
          </a:xfrm>
        </p:spPr>
        <p:txBody>
          <a:bodyPr/>
          <a:lstStyle/>
          <a:p>
            <a:pPr eaLnBrk="1" hangingPunct="1"/>
            <a:r>
              <a:rPr lang="tr-TR" dirty="0" smtClean="0">
                <a:solidFill>
                  <a:srgbClr val="2FB0DC"/>
                </a:solidFill>
              </a:rPr>
              <a:t>Hidrojen bağların önemi</a:t>
            </a:r>
            <a:endParaRPr lang="en-US" dirty="0" smtClean="0">
              <a:solidFill>
                <a:srgbClr val="2FB0DC"/>
              </a:solidFill>
            </a:endParaRPr>
          </a:p>
        </p:txBody>
      </p:sp>
      <p:sp>
        <p:nvSpPr>
          <p:cNvPr id="33795" name="Rectangle 3"/>
          <p:cNvSpPr>
            <a:spLocks noGrp="1" noChangeArrowheads="1"/>
          </p:cNvSpPr>
          <p:nvPr>
            <p:ph type="body" idx="1"/>
          </p:nvPr>
        </p:nvSpPr>
        <p:spPr/>
        <p:txBody>
          <a:bodyPr/>
          <a:lstStyle/>
          <a:p>
            <a:pPr eaLnBrk="1" hangingPunct="1"/>
            <a:r>
              <a:rPr lang="tr-TR" dirty="0" smtClean="0"/>
              <a:t>Suyun olağ dışı özelliklerinin olması (diğer çözücülere göre yüksek erime, kaynama ve buharlaşma noktası yüksektir)</a:t>
            </a:r>
            <a:endParaRPr lang="en-US" dirty="0" smtClean="0"/>
          </a:p>
          <a:p>
            <a:pPr eaLnBrk="1" hangingPunct="1"/>
            <a:r>
              <a:rPr lang="tr-TR" dirty="0" smtClean="0"/>
              <a:t>Proteinlerin yapı ve işlevlerinde</a:t>
            </a:r>
            <a:endParaRPr lang="en-US" dirty="0" smtClean="0"/>
          </a:p>
          <a:p>
            <a:pPr eaLnBrk="1" hangingPunct="1"/>
            <a:r>
              <a:rPr lang="en-US" dirty="0" smtClean="0"/>
              <a:t>DNA</a:t>
            </a:r>
            <a:r>
              <a:rPr lang="tr-TR" dirty="0" smtClean="0"/>
              <a:t> yapı ve işlevlerinde</a:t>
            </a:r>
            <a:endParaRPr lang="en-US" dirty="0" smtClean="0"/>
          </a:p>
          <a:p>
            <a:pPr eaLnBrk="1" hangingPunct="1"/>
            <a:r>
              <a:rPr lang="tr-TR" dirty="0" smtClean="0"/>
              <a:t>P</a:t>
            </a:r>
            <a:r>
              <a:rPr lang="en-US" dirty="0" err="1" smtClean="0"/>
              <a:t>ol</a:t>
            </a:r>
            <a:r>
              <a:rPr lang="tr-TR" dirty="0" smtClean="0"/>
              <a:t>isakkaritlerin yapı ve işlevlerinde</a:t>
            </a:r>
            <a:endParaRPr lang="en-US" dirty="0" smtClean="0"/>
          </a:p>
          <a:p>
            <a:pPr eaLnBrk="1" hangingPunct="1"/>
            <a:r>
              <a:rPr lang="tr-TR" dirty="0" smtClean="0"/>
              <a:t>Enzim-substrat bağlanmasında</a:t>
            </a:r>
            <a:endParaRPr lang="en-US" dirty="0" smtClean="0"/>
          </a:p>
          <a:p>
            <a:pPr eaLnBrk="1" hangingPunct="1"/>
            <a:r>
              <a:rPr lang="tr-TR" dirty="0" smtClean="0"/>
              <a:t>Hormonların reseptörlere bağlanmasında</a:t>
            </a:r>
          </a:p>
          <a:p>
            <a:pPr eaLnBrk="1" hangingPunct="1"/>
            <a:r>
              <a:rPr lang="tr-TR" dirty="0" smtClean="0"/>
              <a:t>mRNA ve tRNA eşleşmelerinde</a:t>
            </a:r>
            <a:endParaRPr lang="en-US" dirty="0" smtClean="0"/>
          </a:p>
        </p:txBody>
      </p:sp>
      <p:sp>
        <p:nvSpPr>
          <p:cNvPr id="33796" name="Line 4"/>
          <p:cNvSpPr>
            <a:spLocks noChangeShapeType="1"/>
          </p:cNvSpPr>
          <p:nvPr/>
        </p:nvSpPr>
        <p:spPr bwMode="auto">
          <a:xfrm>
            <a:off x="609600" y="1371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3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152400"/>
            <a:ext cx="7772400" cy="1143000"/>
          </a:xfrm>
        </p:spPr>
        <p:txBody>
          <a:bodyPr/>
          <a:lstStyle/>
          <a:p>
            <a:pPr eaLnBrk="1" hangingPunct="1"/>
            <a:r>
              <a:rPr lang="en-US" dirty="0" smtClean="0">
                <a:solidFill>
                  <a:srgbClr val="2FB0DC"/>
                </a:solidFill>
              </a:rPr>
              <a:t>Van </a:t>
            </a:r>
            <a:r>
              <a:rPr lang="en-US" dirty="0" err="1" smtClean="0">
                <a:solidFill>
                  <a:srgbClr val="2FB0DC"/>
                </a:solidFill>
              </a:rPr>
              <a:t>der</a:t>
            </a:r>
            <a:r>
              <a:rPr lang="en-US" dirty="0" smtClean="0">
                <a:solidFill>
                  <a:srgbClr val="2FB0DC"/>
                </a:solidFill>
              </a:rPr>
              <a:t> Waals </a:t>
            </a:r>
            <a:r>
              <a:rPr lang="tr-TR" dirty="0" smtClean="0">
                <a:solidFill>
                  <a:srgbClr val="2FB0DC"/>
                </a:solidFill>
              </a:rPr>
              <a:t>Etkileşmeleri</a:t>
            </a:r>
            <a:endParaRPr lang="en-US" dirty="0" smtClean="0">
              <a:solidFill>
                <a:srgbClr val="2FB0DC"/>
              </a:solidFill>
            </a:endParaRPr>
          </a:p>
        </p:txBody>
      </p:sp>
      <p:sp>
        <p:nvSpPr>
          <p:cNvPr id="37891" name="Rectangle 3"/>
          <p:cNvSpPr>
            <a:spLocks noGrp="1" noChangeArrowheads="1"/>
          </p:cNvSpPr>
          <p:nvPr>
            <p:ph type="body" sz="half" idx="2"/>
          </p:nvPr>
        </p:nvSpPr>
        <p:spPr>
          <a:xfrm>
            <a:off x="381000" y="1524000"/>
            <a:ext cx="8153400" cy="5029200"/>
          </a:xfrm>
        </p:spPr>
        <p:txBody>
          <a:bodyPr/>
          <a:lstStyle/>
          <a:p>
            <a:pPr eaLnBrk="1" hangingPunct="1"/>
            <a:r>
              <a:rPr lang="tr-TR" sz="2400" dirty="0" smtClean="0">
                <a:latin typeface="Arial" pitchFamily="-112" charset="0"/>
              </a:rPr>
              <a:t>İki yüksüz atom birbirine çok yaklaştığında, onları kuşatan elektron bulutları birbirlerini çeker, ve bu şekilde geçici bir elektirksel dipol oluşur. Bu da yakındaki atomda geçici karşıt elektriksel dipole sebep olur. Bu iki dipol arasında oluşan zayıf etkileşme çekirdeklerin birbirine daha fazla yakınlaşmasını sağlar.</a:t>
            </a:r>
          </a:p>
          <a:p>
            <a:pPr eaLnBrk="1" hangingPunct="1"/>
            <a:r>
              <a:rPr lang="tr-TR" sz="2400" dirty="0" smtClean="0"/>
              <a:t>Her bir atom kendine özgü bir </a:t>
            </a:r>
            <a:r>
              <a:rPr lang="en-US" sz="2400" dirty="0" smtClean="0"/>
              <a:t>van </a:t>
            </a:r>
            <a:r>
              <a:rPr lang="en-US" sz="2400" dirty="0" err="1" smtClean="0"/>
              <a:t>der</a:t>
            </a:r>
            <a:r>
              <a:rPr lang="en-US" sz="2400" dirty="0" smtClean="0"/>
              <a:t> Waals </a:t>
            </a:r>
            <a:r>
              <a:rPr lang="tr-TR" sz="2400" dirty="0" smtClean="0"/>
              <a:t> çapına sahiptir. Bu da diğer atomun kendisine ne kadar yaklaşabileceğinin ölçüsüdür. </a:t>
            </a:r>
          </a:p>
          <a:p>
            <a:pPr eaLnBrk="1" hangingPunct="1"/>
            <a:r>
              <a:rPr lang="tr-TR" sz="2400" dirty="0" smtClean="0"/>
              <a:t>Önemi: </a:t>
            </a:r>
          </a:p>
          <a:p>
            <a:pPr lvl="1" eaLnBrk="1" hangingPunct="1"/>
            <a:r>
              <a:rPr lang="tr-TR" sz="2000" dirty="0" smtClean="0"/>
              <a:t>DNA, RNA ve protein yapısı</a:t>
            </a:r>
          </a:p>
          <a:p>
            <a:pPr lvl="1" eaLnBrk="1" hangingPunct="1"/>
            <a:r>
              <a:rPr lang="tr-TR" sz="2000" dirty="0" smtClean="0"/>
              <a:t>Polar substratların bağlanması</a:t>
            </a:r>
          </a:p>
          <a:p>
            <a:pPr lvl="1" eaLnBrk="1" hangingPunct="1"/>
            <a:endParaRPr lang="en-US" sz="2000" dirty="0" smtClean="0"/>
          </a:p>
        </p:txBody>
      </p:sp>
      <p:sp>
        <p:nvSpPr>
          <p:cNvPr id="37892" name="Line 4"/>
          <p:cNvSpPr>
            <a:spLocks noChangeShapeType="1"/>
          </p:cNvSpPr>
          <p:nvPr/>
        </p:nvSpPr>
        <p:spPr bwMode="auto">
          <a:xfrm>
            <a:off x="685800" y="12954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1143000"/>
          </a:xfrm>
        </p:spPr>
        <p:txBody>
          <a:bodyPr/>
          <a:lstStyle/>
          <a:p>
            <a:pPr eaLnBrk="1" hangingPunct="1"/>
            <a:r>
              <a:rPr lang="tr-TR" dirty="0" smtClean="0">
                <a:solidFill>
                  <a:srgbClr val="2FB0DC"/>
                </a:solidFill>
              </a:rPr>
              <a:t>Hidrofobik Etki</a:t>
            </a:r>
            <a:endParaRPr lang="en-US" dirty="0" smtClean="0">
              <a:solidFill>
                <a:srgbClr val="2FB0DC"/>
              </a:solidFill>
            </a:endParaRPr>
          </a:p>
        </p:txBody>
      </p:sp>
      <p:sp>
        <p:nvSpPr>
          <p:cNvPr id="62467" name="Rectangle 3"/>
          <p:cNvSpPr>
            <a:spLocks noGrp="1" noChangeArrowheads="1"/>
          </p:cNvSpPr>
          <p:nvPr>
            <p:ph type="body" idx="1"/>
          </p:nvPr>
        </p:nvSpPr>
        <p:spPr>
          <a:xfrm>
            <a:off x="228600" y="1295400"/>
            <a:ext cx="7772400" cy="4876800"/>
          </a:xfrm>
        </p:spPr>
        <p:txBody>
          <a:bodyPr/>
          <a:lstStyle/>
          <a:p>
            <a:pPr eaLnBrk="1" hangingPunct="1">
              <a:lnSpc>
                <a:spcPct val="120000"/>
              </a:lnSpc>
            </a:pPr>
            <a:r>
              <a:rPr lang="tr-TR" dirty="0" smtClean="0"/>
              <a:t>Polar olmayan moleküllerin sulu ortamlarda biraraya gelmesini ya da katlanmasını sağlar. (polar olmayan moleküller arasındaki direk etkileşmeden kaynaklanmaz</a:t>
            </a:r>
            <a:endParaRPr lang="en-US" dirty="0" smtClean="0"/>
          </a:p>
          <a:p>
            <a:pPr eaLnBrk="1" hangingPunct="1">
              <a:lnSpc>
                <a:spcPct val="120000"/>
              </a:lnSpc>
            </a:pPr>
            <a:r>
              <a:rPr lang="tr-TR" dirty="0" smtClean="0"/>
              <a:t>Önemi:</a:t>
            </a:r>
            <a:endParaRPr lang="en-US" dirty="0" smtClean="0"/>
          </a:p>
          <a:p>
            <a:pPr lvl="1" eaLnBrk="1" hangingPunct="1">
              <a:lnSpc>
                <a:spcPct val="120000"/>
              </a:lnSpc>
            </a:pPr>
            <a:r>
              <a:rPr lang="en-US" sz="2000" dirty="0" smtClean="0"/>
              <a:t>Protein </a:t>
            </a:r>
            <a:r>
              <a:rPr lang="tr-TR" sz="2000" dirty="0" smtClean="0"/>
              <a:t>katlanması</a:t>
            </a:r>
            <a:endParaRPr lang="en-US" sz="2000" dirty="0" smtClean="0"/>
          </a:p>
          <a:p>
            <a:pPr lvl="1" eaLnBrk="1" hangingPunct="1">
              <a:lnSpc>
                <a:spcPct val="120000"/>
              </a:lnSpc>
            </a:pPr>
            <a:r>
              <a:rPr lang="en-US" sz="2000" dirty="0" smtClean="0"/>
              <a:t>Protein-protein </a:t>
            </a:r>
            <a:r>
              <a:rPr lang="tr-TR" sz="2000" dirty="0" smtClean="0"/>
              <a:t>etkileşimi</a:t>
            </a:r>
          </a:p>
          <a:p>
            <a:pPr lvl="1" eaLnBrk="1" hangingPunct="1">
              <a:lnSpc>
                <a:spcPct val="120000"/>
              </a:lnSpc>
            </a:pPr>
            <a:r>
              <a:rPr lang="tr-TR" sz="2000" dirty="0" smtClean="0"/>
              <a:t>Lipid misellerinin, biyolojik zarların yapısı</a:t>
            </a:r>
            <a:endParaRPr lang="en-US" sz="2000" dirty="0" smtClean="0"/>
          </a:p>
          <a:p>
            <a:pPr lvl="1" eaLnBrk="1" hangingPunct="1">
              <a:lnSpc>
                <a:spcPct val="120000"/>
              </a:lnSpc>
            </a:pPr>
            <a:r>
              <a:rPr lang="tr-TR" sz="2000" dirty="0" smtClean="0"/>
              <a:t>Steroid hormonların reseptörlere bağlanması</a:t>
            </a:r>
            <a:endParaRPr lang="en-US" sz="1400" dirty="0" smtClean="0"/>
          </a:p>
          <a:p>
            <a:pPr lvl="1" eaLnBrk="1" hangingPunct="1">
              <a:lnSpc>
                <a:spcPct val="120000"/>
              </a:lnSpc>
              <a:buFontTx/>
              <a:buNone/>
            </a:pPr>
            <a:endParaRPr lang="en-US" sz="2800" dirty="0" smtClean="0"/>
          </a:p>
        </p:txBody>
      </p:sp>
      <p:sp>
        <p:nvSpPr>
          <p:cNvPr id="62468" name="Line 4"/>
          <p:cNvSpPr>
            <a:spLocks noChangeShapeType="1"/>
          </p:cNvSpPr>
          <p:nvPr/>
        </p:nvSpPr>
        <p:spPr bwMode="auto">
          <a:xfrm>
            <a:off x="609600" y="11430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685800" y="152400"/>
            <a:ext cx="7772400" cy="1143000"/>
          </a:xfrm>
        </p:spPr>
        <p:txBody>
          <a:bodyPr/>
          <a:lstStyle/>
          <a:p>
            <a:pPr eaLnBrk="1" hangingPunct="1"/>
            <a:r>
              <a:rPr lang="tr-TR" dirty="0" smtClean="0">
                <a:solidFill>
                  <a:srgbClr val="2FB0DC"/>
                </a:solidFill>
              </a:rPr>
              <a:t>Suyun İyonlaşması</a:t>
            </a:r>
            <a:endParaRPr lang="en-US" sz="4000" dirty="0" smtClean="0">
              <a:solidFill>
                <a:srgbClr val="2FB0DC"/>
              </a:solidFill>
            </a:endParaRPr>
          </a:p>
        </p:txBody>
      </p:sp>
      <p:sp>
        <p:nvSpPr>
          <p:cNvPr id="92165" name="Text Box 4"/>
          <p:cNvSpPr txBox="1">
            <a:spLocks noChangeArrowheads="1"/>
          </p:cNvSpPr>
          <p:nvPr/>
        </p:nvSpPr>
        <p:spPr bwMode="auto">
          <a:xfrm>
            <a:off x="1676400" y="2016125"/>
            <a:ext cx="534988" cy="519113"/>
          </a:xfrm>
          <a:prstGeom prst="rect">
            <a:avLst/>
          </a:prstGeom>
          <a:noFill/>
          <a:ln w="9525">
            <a:noFill/>
            <a:miter lim="800000"/>
            <a:headEnd/>
            <a:tailEnd/>
          </a:ln>
        </p:spPr>
        <p:txBody>
          <a:bodyPr wrap="none">
            <a:spAutoFit/>
          </a:bodyPr>
          <a:lstStyle/>
          <a:p>
            <a:r>
              <a:rPr lang="en-US" sz="2800">
                <a:latin typeface="Arial" charset="0"/>
                <a:sym typeface="Symbol" charset="2"/>
              </a:rPr>
              <a:t></a:t>
            </a:r>
          </a:p>
        </p:txBody>
      </p:sp>
      <p:sp>
        <p:nvSpPr>
          <p:cNvPr id="92166" name="Text Box 5"/>
          <p:cNvSpPr txBox="1">
            <a:spLocks noChangeArrowheads="1"/>
          </p:cNvSpPr>
          <p:nvPr/>
        </p:nvSpPr>
        <p:spPr bwMode="auto">
          <a:xfrm>
            <a:off x="1600200" y="2092325"/>
            <a:ext cx="762000" cy="579438"/>
          </a:xfrm>
          <a:prstGeom prst="rect">
            <a:avLst/>
          </a:prstGeom>
          <a:noFill/>
          <a:ln w="9525">
            <a:noFill/>
            <a:miter lim="800000"/>
            <a:headEnd/>
            <a:tailEnd/>
          </a:ln>
        </p:spPr>
        <p:txBody>
          <a:bodyPr>
            <a:spAutoFit/>
          </a:bodyPr>
          <a:lstStyle/>
          <a:p>
            <a:r>
              <a:rPr lang="en-US" sz="2800" b="1">
                <a:latin typeface="Arial" charset="0"/>
                <a:sym typeface="Symbol" charset="2"/>
              </a:rPr>
              <a:t></a:t>
            </a:r>
            <a:r>
              <a:rPr lang="en-US" sz="3200" b="1">
                <a:latin typeface="Arial" charset="0"/>
                <a:sym typeface="Symbol" charset="2"/>
              </a:rPr>
              <a:t> </a:t>
            </a:r>
          </a:p>
        </p:txBody>
      </p:sp>
      <p:sp>
        <p:nvSpPr>
          <p:cNvPr id="92167" name="Text Box 6"/>
          <p:cNvSpPr txBox="1">
            <a:spLocks noChangeArrowheads="1"/>
          </p:cNvSpPr>
          <p:nvPr/>
        </p:nvSpPr>
        <p:spPr bwMode="auto">
          <a:xfrm>
            <a:off x="963613" y="2127250"/>
            <a:ext cx="2302233" cy="369332"/>
          </a:xfrm>
          <a:prstGeom prst="rect">
            <a:avLst/>
          </a:prstGeom>
          <a:noFill/>
          <a:ln w="9525">
            <a:noFill/>
            <a:miter lim="800000"/>
            <a:headEnd/>
            <a:tailEnd/>
          </a:ln>
        </p:spPr>
        <p:txBody>
          <a:bodyPr wrap="none">
            <a:spAutoFit/>
          </a:bodyPr>
          <a:lstStyle/>
          <a:p>
            <a:r>
              <a:rPr lang="en-US" dirty="0">
                <a:latin typeface="Arial" charset="0"/>
              </a:rPr>
              <a:t>H</a:t>
            </a:r>
            <a:r>
              <a:rPr lang="en-US" baseline="-25000" dirty="0">
                <a:latin typeface="Arial" charset="0"/>
              </a:rPr>
              <a:t>2</a:t>
            </a:r>
            <a:r>
              <a:rPr lang="en-US" dirty="0">
                <a:latin typeface="Arial" charset="0"/>
              </a:rPr>
              <a:t>O        </a:t>
            </a:r>
            <a:r>
              <a:rPr lang="tr-TR" dirty="0" smtClean="0">
                <a:latin typeface="Arial" charset="0"/>
              </a:rPr>
              <a:t>    </a:t>
            </a:r>
            <a:r>
              <a:rPr lang="en-US" dirty="0" smtClean="0">
                <a:latin typeface="Arial" charset="0"/>
              </a:rPr>
              <a:t>H</a:t>
            </a:r>
            <a:r>
              <a:rPr lang="en-US" baseline="30000" dirty="0">
                <a:latin typeface="Arial" charset="0"/>
              </a:rPr>
              <a:t>+</a:t>
            </a:r>
            <a:r>
              <a:rPr lang="en-US" dirty="0">
                <a:latin typeface="Arial" charset="0"/>
              </a:rPr>
              <a:t> + OH</a:t>
            </a:r>
            <a:r>
              <a:rPr lang="en-US" baseline="30000" dirty="0">
                <a:latin typeface="Arial" charset="0"/>
              </a:rPr>
              <a:t>-</a:t>
            </a:r>
          </a:p>
        </p:txBody>
      </p:sp>
      <p:sp>
        <p:nvSpPr>
          <p:cNvPr id="92168" name="Text Box 7"/>
          <p:cNvSpPr txBox="1">
            <a:spLocks noChangeArrowheads="1"/>
          </p:cNvSpPr>
          <p:nvPr/>
        </p:nvSpPr>
        <p:spPr bwMode="auto">
          <a:xfrm>
            <a:off x="5029200" y="2168525"/>
            <a:ext cx="2514600" cy="457200"/>
          </a:xfrm>
          <a:prstGeom prst="rect">
            <a:avLst/>
          </a:prstGeom>
          <a:noFill/>
          <a:ln w="9525">
            <a:noFill/>
            <a:miter lim="800000"/>
            <a:headEnd/>
            <a:tailEnd/>
          </a:ln>
        </p:spPr>
        <p:txBody>
          <a:bodyPr>
            <a:spAutoFit/>
          </a:bodyPr>
          <a:lstStyle/>
          <a:p>
            <a:r>
              <a:rPr lang="en-US" i="1"/>
              <a:t>K</a:t>
            </a:r>
            <a:r>
              <a:rPr lang="en-US" baseline="-25000"/>
              <a:t>eq</a:t>
            </a:r>
            <a:r>
              <a:rPr lang="en-US"/>
              <a:t> = ————</a:t>
            </a:r>
          </a:p>
        </p:txBody>
      </p:sp>
      <p:sp>
        <p:nvSpPr>
          <p:cNvPr id="92169" name="Text Box 8"/>
          <p:cNvSpPr txBox="1">
            <a:spLocks noChangeArrowheads="1"/>
          </p:cNvSpPr>
          <p:nvPr/>
        </p:nvSpPr>
        <p:spPr bwMode="auto">
          <a:xfrm>
            <a:off x="5699125" y="1905000"/>
            <a:ext cx="1509713" cy="457200"/>
          </a:xfrm>
          <a:prstGeom prst="rect">
            <a:avLst/>
          </a:prstGeom>
          <a:noFill/>
          <a:ln w="9525">
            <a:noFill/>
            <a:miter lim="800000"/>
            <a:headEnd/>
            <a:tailEnd/>
          </a:ln>
        </p:spPr>
        <p:txBody>
          <a:bodyPr wrap="none">
            <a:spAutoFit/>
          </a:bodyPr>
          <a:lstStyle/>
          <a:p>
            <a:r>
              <a:rPr lang="en-US" dirty="0">
                <a:latin typeface="Arial" charset="0"/>
              </a:rPr>
              <a:t>[H</a:t>
            </a:r>
            <a:r>
              <a:rPr lang="en-US" baseline="30000" dirty="0">
                <a:latin typeface="Arial" charset="0"/>
              </a:rPr>
              <a:t>+</a:t>
            </a:r>
            <a:r>
              <a:rPr lang="en-US" dirty="0">
                <a:latin typeface="Arial" charset="0"/>
              </a:rPr>
              <a:t>]</a:t>
            </a:r>
            <a:r>
              <a:rPr lang="en-US" dirty="0">
                <a:latin typeface="Arial" charset="0"/>
                <a:cs typeface="Arial" charset="0"/>
              </a:rPr>
              <a:t>•[OH</a:t>
            </a:r>
            <a:r>
              <a:rPr lang="en-US" baseline="30000" dirty="0">
                <a:latin typeface="Arial" charset="0"/>
                <a:cs typeface="Arial" charset="0"/>
              </a:rPr>
              <a:t>-</a:t>
            </a:r>
            <a:r>
              <a:rPr lang="en-US" dirty="0">
                <a:cs typeface="Arial" charset="0"/>
              </a:rPr>
              <a:t>]</a:t>
            </a:r>
          </a:p>
        </p:txBody>
      </p:sp>
      <p:sp>
        <p:nvSpPr>
          <p:cNvPr id="92170" name="Text Box 9"/>
          <p:cNvSpPr txBox="1">
            <a:spLocks noChangeArrowheads="1"/>
          </p:cNvSpPr>
          <p:nvPr/>
        </p:nvSpPr>
        <p:spPr bwMode="auto">
          <a:xfrm>
            <a:off x="5927725" y="2438400"/>
            <a:ext cx="939800" cy="457200"/>
          </a:xfrm>
          <a:prstGeom prst="rect">
            <a:avLst/>
          </a:prstGeom>
          <a:noFill/>
          <a:ln w="9525">
            <a:noFill/>
            <a:miter lim="800000"/>
            <a:headEnd/>
            <a:tailEnd/>
          </a:ln>
        </p:spPr>
        <p:txBody>
          <a:bodyPr>
            <a:spAutoFit/>
          </a:bodyPr>
          <a:lstStyle/>
          <a:p>
            <a:r>
              <a:rPr lang="en-US"/>
              <a:t>[</a:t>
            </a:r>
            <a:r>
              <a:rPr lang="en-US">
                <a:latin typeface="Arial" charset="0"/>
              </a:rPr>
              <a:t>H</a:t>
            </a:r>
            <a:r>
              <a:rPr lang="en-US" baseline="-25000">
                <a:latin typeface="Arial" charset="0"/>
              </a:rPr>
              <a:t>2</a:t>
            </a:r>
            <a:r>
              <a:rPr lang="en-US">
                <a:latin typeface="Arial" charset="0"/>
              </a:rPr>
              <a:t>O]</a:t>
            </a:r>
          </a:p>
        </p:txBody>
      </p:sp>
      <p:sp>
        <p:nvSpPr>
          <p:cNvPr id="92171" name="Text Box 10"/>
          <p:cNvSpPr txBox="1">
            <a:spLocks noChangeArrowheads="1"/>
          </p:cNvSpPr>
          <p:nvPr/>
        </p:nvSpPr>
        <p:spPr bwMode="auto">
          <a:xfrm>
            <a:off x="304800" y="3276600"/>
            <a:ext cx="8839200" cy="2902333"/>
          </a:xfrm>
          <a:prstGeom prst="rect">
            <a:avLst/>
          </a:prstGeom>
          <a:noFill/>
          <a:ln w="9525">
            <a:noFill/>
            <a:miter lim="800000"/>
            <a:headEnd/>
            <a:tailEnd/>
          </a:ln>
        </p:spPr>
        <p:txBody>
          <a:bodyPr>
            <a:spAutoFit/>
          </a:bodyPr>
          <a:lstStyle/>
          <a:p>
            <a:pPr>
              <a:lnSpc>
                <a:spcPct val="150000"/>
              </a:lnSpc>
            </a:pPr>
            <a:r>
              <a:rPr lang="en-US" i="1" dirty="0" err="1">
                <a:latin typeface="Arial" charset="0"/>
              </a:rPr>
              <a:t>K</a:t>
            </a:r>
            <a:r>
              <a:rPr lang="en-US" baseline="-25000" dirty="0" err="1">
                <a:latin typeface="Arial" charset="0"/>
              </a:rPr>
              <a:t>eq</a:t>
            </a:r>
            <a:r>
              <a:rPr lang="en-US" dirty="0">
                <a:latin typeface="Arial" charset="0"/>
              </a:rPr>
              <a:t> </a:t>
            </a:r>
            <a:r>
              <a:rPr lang="tr-TR" dirty="0" smtClean="0">
                <a:latin typeface="Arial" charset="0"/>
              </a:rPr>
              <a:t>=</a:t>
            </a:r>
            <a:r>
              <a:rPr lang="en-US" dirty="0" smtClean="0">
                <a:latin typeface="Arial" charset="0"/>
              </a:rPr>
              <a:t>1.8</a:t>
            </a:r>
            <a:r>
              <a:rPr lang="en-US" dirty="0" smtClean="0">
                <a:latin typeface="Arial" charset="0"/>
                <a:cs typeface="Arial" charset="0"/>
              </a:rPr>
              <a:t>•10</a:t>
            </a:r>
            <a:r>
              <a:rPr lang="en-US" baseline="30000" dirty="0" smtClean="0">
                <a:latin typeface="Arial" charset="0"/>
                <a:cs typeface="Arial" charset="0"/>
              </a:rPr>
              <a:t>-16</a:t>
            </a:r>
            <a:r>
              <a:rPr lang="en-US" dirty="0" smtClean="0">
                <a:latin typeface="Arial" charset="0"/>
                <a:cs typeface="Arial" charset="0"/>
              </a:rPr>
              <a:t> </a:t>
            </a:r>
            <a:r>
              <a:rPr lang="en-US" dirty="0">
                <a:latin typeface="Arial" charset="0"/>
                <a:cs typeface="Arial" charset="0"/>
              </a:rPr>
              <a:t>M at 25 </a:t>
            </a:r>
            <a:r>
              <a:rPr lang="en-US" dirty="0" smtClean="0">
                <a:latin typeface="Arial" charset="0"/>
                <a:cs typeface="Arial" charset="0"/>
              </a:rPr>
              <a:t>°C</a:t>
            </a:r>
            <a:r>
              <a:rPr lang="tr-TR" dirty="0" smtClean="0">
                <a:latin typeface="Arial" charset="0"/>
                <a:cs typeface="Arial" charset="0"/>
              </a:rPr>
              <a:t>,  </a:t>
            </a:r>
          </a:p>
          <a:p>
            <a:pPr>
              <a:lnSpc>
                <a:spcPct val="150000"/>
              </a:lnSpc>
            </a:pPr>
            <a:r>
              <a:rPr lang="en-US" dirty="0" smtClean="0">
                <a:cs typeface="Arial" charset="0"/>
              </a:rPr>
              <a:t>[</a:t>
            </a:r>
            <a:r>
              <a:rPr lang="en-US" dirty="0">
                <a:latin typeface="Arial" charset="0"/>
                <a:cs typeface="Arial" charset="0"/>
              </a:rPr>
              <a:t>H</a:t>
            </a:r>
            <a:r>
              <a:rPr lang="en-US" baseline="-25000" dirty="0">
                <a:latin typeface="Arial" charset="0"/>
                <a:cs typeface="Arial" charset="0"/>
              </a:rPr>
              <a:t>2</a:t>
            </a:r>
            <a:r>
              <a:rPr lang="en-US" dirty="0">
                <a:latin typeface="Arial" charset="0"/>
                <a:cs typeface="Arial" charset="0"/>
              </a:rPr>
              <a:t>O] </a:t>
            </a:r>
            <a:r>
              <a:rPr lang="tr-TR" dirty="0" smtClean="0">
                <a:latin typeface="Arial" charset="0"/>
                <a:cs typeface="Arial" charset="0"/>
              </a:rPr>
              <a:t>=</a:t>
            </a:r>
            <a:r>
              <a:rPr lang="en-US" dirty="0" smtClean="0">
                <a:latin typeface="Arial" charset="0"/>
                <a:cs typeface="Arial" charset="0"/>
              </a:rPr>
              <a:t>55.5 </a:t>
            </a:r>
            <a:r>
              <a:rPr lang="en-US" dirty="0">
                <a:latin typeface="Arial" charset="0"/>
                <a:cs typeface="Arial" charset="0"/>
              </a:rPr>
              <a:t>M</a:t>
            </a:r>
          </a:p>
          <a:p>
            <a:pPr>
              <a:lnSpc>
                <a:spcPct val="115000"/>
              </a:lnSpc>
            </a:pPr>
            <a:endParaRPr lang="tr-TR" sz="800" dirty="0" smtClean="0">
              <a:latin typeface="Arial" charset="0"/>
              <a:cs typeface="Arial" charset="0"/>
            </a:endParaRPr>
          </a:p>
          <a:p>
            <a:pPr>
              <a:lnSpc>
                <a:spcPct val="115000"/>
              </a:lnSpc>
            </a:pPr>
            <a:endParaRPr lang="en-US" sz="800" dirty="0">
              <a:latin typeface="Arial" charset="0"/>
              <a:cs typeface="Arial" charset="0"/>
            </a:endParaRPr>
          </a:p>
          <a:p>
            <a:pPr>
              <a:lnSpc>
                <a:spcPct val="145000"/>
              </a:lnSpc>
              <a:buFontTx/>
              <a:buChar char="•"/>
            </a:pPr>
            <a:r>
              <a:rPr lang="en-US" dirty="0">
                <a:latin typeface="Arial" charset="0"/>
                <a:cs typeface="Arial" charset="0"/>
              </a:rPr>
              <a:t> </a:t>
            </a:r>
            <a:r>
              <a:rPr lang="tr-TR" dirty="0" smtClean="0">
                <a:latin typeface="Arial" charset="0"/>
                <a:cs typeface="Arial" charset="0"/>
              </a:rPr>
              <a:t>Suyun iyon çarpımının değeri</a:t>
            </a:r>
            <a:r>
              <a:rPr lang="en-US" dirty="0" smtClean="0">
                <a:latin typeface="Arial" charset="0"/>
                <a:cs typeface="Arial" charset="0"/>
              </a:rPr>
              <a:t>:</a:t>
            </a:r>
            <a:endParaRPr lang="en-US" dirty="0">
              <a:latin typeface="Arial" charset="0"/>
              <a:cs typeface="Arial" charset="0"/>
            </a:endParaRPr>
          </a:p>
          <a:p>
            <a:pPr>
              <a:lnSpc>
                <a:spcPct val="145000"/>
              </a:lnSpc>
            </a:pPr>
            <a:r>
              <a:rPr lang="en-US" sz="2000" dirty="0">
                <a:latin typeface="Arial" charset="0"/>
                <a:cs typeface="Arial" charset="0"/>
              </a:rPr>
              <a:t>	</a:t>
            </a:r>
          </a:p>
          <a:p>
            <a:pPr>
              <a:lnSpc>
                <a:spcPct val="145000"/>
              </a:lnSpc>
            </a:pPr>
            <a:endParaRPr lang="en-US" sz="2000" dirty="0">
              <a:latin typeface="Arial" charset="0"/>
              <a:cs typeface="Arial" charset="0"/>
            </a:endParaRPr>
          </a:p>
          <a:p>
            <a:pPr>
              <a:lnSpc>
                <a:spcPct val="145000"/>
              </a:lnSpc>
              <a:buFontTx/>
              <a:buChar char="•"/>
            </a:pPr>
            <a:r>
              <a:rPr lang="tr-TR" dirty="0" smtClean="0">
                <a:latin typeface="Arial" charset="0"/>
                <a:cs typeface="Arial" charset="0"/>
              </a:rPr>
              <a:t>Saf suda :   </a:t>
            </a:r>
            <a:r>
              <a:rPr lang="en-US" dirty="0" smtClean="0">
                <a:latin typeface="Arial" charset="0"/>
                <a:cs typeface="Arial" charset="0"/>
              </a:rPr>
              <a:t>[H</a:t>
            </a:r>
            <a:r>
              <a:rPr lang="en-US" baseline="30000" dirty="0">
                <a:latin typeface="Arial" charset="0"/>
                <a:cs typeface="Arial" charset="0"/>
              </a:rPr>
              <a:t>+</a:t>
            </a:r>
            <a:r>
              <a:rPr lang="en-US" dirty="0">
                <a:latin typeface="Arial" charset="0"/>
                <a:cs typeface="Arial" charset="0"/>
              </a:rPr>
              <a:t>] = [OH</a:t>
            </a:r>
            <a:r>
              <a:rPr lang="en-US" baseline="30000" dirty="0">
                <a:latin typeface="Arial" charset="0"/>
                <a:cs typeface="Arial" charset="0"/>
              </a:rPr>
              <a:t>-</a:t>
            </a:r>
            <a:r>
              <a:rPr lang="en-US" dirty="0">
                <a:latin typeface="Arial" charset="0"/>
                <a:cs typeface="Arial" charset="0"/>
              </a:rPr>
              <a:t>] = 10</a:t>
            </a:r>
            <a:r>
              <a:rPr lang="en-US" baseline="30000" dirty="0">
                <a:latin typeface="Arial" charset="0"/>
                <a:cs typeface="Arial" charset="0"/>
              </a:rPr>
              <a:t>-7</a:t>
            </a:r>
            <a:r>
              <a:rPr lang="en-US" dirty="0">
                <a:latin typeface="Arial" charset="0"/>
                <a:cs typeface="Arial" charset="0"/>
              </a:rPr>
              <a:t> M</a:t>
            </a:r>
          </a:p>
        </p:txBody>
      </p:sp>
      <p:sp>
        <p:nvSpPr>
          <p:cNvPr id="9217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92162" name="Object 2"/>
          <p:cNvGraphicFramePr>
            <a:graphicFrameLocks noChangeAspect="1"/>
          </p:cNvGraphicFramePr>
          <p:nvPr/>
        </p:nvGraphicFramePr>
        <p:xfrm>
          <a:off x="1366838" y="4800600"/>
          <a:ext cx="5150447" cy="533400"/>
        </p:xfrm>
        <a:graphic>
          <a:graphicData uri="http://schemas.openxmlformats.org/presentationml/2006/ole">
            <p:oleObj spid="_x0000_s1026" name="Equation" r:id="rId3" imgW="2311200" imgH="241200" progId="">
              <p:embed/>
            </p:oleObj>
          </a:graphicData>
        </a:graphic>
      </p:graphicFrame>
      <p:sp>
        <p:nvSpPr>
          <p:cNvPr id="92173" name="Line 4"/>
          <p:cNvSpPr>
            <a:spLocks noChangeShapeType="1"/>
          </p:cNvSpPr>
          <p:nvPr/>
        </p:nvSpPr>
        <p:spPr bwMode="auto">
          <a:xfrm>
            <a:off x="609600" y="14478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1">
                                            <p:txEl>
                                              <p:pRg st="0" end="0"/>
                                            </p:txEl>
                                          </p:spTgt>
                                        </p:tgtEl>
                                        <p:attrNameLst>
                                          <p:attrName>style.visibility</p:attrName>
                                        </p:attrNameLst>
                                      </p:cBhvr>
                                      <p:to>
                                        <p:strVal val="visible"/>
                                      </p:to>
                                    </p:set>
                                    <p:animEffect transition="in" filter="blinds(horizontal)">
                                      <p:cBhvr>
                                        <p:cTn id="7" dur="500"/>
                                        <p:tgtEl>
                                          <p:spTgt spid="921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171">
                                            <p:txEl>
                                              <p:pRg st="1" end="1"/>
                                            </p:txEl>
                                          </p:spTgt>
                                        </p:tgtEl>
                                        <p:attrNameLst>
                                          <p:attrName>style.visibility</p:attrName>
                                        </p:attrNameLst>
                                      </p:cBhvr>
                                      <p:to>
                                        <p:strVal val="visible"/>
                                      </p:to>
                                    </p:set>
                                    <p:animEffect transition="in" filter="blinds(horizontal)">
                                      <p:cBhvr>
                                        <p:cTn id="10" dur="500"/>
                                        <p:tgtEl>
                                          <p:spTgt spid="921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2171">
                                            <p:txEl>
                                              <p:pRg st="4" end="4"/>
                                            </p:txEl>
                                          </p:spTgt>
                                        </p:tgtEl>
                                        <p:attrNameLst>
                                          <p:attrName>style.visibility</p:attrName>
                                        </p:attrNameLst>
                                      </p:cBhvr>
                                      <p:to>
                                        <p:strVal val="visible"/>
                                      </p:to>
                                    </p:set>
                                    <p:animEffect transition="in" filter="blinds(horizontal)">
                                      <p:cBhvr>
                                        <p:cTn id="15" dur="500"/>
                                        <p:tgtEl>
                                          <p:spTgt spid="9217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2162"/>
                                        </p:tgtEl>
                                        <p:attrNameLst>
                                          <p:attrName>style.visibility</p:attrName>
                                        </p:attrNameLst>
                                      </p:cBhvr>
                                      <p:to>
                                        <p:strVal val="visible"/>
                                      </p:to>
                                    </p:set>
                                    <p:animEffect transition="in" filter="blinds(horizontal)">
                                      <p:cBhvr>
                                        <p:cTn id="20" dur="500"/>
                                        <p:tgtEl>
                                          <p:spTgt spid="9216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2171">
                                            <p:txEl>
                                              <p:pRg st="7" end="7"/>
                                            </p:txEl>
                                          </p:spTgt>
                                        </p:tgtEl>
                                        <p:attrNameLst>
                                          <p:attrName>style.visibility</p:attrName>
                                        </p:attrNameLst>
                                      </p:cBhvr>
                                      <p:to>
                                        <p:strVal val="visible"/>
                                      </p:to>
                                    </p:set>
                                    <p:animEffect transition="in" filter="blinds(horizontal)">
                                      <p:cBhvr>
                                        <p:cTn id="25" dur="500"/>
                                        <p:tgtEl>
                                          <p:spTgt spid="92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152400"/>
            <a:ext cx="7772400" cy="1066800"/>
          </a:xfrm>
        </p:spPr>
        <p:txBody>
          <a:bodyPr/>
          <a:lstStyle/>
          <a:p>
            <a:pPr eaLnBrk="1" hangingPunct="1"/>
            <a:r>
              <a:rPr lang="tr-TR" dirty="0" smtClean="0">
                <a:solidFill>
                  <a:srgbClr val="2FB0DC"/>
                </a:solidFill>
              </a:rPr>
              <a:t>Tamponlar</a:t>
            </a:r>
            <a:endParaRPr lang="en-US" dirty="0" smtClean="0">
              <a:solidFill>
                <a:srgbClr val="2FB0DC"/>
              </a:solidFill>
            </a:endParaRPr>
          </a:p>
        </p:txBody>
      </p:sp>
      <p:sp>
        <p:nvSpPr>
          <p:cNvPr id="105475" name="Text Box 4"/>
          <p:cNvSpPr txBox="1">
            <a:spLocks noChangeArrowheads="1"/>
          </p:cNvSpPr>
          <p:nvPr/>
        </p:nvSpPr>
        <p:spPr bwMode="auto">
          <a:xfrm>
            <a:off x="457200" y="1295400"/>
            <a:ext cx="8305800" cy="4555093"/>
          </a:xfrm>
          <a:prstGeom prst="rect">
            <a:avLst/>
          </a:prstGeom>
          <a:noFill/>
          <a:ln w="9525">
            <a:noFill/>
            <a:miter lim="800000"/>
            <a:headEnd/>
            <a:tailEnd/>
          </a:ln>
        </p:spPr>
        <p:txBody>
          <a:bodyPr>
            <a:spAutoFit/>
          </a:bodyPr>
          <a:lstStyle/>
          <a:p>
            <a:endParaRPr lang="en-US" sz="1000" b="0" dirty="0">
              <a:latin typeface="Arial" charset="0"/>
            </a:endParaRPr>
          </a:p>
          <a:p>
            <a:pPr>
              <a:buFontTx/>
              <a:buChar char="•"/>
            </a:pPr>
            <a:r>
              <a:rPr lang="en-US" b="0" dirty="0">
                <a:latin typeface="Arial" charset="0"/>
              </a:rPr>
              <a:t> </a:t>
            </a:r>
            <a:r>
              <a:rPr lang="tr-TR" sz="2800" b="0" dirty="0" smtClean="0">
                <a:latin typeface="Arial" charset="0"/>
              </a:rPr>
              <a:t>pH değişimine karşı koyar</a:t>
            </a:r>
            <a:endParaRPr lang="en-US" sz="2800" b="0" dirty="0">
              <a:latin typeface="Arial" charset="0"/>
            </a:endParaRPr>
          </a:p>
          <a:p>
            <a:r>
              <a:rPr lang="en-US" sz="2800" b="0" dirty="0">
                <a:latin typeface="Arial" charset="0"/>
              </a:rPr>
              <a:t> </a:t>
            </a:r>
          </a:p>
          <a:p>
            <a:pPr>
              <a:buFontTx/>
              <a:buChar char="•"/>
            </a:pPr>
            <a:r>
              <a:rPr lang="en-US" sz="2800" b="0" dirty="0">
                <a:latin typeface="Arial" charset="0"/>
              </a:rPr>
              <a:t> </a:t>
            </a:r>
            <a:r>
              <a:rPr lang="tr-TR" sz="2800" b="0" dirty="0" smtClean="0">
                <a:latin typeface="Arial" charset="0"/>
              </a:rPr>
              <a:t>Bir zayıf asit (proton verici) ve onun eşlenik bazından (poroton alıcı) oluşur. </a:t>
            </a:r>
          </a:p>
          <a:p>
            <a:pPr lvl="1"/>
            <a:r>
              <a:rPr lang="tr-TR" sz="2800" b="0" dirty="0" smtClean="0"/>
              <a:t>Örnek: Asetik asit ve asestat iyonunun eşit derişimllerinden oluşan karışım</a:t>
            </a:r>
            <a:endParaRPr lang="en-US" sz="2800" b="0" dirty="0">
              <a:latin typeface="Arial" charset="0"/>
            </a:endParaRPr>
          </a:p>
          <a:p>
            <a:endParaRPr lang="en-US" sz="2800" b="0" dirty="0">
              <a:latin typeface="Arial" charset="0"/>
            </a:endParaRPr>
          </a:p>
          <a:p>
            <a:pPr>
              <a:buFontTx/>
              <a:buChar char="•"/>
            </a:pPr>
            <a:r>
              <a:rPr lang="en-US" sz="2800" b="0" dirty="0">
                <a:latin typeface="Arial" charset="0"/>
              </a:rPr>
              <a:t> </a:t>
            </a:r>
            <a:r>
              <a:rPr lang="tr-TR" sz="2800" b="0" dirty="0" smtClean="0">
                <a:latin typeface="Arial" charset="0"/>
              </a:rPr>
              <a:t>Tamponlama bölgesi her tampon sistemi için farklıdır. </a:t>
            </a:r>
            <a:r>
              <a:rPr lang="tr-TR" sz="2800" b="0" dirty="0" smtClean="0"/>
              <a:t>pH=p</a:t>
            </a:r>
            <a:r>
              <a:rPr lang="tr-TR" sz="2800" b="0" i="1" dirty="0" smtClean="0"/>
              <a:t>K</a:t>
            </a:r>
            <a:r>
              <a:rPr lang="tr-TR" sz="2800" b="0" i="1" baseline="-25000" dirty="0" smtClean="0"/>
              <a:t>a</a:t>
            </a:r>
            <a:endParaRPr lang="en-US" sz="2800" b="0" baseline="-25000" dirty="0">
              <a:latin typeface="Arial" charset="0"/>
            </a:endParaRPr>
          </a:p>
          <a:p>
            <a:pPr>
              <a:buFontTx/>
              <a:buChar char="•"/>
            </a:pPr>
            <a:endParaRPr lang="en-US" sz="2800" b="0" dirty="0">
              <a:solidFill>
                <a:srgbClr val="3333FF"/>
              </a:solidFill>
              <a:latin typeface="Arial" charset="0"/>
            </a:endParaRPr>
          </a:p>
        </p:txBody>
      </p:sp>
      <p:sp>
        <p:nvSpPr>
          <p:cNvPr id="105476" name="Line 4"/>
          <p:cNvSpPr>
            <a:spLocks noChangeShapeType="1"/>
          </p:cNvSpPr>
          <p:nvPr/>
        </p:nvSpPr>
        <p:spPr bwMode="auto">
          <a:xfrm>
            <a:off x="609600" y="1371600"/>
            <a:ext cx="7924800" cy="0"/>
          </a:xfrm>
          <a:prstGeom prst="line">
            <a:avLst/>
          </a:prstGeom>
          <a:noFill/>
          <a:ln w="57150" cmpd="thinThick">
            <a:solidFill>
              <a:srgbClr val="2FB0DC"/>
            </a:solidFill>
            <a:round/>
            <a:headEnd/>
            <a:tailEnd/>
          </a:ln>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2988</TotalTime>
  <Words>1123</Words>
  <Application>Microsoft Office PowerPoint</Application>
  <PresentationFormat>Ekran Gösterisi (4:3)</PresentationFormat>
  <Paragraphs>170</Paragraphs>
  <Slides>18</Slides>
  <Notes>6</Notes>
  <HiddenSlides>1</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18</vt:i4>
      </vt:variant>
    </vt:vector>
  </HeadingPairs>
  <TitlesOfParts>
    <vt:vector size="21" baseType="lpstr">
      <vt:lpstr>Default Design</vt:lpstr>
      <vt:lpstr>Equation</vt:lpstr>
      <vt:lpstr>ISIS/Draw Sketch</vt:lpstr>
      <vt:lpstr>Slayt 1</vt:lpstr>
      <vt:lpstr>Su &amp; sulu sİstemlerdekİ zayif etkİleşmeler</vt:lpstr>
      <vt:lpstr>Kovalent Olmayan Etkileşmeler</vt:lpstr>
      <vt:lpstr>Canlı organizmalar için suyun önemi</vt:lpstr>
      <vt:lpstr>Hidrojen bağların önemi</vt:lpstr>
      <vt:lpstr>Van der Waals Etkileşmeleri</vt:lpstr>
      <vt:lpstr>Hidrofobik Etki</vt:lpstr>
      <vt:lpstr>Suyun İyonlaşması</vt:lpstr>
      <vt:lpstr>Tamponlar</vt:lpstr>
      <vt:lpstr>Dissociation of Weak Electrolytes:  Principle</vt:lpstr>
      <vt:lpstr>Henderson–Hasselbalch Eşitliği: Derivation</vt:lpstr>
      <vt:lpstr>Slayt 12</vt:lpstr>
      <vt:lpstr>Canlı organizmalardaki tampon sistemler</vt:lpstr>
      <vt:lpstr>Biyolojik sistemlerde kullanılan tamponlar</vt:lpstr>
      <vt:lpstr>Slayt 15</vt:lpstr>
      <vt:lpstr>Suda çözünmenİn BİYOmateryaller İÇİN ÖNEMİ</vt:lpstr>
      <vt:lpstr>Slayt 17</vt:lpstr>
      <vt:lpstr>Hypothesis &amp; Aims</vt:lpstr>
    </vt:vector>
  </TitlesOfParts>
  <Company>UCSB</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UCSB</dc:creator>
  <cp:lastModifiedBy>ASUSPC</cp:lastModifiedBy>
  <cp:revision>114</cp:revision>
  <dcterms:created xsi:type="dcterms:W3CDTF">2008-08-14T18:32:07Z</dcterms:created>
  <dcterms:modified xsi:type="dcterms:W3CDTF">2018-02-12T13:51:40Z</dcterms:modified>
</cp:coreProperties>
</file>