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26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27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05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43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80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70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85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4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34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64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72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23EF5-59BC-4105-8A1E-2E23E288B96E}" type="datetimeFigureOut">
              <a:rPr lang="tr-TR" smtClean="0"/>
              <a:t>30.1.2017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86D07-815E-4AAA-9213-DF62E2B58A8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81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Oval 2"/>
          <p:cNvSpPr>
            <a:spLocks noChangeArrowheads="1"/>
          </p:cNvSpPr>
          <p:nvPr/>
        </p:nvSpPr>
        <p:spPr bwMode="auto">
          <a:xfrm>
            <a:off x="3113485" y="260350"/>
            <a:ext cx="3456384" cy="1111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dirty="0">
                <a:solidFill>
                  <a:prstClr val="white"/>
                </a:solidFill>
              </a:rPr>
              <a:t>Tıbbi  Çaylar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885950" y="1600200"/>
            <a:ext cx="5724525" cy="1569660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tr-TR" sz="2400" dirty="0">
                <a:solidFill>
                  <a:prstClr val="white"/>
                </a:solidFill>
              </a:rPr>
              <a:t>  </a:t>
            </a:r>
            <a:r>
              <a:rPr lang="tr-TR" sz="2400" dirty="0">
                <a:solidFill>
                  <a:prstClr val="black"/>
                </a:solidFill>
              </a:rPr>
              <a:t>Tıbbi çaylar, tedavi değerine sahip etken maddeleri taşıyan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/>
              <a:t>tek</a:t>
            </a:r>
            <a:r>
              <a:rPr lang="tr-TR" sz="2400" dirty="0">
                <a:solidFill>
                  <a:srgbClr val="FF9933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bir drogdan (</a:t>
            </a:r>
            <a:r>
              <a:rPr lang="tr-TR" sz="2400" dirty="0">
                <a:solidFill>
                  <a:srgbClr val="FF9933"/>
                </a:solidFill>
              </a:rPr>
              <a:t>mono çay</a:t>
            </a:r>
            <a:r>
              <a:rPr lang="tr-TR" sz="2400" dirty="0"/>
              <a:t>) veya b</a:t>
            </a:r>
            <a:r>
              <a:rPr lang="tr-TR" sz="2400" dirty="0">
                <a:solidFill>
                  <a:prstClr val="black"/>
                </a:solidFill>
              </a:rPr>
              <a:t>irden fazla drogun karıştırılması (</a:t>
            </a:r>
            <a:r>
              <a:rPr lang="tr-TR" sz="2400" dirty="0">
                <a:solidFill>
                  <a:srgbClr val="FFC000"/>
                </a:solidFill>
              </a:rPr>
              <a:t>karışım çaylar</a:t>
            </a:r>
            <a:r>
              <a:rPr lang="tr-TR" sz="2400" dirty="0"/>
              <a:t>) </a:t>
            </a:r>
            <a:r>
              <a:rPr lang="tr-TR" sz="2400" dirty="0">
                <a:solidFill>
                  <a:srgbClr val="FFC000"/>
                </a:solidFill>
              </a:rPr>
              <a:t> </a:t>
            </a:r>
            <a:r>
              <a:rPr lang="tr-TR" sz="2400" dirty="0">
                <a:solidFill>
                  <a:prstClr val="black"/>
                </a:solidFill>
              </a:rPr>
              <a:t>ile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/>
              <a:t>hazırlanabilir</a:t>
            </a:r>
            <a:r>
              <a:rPr lang="tr-TR" sz="2400" dirty="0">
                <a:solidFill>
                  <a:prstClr val="black"/>
                </a:solidFill>
              </a:rPr>
              <a:t>.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883570" y="3068638"/>
            <a:ext cx="576619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>
              <a:solidFill>
                <a:prstClr val="black"/>
              </a:solidFill>
            </a:endParaRPr>
          </a:p>
        </p:txBody>
      </p:sp>
      <p:sp>
        <p:nvSpPr>
          <p:cNvPr id="362502" name="Oval 6"/>
          <p:cNvSpPr>
            <a:spLocks noChangeArrowheads="1"/>
          </p:cNvSpPr>
          <p:nvPr/>
        </p:nvSpPr>
        <p:spPr bwMode="auto">
          <a:xfrm>
            <a:off x="3491880" y="3501008"/>
            <a:ext cx="2268141" cy="71913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tx2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Önemli Kurallar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709682" y="4365104"/>
            <a:ext cx="6011466" cy="19389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400" dirty="0">
                <a:solidFill>
                  <a:prstClr val="black"/>
                </a:solidFill>
              </a:rPr>
              <a:t>1-</a:t>
            </a:r>
            <a:r>
              <a:rPr lang="tr-TR" sz="2400" dirty="0">
                <a:solidFill>
                  <a:prstClr val="white"/>
                </a:solidFill>
              </a:rPr>
              <a:t>  </a:t>
            </a:r>
            <a:r>
              <a:rPr lang="tr-TR" sz="2400" dirty="0">
                <a:solidFill>
                  <a:prstClr val="black"/>
                </a:solidFill>
              </a:rPr>
              <a:t>Uygun çay formülünün saptanması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solidFill>
                  <a:prstClr val="black"/>
                </a:solidFill>
              </a:rPr>
              <a:t>2-  Doğru drogların seçilmesi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solidFill>
                  <a:prstClr val="black"/>
                </a:solidFill>
              </a:rPr>
              <a:t>3- Etken maddesi uygun, temiz drogların sağlanması</a:t>
            </a:r>
          </a:p>
        </p:txBody>
      </p:sp>
    </p:spTree>
    <p:extLst>
      <p:ext uri="{BB962C8B-B14F-4D97-AF65-F5344CB8AC3E}">
        <p14:creationId xmlns:p14="http://schemas.microsoft.com/office/powerpoint/2010/main" val="85947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277634" y="1412776"/>
            <a:ext cx="6534726" cy="452431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prstClr val="black"/>
                </a:solidFill>
              </a:rPr>
              <a:t>4-  Karışım çaylar için   formüldeki drogların doğru tartılması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r>
              <a:rPr lang="tr-TR" sz="2400" dirty="0">
                <a:solidFill>
                  <a:prstClr val="black"/>
                </a:solidFill>
              </a:rPr>
              <a:t>5-  Drogların uygun parçalanması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r>
              <a:rPr lang="tr-TR" sz="2400" dirty="0">
                <a:solidFill>
                  <a:prstClr val="black"/>
                </a:solidFill>
              </a:rPr>
              <a:t>6-  Uygun poşette( Eczane adı, çay formülü, kullanım öneri ve uyarıları içeren ) paketleme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r>
              <a:rPr lang="tr-TR" sz="2400" dirty="0">
                <a:solidFill>
                  <a:prstClr val="black"/>
                </a:solidFill>
              </a:rPr>
              <a:t>7-  Hastayı  konuşarak  bilgilendirme</a:t>
            </a:r>
          </a:p>
          <a:p>
            <a:endParaRPr lang="tr-TR" sz="2400" dirty="0">
              <a:solidFill>
                <a:prstClr val="black"/>
              </a:solidFill>
            </a:endParaRPr>
          </a:p>
          <a:p>
            <a:r>
              <a:rPr lang="tr-TR" sz="2400" dirty="0">
                <a:solidFill>
                  <a:prstClr val="black"/>
                </a:solidFill>
              </a:rPr>
              <a:t>8-  Hastanın memnuniyetini sorarak değerlendirme</a:t>
            </a: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5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Ekran Gösterisi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2017-01-30T16:31:53Z</dcterms:created>
  <dcterms:modified xsi:type="dcterms:W3CDTF">2017-01-30T16:32:13Z</dcterms:modified>
</cp:coreProperties>
</file>