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7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2.11.17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2.11.17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Microsoft_Word_Document1.docx"/><Relationship Id="rId5"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ÖĞRENME-ÖĞRETME SÜRECİNDE İLETİŞİM</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lvl="0"/>
            <a:r>
              <a:rPr lang="tr-TR" b="1" dirty="0" smtClean="0"/>
              <a:t>Yabancı sözcükler kullanma:</a:t>
            </a:r>
            <a:r>
              <a:rPr lang="tr-TR" dirty="0" smtClean="0"/>
              <a:t> Bazı insanlar doğu ya da batı dillerinden sözcükler kullanmaya meraklıdırlar. Alıcıların anlamını bilmediği bu sözcükler anlaşılamayacak ve iletişim engellenecektir.</a:t>
            </a:r>
          </a:p>
          <a:p>
            <a:pPr lvl="0"/>
            <a:r>
              <a:rPr lang="tr-TR" b="1" dirty="0" smtClean="0"/>
              <a:t>Fiziksel ya da ruhsal rahatsızlıklar:</a:t>
            </a:r>
            <a:r>
              <a:rPr lang="tr-TR" dirty="0" smtClean="0"/>
              <a:t> Kaynağın ya da alıcının fiziksel ya da ruhsal bir rahatsızlığının olması, mesajın kaynaktan alıcıya iletilmesinin ve dönüt olarak yeniden kaynağa ulaştırılmasının önünde engeldir.</a:t>
            </a:r>
          </a:p>
          <a:p>
            <a:pPr lvl="0"/>
            <a:r>
              <a:rPr lang="tr-TR" b="1" dirty="0" smtClean="0"/>
              <a:t>Dersin günü ve saati:</a:t>
            </a:r>
            <a:r>
              <a:rPr lang="tr-TR" dirty="0" smtClean="0"/>
              <a:t> Pazartesi sabah, cuma öğleden sonra gibi insan enerjisinin düşüş gösterdiği iddia edilen gün ve saatlerde yapılan derslerde iletişim kurmak için iletişim becerileri ile donatılmış öğretmenlere gerek duyulur. Çok yorucu bir günün son saatinde ders yapmak da iletişime engeldir.</a:t>
            </a:r>
          </a:p>
          <a:p>
            <a:pPr lvl="0"/>
            <a:r>
              <a:rPr lang="tr-TR" b="1" dirty="0" smtClean="0"/>
              <a:t>Uygunsuz sınıf ortamı:</a:t>
            </a:r>
            <a:r>
              <a:rPr lang="tr-TR" dirty="0" smtClean="0"/>
              <a:t> Sınıfın çok sıcak, çok soğuk, çok aydınlık, karanlık, gürültülü ya da ders materyallerini görmeyi zorlaştıran biçimde yerleştirilmiş olması iletişimi engeller.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lvl="0"/>
            <a:r>
              <a:rPr lang="tr-TR" b="1" dirty="0" smtClean="0"/>
              <a:t>Tatil öncesi ve sonrası:</a:t>
            </a:r>
            <a:r>
              <a:rPr lang="tr-TR" dirty="0" smtClean="0"/>
              <a:t> Dersin tatilin hemen öncesine ya da tatilin hemen arkasına gelmesi durumunda öğrenciler dikkatlerini toplamada zorluk çekebilirler. Dolayısıyla iletişim kurmak güçleşir.</a:t>
            </a:r>
          </a:p>
          <a:p>
            <a:pPr lvl="0"/>
            <a:r>
              <a:rPr lang="tr-TR" b="1" dirty="0" smtClean="0"/>
              <a:t>Konuşma bozuklukları:</a:t>
            </a:r>
            <a:r>
              <a:rPr lang="tr-TR" dirty="0" smtClean="0"/>
              <a:t> Öğretmen ya da iletişim sürecine katı-lan öğrencinin ne konuşulduğundan çok, nasıl konuşulduğuna dikkat çekecek bir konuşma bozukluğunun olması da iletişimi engeller.</a:t>
            </a:r>
          </a:p>
          <a:p>
            <a:pPr lvl="0"/>
            <a:r>
              <a:rPr lang="tr-TR" b="1" dirty="0" smtClean="0"/>
              <a:t>Görsel unsurlardan yararlanmama:</a:t>
            </a:r>
            <a:r>
              <a:rPr lang="tr-TR" dirty="0" smtClean="0"/>
              <a:t> Öğretmenin anlamı kolaylaştıracak öğretim materyallerinden yararlanmayı tercih etmeyip yalnızca sözel sunumu tercih etmesi de iletişimi engeller. Görsel unsurlar hem dikkat çeker, hem doğru ve çabuk algılanır.</a:t>
            </a:r>
          </a:p>
          <a:p>
            <a:pPr lvl="0"/>
            <a:r>
              <a:rPr lang="tr-TR" b="1" dirty="0" smtClean="0"/>
              <a:t>Sözcüklere boğma:</a:t>
            </a:r>
            <a:r>
              <a:rPr lang="tr-TR" dirty="0" smtClean="0"/>
              <a:t> (</a:t>
            </a:r>
            <a:r>
              <a:rPr lang="tr-TR" dirty="0" err="1" smtClean="0"/>
              <a:t>Verbalizm</a:t>
            </a:r>
            <a:r>
              <a:rPr lang="tr-TR" dirty="0" smtClean="0"/>
              <a:t>) Bazı insanlar konuşur konuşur sonra “ne dedi?” diye kendi kendinize sorarsınız. Hiçbir şey demediklerini düşünürsünüz. İşte bu çok çok konuşup hiçbir şey anlatmayan kişiler anlatımı sözcüklere boğar. Böylece iletişim sağlanamaz.</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lvl="0"/>
            <a:r>
              <a:rPr lang="tr-TR" b="1" dirty="0" smtClean="0"/>
              <a:t>Sözsüz iletişim unsurlarının çok fazla kullanılması:</a:t>
            </a:r>
            <a:r>
              <a:rPr lang="tr-TR" dirty="0" smtClean="0"/>
              <a:t> Aşırı beden, el, kol hareketleri, jestler ve mimikler dikkat dağıtıcı resim ve görüntüler öğrencinin sunulandan başka yerlere odaklanmasına neden olur ve iletişim başlamaz. Sözsüz unsurlar mesajın gücünü destekleyecek miktarda olduğu zaman iletişimde yarar getirir.</a:t>
            </a:r>
          </a:p>
          <a:p>
            <a:pPr lvl="0"/>
            <a:r>
              <a:rPr lang="tr-TR" b="1" dirty="0" smtClean="0"/>
              <a:t>Hayal kurma:</a:t>
            </a:r>
            <a:r>
              <a:rPr lang="tr-TR" dirty="0" smtClean="0"/>
              <a:t> Bazı öğrenciler hayal kurmaya çok yatkındırlar. Sözlü ya da sözsüz bir uyaran bu tip öğrencileri ders dışında bir hayale götürebilir. Verilen mesajları almaya dönük kanalları kapanır ve iletişim sağlanamaz. Öğretmene düşen, sınıfında hayal kurmayı seven öğrencilerin bulunmasının doğal olduğunu bilerek bunları derse çekmeye yarayan ilginç uyaranlar kullanmaktır.</a:t>
            </a:r>
          </a:p>
          <a:p>
            <a:pPr lvl="0"/>
            <a:r>
              <a:rPr lang="tr-TR" b="1" dirty="0" smtClean="0"/>
              <a:t>Algılayamama</a:t>
            </a:r>
            <a:r>
              <a:rPr lang="tr-TR" dirty="0" smtClean="0"/>
              <a:t> da bir iletişim engelidir. Her öğrencinin algılama düzeyi aynı değildir. Bazı öğrenciler bazı konuları algılamada zorlanabilir. Öğretmenin sorumluluğu, algılama zorluğu içinde olan öğrencilerin anlayabileceği düzeyde ve çeşitlilikte mesajlar düzenlemektir.</a:t>
            </a:r>
          </a:p>
          <a:p>
            <a:pPr lvl="0"/>
            <a:r>
              <a:rPr lang="tr-TR" b="1" dirty="0" smtClean="0"/>
              <a:t>Göz bağıntısı eksikliği:</a:t>
            </a:r>
            <a:r>
              <a:rPr lang="tr-TR" dirty="0" smtClean="0"/>
              <a:t> Öğretmenin ders boyunca bir projektör gibi sınıfını taraması ve öğrencileri ile anlamlı göz bağıntısı kurması gerekir. Göz bağıntısı eksikliği öğrencinin ilgisini ve dikkatini dağıtır. Böylece gönderilen mesajlar alıcıya ulaşmaz.</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lvl="0"/>
            <a:r>
              <a:rPr lang="tr-TR" b="1" dirty="0" smtClean="0"/>
              <a:t>Öğretmenin isteksizliği:</a:t>
            </a:r>
            <a:r>
              <a:rPr lang="tr-TR" dirty="0" smtClean="0"/>
              <a:t> Öğretmen öğrettiği konuyu, öğrencilerini ve birilerine bir şeyler öğretmeyi sevmiyorsa, coşkusuz ve heyecansız ise bu durgunluk öğrenciye de yansır. Mesaj yalnızca bilgi içermez. Mesajı iletenin duygularını da taşır. Duygusuz mesaj alıcı tarafından zor algılanır.</a:t>
            </a:r>
          </a:p>
          <a:p>
            <a:pPr lvl="0"/>
            <a:r>
              <a:rPr lang="tr-TR" b="1" dirty="0" smtClean="0"/>
              <a:t>Güdülenme eksikliği:</a:t>
            </a:r>
            <a:r>
              <a:rPr lang="tr-TR" dirty="0" smtClean="0"/>
              <a:t> Öğrenci öğreneceklerinin nerede işine yarayacağını bilmiyorsa bir süre sonra mesajlar alınmamaya başlar.</a:t>
            </a:r>
          </a:p>
          <a:p>
            <a:pPr lvl="0"/>
            <a:r>
              <a:rPr lang="tr-TR" b="1" dirty="0" smtClean="0"/>
              <a:t>Öğrenci </a:t>
            </a:r>
            <a:r>
              <a:rPr lang="tr-TR" b="1" dirty="0" err="1" smtClean="0"/>
              <a:t>hazırbulunuşluğunun</a:t>
            </a:r>
            <a:r>
              <a:rPr lang="tr-TR" b="1" dirty="0" smtClean="0"/>
              <a:t> yetersizliği:</a:t>
            </a:r>
            <a:r>
              <a:rPr lang="tr-TR" dirty="0" smtClean="0"/>
              <a:t> Öğrenci öğretilenleri öğrenebilmek için bilmesi gereken temel bilgi, beceri ve değerlere sahip değil ise üst düzey öğrenmeler gerçekleşmeyecektir. Öğretimin öğrencinin </a:t>
            </a:r>
            <a:r>
              <a:rPr lang="tr-TR" dirty="0" err="1" smtClean="0"/>
              <a:t>hazırbulunuşluğuna</a:t>
            </a:r>
            <a:r>
              <a:rPr lang="tr-TR" dirty="0" smtClean="0"/>
              <a:t> göre düzenlen-memesi, iletişim sağlanmaması anlamına gelir.</a:t>
            </a:r>
          </a:p>
          <a:p>
            <a:pPr>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700808"/>
            <a:ext cx="8229600" cy="1143000"/>
          </a:xfrm>
        </p:spPr>
        <p:txBody>
          <a:bodyPr>
            <a:normAutofit fontScale="90000"/>
          </a:bodyPr>
          <a:lstStyle/>
          <a:p>
            <a:r>
              <a:rPr lang="tr-TR" sz="4400" b="1" dirty="0" smtClean="0"/>
              <a:t/>
            </a:r>
            <a:br>
              <a:rPr lang="tr-TR" sz="4400" b="1" dirty="0" smtClean="0"/>
            </a:br>
            <a:r>
              <a:rPr lang="tr-TR" sz="4400" b="1" dirty="0" smtClean="0"/>
              <a:t/>
            </a:r>
            <a:br>
              <a:rPr lang="tr-TR" sz="4400" b="1" dirty="0" smtClean="0"/>
            </a:br>
            <a:r>
              <a:rPr lang="tr-TR" sz="4400" b="1" dirty="0" smtClean="0"/>
              <a:t/>
            </a:r>
            <a:br>
              <a:rPr lang="tr-TR" sz="4400" b="1" dirty="0" smtClean="0"/>
            </a:br>
            <a:r>
              <a:rPr lang="tr-TR" sz="4400" b="1" dirty="0" smtClean="0"/>
              <a:t/>
            </a:r>
            <a:br>
              <a:rPr lang="tr-TR" sz="4400" b="1" dirty="0" smtClean="0"/>
            </a:br>
            <a:r>
              <a:rPr lang="tr-TR" sz="4400" b="1" dirty="0" smtClean="0"/>
              <a:t/>
            </a:r>
            <a:br>
              <a:rPr lang="tr-TR" sz="4400" b="1" dirty="0" smtClean="0"/>
            </a:br>
            <a:r>
              <a:rPr lang="tr-TR" sz="4400" b="1" dirty="0" smtClean="0"/>
              <a:t>Sınıf İçi İletişimde Uygun Olmayan Rol Modelleri</a:t>
            </a:r>
            <a:r>
              <a:rPr lang="tr-TR" dirty="0" smtClean="0"/>
              <a:t/>
            </a:r>
            <a:br>
              <a:rPr lang="tr-TR" dirty="0" smtClean="0"/>
            </a:br>
            <a:endParaRPr lang="tr-TR" dirty="0"/>
          </a:p>
        </p:txBody>
      </p:sp>
      <p:sp>
        <p:nvSpPr>
          <p:cNvPr id="3" name="2 İçerik Yer Tutucusu"/>
          <p:cNvSpPr>
            <a:spLocks noGrp="1"/>
          </p:cNvSpPr>
          <p:nvPr>
            <p:ph idx="1"/>
          </p:nvPr>
        </p:nvSpPr>
        <p:spPr>
          <a:xfrm>
            <a:off x="395536" y="2852936"/>
            <a:ext cx="8229600" cy="4389120"/>
          </a:xfrm>
        </p:spPr>
        <p:txBody>
          <a:bodyPr/>
          <a:lstStyle/>
          <a:p>
            <a:pPr>
              <a:buNone/>
            </a:pPr>
            <a:r>
              <a:rPr lang="tr-TR" dirty="0" smtClean="0"/>
              <a:t>1.Sunan Öğretmen</a:t>
            </a:r>
          </a:p>
          <a:p>
            <a:pPr>
              <a:buNone/>
            </a:pPr>
            <a:r>
              <a:rPr lang="tr-TR" dirty="0" smtClean="0"/>
              <a:t>2.Etkisiz Öğretmen</a:t>
            </a:r>
          </a:p>
          <a:p>
            <a:pPr>
              <a:buNone/>
            </a:pPr>
            <a:r>
              <a:rPr lang="tr-TR" dirty="0" smtClean="0"/>
              <a:t>3.Hızlı ya da Yavaş Mesaj Veren Öğretmen </a:t>
            </a:r>
          </a:p>
          <a:p>
            <a:pPr>
              <a:buNone/>
            </a:pPr>
            <a:r>
              <a:rPr lang="tr-TR" dirty="0" smtClean="0"/>
              <a:t>4. Hazırlıksız Öğretmen</a:t>
            </a:r>
          </a:p>
          <a:p>
            <a:pPr>
              <a:buNone/>
            </a:pPr>
            <a:r>
              <a:rPr lang="tr-TR" dirty="0" smtClean="0"/>
              <a:t>5. Bağıran Öğretmen</a:t>
            </a:r>
          </a:p>
          <a:p>
            <a:pPr>
              <a:buNone/>
            </a:pPr>
            <a:r>
              <a:rPr lang="tr-TR" dirty="0" smtClean="0"/>
              <a:t>6. Sunamayan Öğretmen</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764704"/>
            <a:ext cx="8229600" cy="1143000"/>
          </a:xfrm>
        </p:spPr>
        <p:txBody>
          <a:bodyPr>
            <a:noAutofit/>
          </a:bodyPr>
          <a:lstStyle/>
          <a:p>
            <a:r>
              <a:rPr lang="tr-TR" sz="3200" b="1" dirty="0" smtClean="0"/>
              <a:t>Öğretim Ortamında Olumlu İletişim Kurmayı Sağlama Konusunda Öğretmenlere Öneriler</a:t>
            </a:r>
            <a:endParaRPr lang="tr-TR" sz="3200" dirty="0"/>
          </a:p>
        </p:txBody>
      </p:sp>
      <p:sp>
        <p:nvSpPr>
          <p:cNvPr id="3" name="2 İçerik Yer Tutucusu"/>
          <p:cNvSpPr>
            <a:spLocks noGrp="1"/>
          </p:cNvSpPr>
          <p:nvPr>
            <p:ph idx="1"/>
          </p:nvPr>
        </p:nvSpPr>
        <p:spPr>
          <a:xfrm>
            <a:off x="395536" y="2060848"/>
            <a:ext cx="8229600" cy="4525963"/>
          </a:xfrm>
        </p:spPr>
        <p:txBody>
          <a:bodyPr>
            <a:normAutofit fontScale="70000" lnSpcReduction="20000"/>
          </a:bodyPr>
          <a:lstStyle/>
          <a:p>
            <a:pPr lvl="0"/>
            <a:r>
              <a:rPr lang="tr-TR" dirty="0" smtClean="0"/>
              <a:t>Öğrencilerinizin kişisel özellikleri ve hazır bulunuşlukları hakkında bilgi edinin. </a:t>
            </a:r>
          </a:p>
          <a:p>
            <a:pPr lvl="0"/>
            <a:r>
              <a:rPr lang="tr-TR" dirty="0" smtClean="0"/>
              <a:t>Aktif dinleyici olun. </a:t>
            </a:r>
          </a:p>
          <a:p>
            <a:pPr lvl="0"/>
            <a:r>
              <a:rPr lang="tr-TR" dirty="0" smtClean="0"/>
              <a:t>Sınıfta rahat bir iletişim biçimi geliştirin. </a:t>
            </a:r>
          </a:p>
          <a:p>
            <a:pPr lvl="0"/>
            <a:r>
              <a:rPr lang="tr-TR" dirty="0" smtClean="0"/>
              <a:t>Öğrencilere sunacağınız bilgilerin öğrencinin ilgisini çekmesini sağlayın. </a:t>
            </a:r>
          </a:p>
          <a:p>
            <a:pPr lvl="0"/>
            <a:r>
              <a:rPr lang="tr-TR" dirty="0" smtClean="0"/>
              <a:t>Mesajlarınızı sunarken farklı iletişim kanallarından yararlanın. </a:t>
            </a:r>
          </a:p>
          <a:p>
            <a:pPr lvl="0"/>
            <a:r>
              <a:rPr lang="tr-TR" dirty="0" smtClean="0"/>
              <a:t>Mesajlardaki anlamı güçlendirmek üzere ses tonlamaları yaparak vurgulamalar kullanın. </a:t>
            </a:r>
          </a:p>
          <a:p>
            <a:pPr lvl="0"/>
            <a:r>
              <a:rPr lang="tr-TR" dirty="0" smtClean="0"/>
              <a:t>Sesiniz sınıfın her yerinden duyulsun. </a:t>
            </a:r>
          </a:p>
          <a:p>
            <a:pPr lvl="0"/>
            <a:r>
              <a:rPr lang="tr-TR" dirty="0" smtClean="0"/>
              <a:t>Dersin anahtar noktalarını tekrarlayın. </a:t>
            </a:r>
          </a:p>
          <a:p>
            <a:pPr lvl="0"/>
            <a:r>
              <a:rPr lang="tr-TR" dirty="0" smtClean="0"/>
              <a:t>Sözel olmayan iletişimi geliştirin. </a:t>
            </a:r>
          </a:p>
          <a:p>
            <a:pPr lvl="0"/>
            <a:r>
              <a:rPr lang="tr-TR" dirty="0" smtClean="0"/>
              <a:t>Öğrencilerle göz bağıntısı kurun.</a:t>
            </a:r>
          </a:p>
          <a:p>
            <a:pPr lvl="0"/>
            <a:r>
              <a:rPr lang="tr-TR" dirty="0" smtClean="0"/>
              <a:t>Öğrencinize adıyla </a:t>
            </a:r>
            <a:r>
              <a:rPr lang="tr-TR" dirty="0" err="1" smtClean="0"/>
              <a:t>hitabedin</a:t>
            </a:r>
            <a:r>
              <a:rPr lang="tr-TR" dirty="0" smtClean="0"/>
              <a:t>. </a:t>
            </a:r>
          </a:p>
          <a:p>
            <a:pPr lvl="0"/>
            <a:r>
              <a:rPr lang="tr-TR" dirty="0" smtClean="0"/>
              <a:t>İletişim biçiminizle ilgili öğrenci tepkilerini değerlendirin. </a:t>
            </a:r>
          </a:p>
          <a:p>
            <a:pPr lvl="0"/>
            <a:r>
              <a:rPr lang="tr-TR" dirty="0" smtClean="0"/>
              <a:t>İletişim sürecinin tümünde baskın olmaya çalışmayın.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t/>
            </a:r>
            <a:br>
              <a:rPr lang="tr-TR" sz="4000" b="1" dirty="0" smtClean="0"/>
            </a:br>
            <a:r>
              <a:rPr lang="tr-TR" sz="4000" b="1" dirty="0" smtClean="0"/>
              <a:t/>
            </a:r>
            <a:br>
              <a:rPr lang="tr-TR" sz="4000" b="1" dirty="0" smtClean="0"/>
            </a:br>
            <a:r>
              <a:rPr lang="tr-TR" sz="4000" b="1" dirty="0" smtClean="0"/>
              <a:t/>
            </a:r>
            <a:br>
              <a:rPr lang="tr-TR" sz="4000" b="1" dirty="0" smtClean="0"/>
            </a:br>
            <a:r>
              <a:rPr lang="tr-TR" sz="4000" b="1" dirty="0" smtClean="0"/>
              <a:t/>
            </a:r>
            <a:br>
              <a:rPr lang="tr-TR" sz="4000" b="1" dirty="0" smtClean="0"/>
            </a:br>
            <a:r>
              <a:rPr lang="tr-TR" sz="4000" b="1" dirty="0" smtClean="0"/>
              <a:t/>
            </a:r>
            <a:br>
              <a:rPr lang="tr-TR" sz="4000" b="1" dirty="0" smtClean="0"/>
            </a:br>
            <a:r>
              <a:rPr lang="tr-TR" sz="4000" b="1" dirty="0" smtClean="0"/>
              <a:t/>
            </a:r>
            <a:br>
              <a:rPr lang="tr-TR" sz="4000" b="1" dirty="0" smtClean="0"/>
            </a:br>
            <a:r>
              <a:rPr lang="tr-TR" sz="4000" b="1" dirty="0" smtClean="0"/>
              <a:t/>
            </a:r>
            <a:br>
              <a:rPr lang="tr-TR" sz="4000" b="1" dirty="0" smtClean="0"/>
            </a:br>
            <a:r>
              <a:rPr lang="tr-TR" sz="4000" b="1" dirty="0" smtClean="0"/>
              <a:t>Etkili Ders Verme Süreci Oluşturma</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Öğrencileri tanıma, öğrenci özelliklerine uygun öğretim planları hazırlama, öğretimi, öğrenci başarısını değerlendirme, kendini değerlendirme ve benzeri sorumluluklarının yanı sıra öğretmenin ders ortamında etkili ve verimli olması beklenir.</a:t>
            </a:r>
          </a:p>
          <a:p>
            <a:r>
              <a:rPr lang="tr-TR" dirty="0" smtClean="0"/>
              <a:t>Öğretmen; bir dersi iyi bir şekilde düzenlemeli, planlamalı, etkili bir ders sunumunun nasıl olması gerektiğini bilmeli ve bu bilgileri uygulamaya koyabilmelidir. </a:t>
            </a:r>
            <a:r>
              <a:rPr lang="tr-TR" b="1" dirty="0" smtClean="0"/>
              <a:t>Etkili bir ders; başlangıç, gelişim ve dersin sonlandırılması aşamalarından oluşur.</a:t>
            </a:r>
            <a:r>
              <a:rPr lang="tr-TR" dirty="0" smtClean="0"/>
              <a:t> Bu üç aşamada öğretmenin farklı sorumlulukları vardır. Dersin tamamında öğretmen, öğrencilerin çalışmaya uyumuna, derse katılımına, başarısına ve coşkusuna dikkat etmelidir.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Nitelikli öğretmen öğretim süreci boyunca;</a:t>
            </a:r>
          </a:p>
          <a:p>
            <a:pPr lvl="1"/>
            <a:r>
              <a:rPr lang="tr-TR" dirty="0" smtClean="0"/>
              <a:t>Sınıf atmosferini inceler ve anlar. </a:t>
            </a:r>
          </a:p>
          <a:p>
            <a:pPr lvl="1"/>
            <a:r>
              <a:rPr lang="tr-TR" dirty="0" smtClean="0"/>
              <a:t>Uygun öğretim stratejilerini seçer ve uygular.</a:t>
            </a:r>
          </a:p>
          <a:p>
            <a:pPr lvl="1"/>
            <a:r>
              <a:rPr lang="tr-TR" dirty="0" smtClean="0"/>
              <a:t>Öğrencilerin davranışlarının nedenlerini irdeler.</a:t>
            </a:r>
          </a:p>
          <a:p>
            <a:pPr lvl="1"/>
            <a:r>
              <a:rPr lang="tr-TR" dirty="0" smtClean="0"/>
              <a:t>Ortaya çıkan sorunları çözmek için stratejiler uygular (</a:t>
            </a:r>
            <a:r>
              <a:rPr lang="tr-TR" dirty="0" err="1" smtClean="0"/>
              <a:t>Sabers</a:t>
            </a:r>
            <a:r>
              <a:rPr lang="tr-TR" dirty="0" smtClean="0"/>
              <a:t>, </a:t>
            </a:r>
            <a:r>
              <a:rPr lang="tr-TR" dirty="0" err="1" smtClean="0"/>
              <a:t>Cushing</a:t>
            </a:r>
            <a:r>
              <a:rPr lang="tr-TR" dirty="0" smtClean="0"/>
              <a:t> ve </a:t>
            </a:r>
            <a:r>
              <a:rPr lang="tr-TR" dirty="0" err="1" smtClean="0"/>
              <a:t>Berliner</a:t>
            </a:r>
            <a:r>
              <a:rPr lang="tr-TR" dirty="0" smtClean="0"/>
              <a:t>, 1991).</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buNone/>
            </a:pPr>
            <a:r>
              <a:rPr lang="tr-TR" b="1" dirty="0" smtClean="0"/>
              <a:t>Derse Başlangıç: </a:t>
            </a:r>
            <a:r>
              <a:rPr lang="tr-TR" dirty="0" smtClean="0"/>
              <a:t>Başarılı bir ders başlangıcı, öğrencilerin anlamlı öğrenme deneyimine büyük katkı sağlar. Bir dersin başlangıcı, ders sırasında ele alınacak öğrenme hedefleri üzerine öğrencilerin ilgisini çeker ve öğrencilerin hedeflere odaklaşmasını kolaylaştırır.</a:t>
            </a:r>
          </a:p>
          <a:p>
            <a:pPr>
              <a:buNone/>
            </a:pPr>
            <a:r>
              <a:rPr lang="tr-TR" dirty="0" smtClean="0"/>
              <a:t>Dersin başlangıcında öğretmenin sınıfta sergilediği davranışlar, öğrencilerin öğrenmeye güdülenmesine yardımcı olur . Güdüleme; davranış oluşturma, yönlendirme ve sürdürme sürecidir. Öğrenmeye güdülenen öğrenci, akademik çalışmanın anlamını, değe­rini ve yararını anlar. Dersin başlangıcında o dersin amaçları vurgulandığında öğrenci güdülenir.</a:t>
            </a: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800" dirty="0" smtClean="0"/>
              <a:t>Dersin başlangıcında öğrencilerin ilgisini derse çekmek ve oluşabilecek ilgisizlikleri azaltmak üzere birçok yol izlenebilir. </a:t>
            </a:r>
            <a:br>
              <a:rPr lang="tr-TR" sz="2800" dirty="0" smtClean="0"/>
            </a:br>
            <a:r>
              <a:rPr lang="tr-TR" sz="2800" dirty="0" smtClean="0">
                <a:solidFill>
                  <a:schemeClr val="tx1"/>
                </a:solidFill>
              </a:rPr>
              <a:t>Örneğin:</a:t>
            </a:r>
            <a:endParaRPr lang="tr-TR" sz="2800" dirty="0">
              <a:solidFill>
                <a:schemeClr val="tx1"/>
              </a:solidFill>
            </a:endParaRPr>
          </a:p>
        </p:txBody>
      </p:sp>
      <p:sp>
        <p:nvSpPr>
          <p:cNvPr id="3" name="2 İçerik Yer Tutucusu"/>
          <p:cNvSpPr>
            <a:spLocks noGrp="1"/>
          </p:cNvSpPr>
          <p:nvPr>
            <p:ph idx="1"/>
          </p:nvPr>
        </p:nvSpPr>
        <p:spPr/>
        <p:txBody>
          <a:bodyPr>
            <a:normAutofit fontScale="77500" lnSpcReduction="20000"/>
          </a:bodyPr>
          <a:lstStyle/>
          <a:p>
            <a:pPr>
              <a:buNone/>
            </a:pPr>
            <a:r>
              <a:rPr lang="tr-TR" dirty="0" smtClean="0"/>
              <a:t>1. Öğrencilerin dikkatlerini toplamaları için bir ipucu verilebilir. Sözel ya da sözsüz bir davranış öğrencilerin ilgisini çekebilir. Öğretmenin sınıfın kapısını kapaması, öğrencilere “günaydın”, “iyi günler” demesi öğrencinin dersin başlayacağını düşünmesini sağlayabilir.</a:t>
            </a:r>
          </a:p>
          <a:p>
            <a:pPr>
              <a:buNone/>
            </a:pPr>
            <a:r>
              <a:rPr lang="tr-TR" dirty="0" smtClean="0"/>
              <a:t>2. Bütün öğrencilerin ilgisinin çekildiğinden emin olmadıkça derse başlanmamalıdır. Öğrencilerin ilgisini çekmeden derse başlayan öğretmenler, yönlendirmeleri tekrar etmek zorunda kalır ve daha fazla zaman harcarlar. Öğrencilerin bir bölümünün ilgisini çekmeden derse başlayan öğretmenler, “birileri konuşurken de konuşulabileceğinin uygun olduğunu” gösteren bir rol modeli sunarlar. Bazen öğretmenler sessizce ayakta bekler, kısa bir süre sonra öğrenciler mesajı alır ve derse ilgi gösterirler.</a:t>
            </a:r>
          </a:p>
          <a:p>
            <a:pPr>
              <a:buNone/>
            </a:pPr>
            <a:r>
              <a:rPr lang="tr-TR" dirty="0" smtClean="0"/>
              <a:t>3. İlgiyi başka yöne çeken etkiler ortadan kaldırılmalıdır. Öğretmen bu amaçla sıraların aralarında dolaşabilir, öğrencilerden dersle ilgisi olmayan objeleri kaldırmalarını isteyebilir.</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Sınıf İçi İletişimin Özellikleri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Her sınıfta öğrencilerin öğretmenle ve öğrencilerin birbiri ile etkileşimi sonucunda bir iletişim örüntüsü vardır. Bu iletişimin niteliği sınıfta sosyal grupların oluşumunu da etkiler. Sınıftaki alt gruplar birbirleri ile güçlü ya da zayıf bir iletişim süreci içinde olabilirler. Öğretmene bu konuda düşen rol, öğretim süreci içinde sağlıklı bir iletişim ortamı sağlamak, sürdürülmesi konusunda da öğrencileri yüreklendirmektir.</a:t>
            </a:r>
          </a:p>
          <a:p>
            <a:pPr>
              <a:buNone/>
            </a:pPr>
            <a:r>
              <a:rPr lang="tr-TR" dirty="0" smtClean="0"/>
              <a:t>Sınıf içi iletişim dinamiği çok değişik faktörlerden etkilenir. </a:t>
            </a:r>
          </a:p>
          <a:p>
            <a:pPr>
              <a:buNone/>
            </a:pPr>
            <a:r>
              <a:rPr lang="tr-TR" dirty="0" smtClean="0"/>
              <a:t>	- Öğrencilerin farklı yapıdaki ailelerden gelmiş olması, </a:t>
            </a:r>
          </a:p>
          <a:p>
            <a:pPr>
              <a:buNone/>
            </a:pPr>
            <a:r>
              <a:rPr lang="tr-TR" dirty="0" smtClean="0"/>
              <a:t>	- Hazır bulunuşluk düzeylerindeki farklılıklar, </a:t>
            </a:r>
          </a:p>
          <a:p>
            <a:pPr>
              <a:buNone/>
            </a:pPr>
            <a:r>
              <a:rPr lang="tr-TR" dirty="0" smtClean="0"/>
              <a:t>	-Bireysel özelliklerinden kaynaklanan öğrenme güçlükleri, ilgileri, gereksinimleri, okuldan ve dersten beklentileri, yetenekleri, öğrenme biçimleri </a:t>
            </a:r>
          </a:p>
          <a:p>
            <a:pPr>
              <a:buNone/>
            </a:pPr>
            <a:r>
              <a:rPr lang="tr-TR" dirty="0" smtClean="0"/>
              <a:t>,ve daha birçok faktör sınıf içi iletişimin etkileyicileridir.</a:t>
            </a:r>
          </a:p>
          <a:p>
            <a:pPr>
              <a:buNone/>
            </a:pPr>
            <a:endParaRPr lang="tr-TR" dirty="0" smtClean="0"/>
          </a:p>
          <a:p>
            <a:pPr>
              <a:buNone/>
            </a:pPr>
            <a:endParaRPr lang="tr-TR" dirty="0" smtClean="0"/>
          </a:p>
          <a:p>
            <a:pPr>
              <a:buNone/>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t>Dersin Geliştirilmesi ve Öğrenci İlgisinin Sürdürülmesi</a:t>
            </a:r>
            <a:r>
              <a:rPr lang="tr-TR" sz="2800" dirty="0" smtClean="0"/>
              <a:t/>
            </a:r>
            <a:br>
              <a:rPr lang="tr-TR" sz="2800" dirty="0" smtClean="0"/>
            </a:br>
            <a:endParaRPr lang="tr-TR" sz="2800" dirty="0"/>
          </a:p>
        </p:txBody>
      </p:sp>
      <p:sp>
        <p:nvSpPr>
          <p:cNvPr id="3" name="2 İçerik Yer Tutucusu"/>
          <p:cNvSpPr>
            <a:spLocks noGrp="1"/>
          </p:cNvSpPr>
          <p:nvPr>
            <p:ph idx="1"/>
          </p:nvPr>
        </p:nvSpPr>
        <p:spPr/>
        <p:txBody>
          <a:bodyPr>
            <a:normAutofit fontScale="77500" lnSpcReduction="20000"/>
          </a:bodyPr>
          <a:lstStyle/>
          <a:p>
            <a:pPr>
              <a:buNone/>
            </a:pPr>
            <a:r>
              <a:rPr lang="tr-TR" dirty="0" smtClean="0"/>
              <a:t>Öğrencilerin ilgisini çekme ve bu ilginin sürekliliğini sağlama, öğretmenin önemli bir sorumluluğudur. Öğrencinin öğrenme sürecine katılmaması durumunda öğrenmenin sağlanması mümkün değildir. Öğrenci katılımının yolu da öğrencinin ilgisini sürekli kılmaktan geçer.</a:t>
            </a:r>
          </a:p>
          <a:p>
            <a:pPr>
              <a:buNone/>
            </a:pPr>
            <a:r>
              <a:rPr lang="tr-TR" dirty="0" smtClean="0"/>
              <a:t>Derste öğrencilerin yüksek performans göstermesini isteyen bir öğretmen, sınıfta olumlu davranışları destekleyen olumlu bir atmosfer oluşturmalıdır. Öğretmen ders süresince;</a:t>
            </a:r>
          </a:p>
          <a:p>
            <a:pPr lvl="1"/>
            <a:r>
              <a:rPr lang="tr-TR" dirty="0" smtClean="0"/>
              <a:t>Olumlu davranışları vurgulamalı,</a:t>
            </a:r>
          </a:p>
          <a:p>
            <a:pPr lvl="1"/>
            <a:r>
              <a:rPr lang="tr-TR" dirty="0" smtClean="0"/>
              <a:t>Öğrencinin hedefler yönünde gösterdiği davranışları pekiştirmeli,</a:t>
            </a:r>
          </a:p>
          <a:p>
            <a:pPr lvl="1"/>
            <a:r>
              <a:rPr lang="tr-TR" dirty="0" smtClean="0"/>
              <a:t>Öğrenciyi etkileyecek övgülerde bulunmalıdır.</a:t>
            </a:r>
          </a:p>
          <a:p>
            <a:endParaRPr lang="tr-TR" dirty="0" smtClean="0"/>
          </a:p>
          <a:p>
            <a:pPr>
              <a:buNone/>
            </a:pPr>
            <a:r>
              <a:rPr lang="tr-TR" dirty="0" smtClean="0"/>
              <a:t>Etkili öğretmen derse zamanında başlar ve dersi zamanında bitirir. Çalışma süresini, öğrencinin derse katılım süresini en fazla düzeye çıkarabilir ve boşa harcanan süreyi en aza indirebilir.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dirty="0" smtClean="0"/>
              <a:t>Açıklık, sunum, açıklama ve uygulamaların öğrenciler tarafından anlaşılabilir özellikte olması demektir. Etkili öğretmen; açık yönlendirmeler, sorular ve beklentiler sunarak üst düzeyde açıklık sergiler. Öğretmen sürekli olarak yönlendirmeleri ve açıklamaları tekrar ederse ya da öğrenciler öğretmenin beklentilerini anlamıyorlarsa, öğretmen açık öğretimsel davranışlar sergileyemiyor demektir.</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l"/>
            <a:r>
              <a:rPr lang="tr-TR" sz="2800" dirty="0" smtClean="0"/>
              <a:t>Orta ve üst düzey başarı yaratmak üzere etkili bir öğretmen:</a:t>
            </a:r>
            <a:br>
              <a:rPr lang="tr-TR" sz="2800" dirty="0" smtClean="0"/>
            </a:br>
            <a:endParaRPr lang="tr-TR" sz="2800" dirty="0"/>
          </a:p>
        </p:txBody>
      </p:sp>
      <p:sp>
        <p:nvSpPr>
          <p:cNvPr id="3" name="2 İçerik Yer Tutucusu"/>
          <p:cNvSpPr>
            <a:spLocks noGrp="1"/>
          </p:cNvSpPr>
          <p:nvPr>
            <p:ph idx="1"/>
          </p:nvPr>
        </p:nvSpPr>
        <p:spPr/>
        <p:txBody>
          <a:bodyPr>
            <a:normAutofit/>
          </a:bodyPr>
          <a:lstStyle/>
          <a:p>
            <a:pPr lvl="0"/>
            <a:r>
              <a:rPr lang="tr-TR" dirty="0" smtClean="0"/>
              <a:t>Ünite ve ders planlarını oluştururken öğrencilerin </a:t>
            </a:r>
            <a:r>
              <a:rPr lang="tr-TR" dirty="0" err="1" smtClean="0"/>
              <a:t>hazırbulunuşluk</a:t>
            </a:r>
            <a:r>
              <a:rPr lang="tr-TR" dirty="0" smtClean="0"/>
              <a:t> düzeylerini dikkate alır.</a:t>
            </a:r>
          </a:p>
          <a:p>
            <a:pPr lvl="0"/>
            <a:r>
              <a:rPr lang="tr-TR" dirty="0" smtClean="0"/>
              <a:t>Gelen yanıtların doğru olan bölümünü vurgular ve doğru olmayan bölümünü düzeltir.</a:t>
            </a:r>
          </a:p>
          <a:p>
            <a:pPr lvl="0"/>
            <a:r>
              <a:rPr lang="tr-TR" dirty="0" smtClean="0"/>
              <a:t>Öğretim etkinliklerini öğrencilerin düzeylerine göre mantıklı bölümlere ayırır.</a:t>
            </a:r>
          </a:p>
          <a:p>
            <a:pPr lvl="0"/>
            <a:r>
              <a:rPr lang="tr-TR" dirty="0" smtClean="0"/>
              <a:t>Öğretimin düzeyini basamak basamak kademeli olarak yükseltir.</a:t>
            </a:r>
          </a:p>
          <a:p>
            <a:pPr lvl="0"/>
            <a:r>
              <a:rPr lang="tr-TR" dirty="0" smtClean="0"/>
              <a:t>Öğrencinin öğrenme hızının gelişimini gözlemleyerek öğretim temposunu yükseltir.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24744"/>
            <a:ext cx="8229600" cy="1143000"/>
          </a:xfrm>
        </p:spPr>
        <p:txBody>
          <a:bodyPr>
            <a:normAutofit fontScale="90000"/>
          </a:bodyPr>
          <a:lstStyle/>
          <a:p>
            <a:pPr algn="l"/>
            <a:r>
              <a:rPr lang="tr-TR" b="1" dirty="0" smtClean="0"/>
              <a:t>Öğretmen Coşkusu</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buNone/>
            </a:pPr>
            <a:r>
              <a:rPr lang="tr-TR" dirty="0" smtClean="0"/>
              <a:t>Coşkulu bir öğretmen, coşkusuz bir öğretmene göre daha ilgi çekici ve ilgiyi sürekli tutucu bir özellik taşır. Öğretmenin coşkulu olması ile öğrenci başarısı arasında olumlu ilişki olduğu belirlenmiştir. Ses tonu, göz bağlantısı, sınıfta dolaşma vb. coşkulu davranışlarıyla öğretmen coşku düzeyini belirlemek üzere, </a:t>
            </a:r>
            <a:r>
              <a:rPr lang="tr-TR" dirty="0" err="1" smtClean="0"/>
              <a:t>Wlodkowski</a:t>
            </a:r>
            <a:r>
              <a:rPr lang="tr-TR" dirty="0" smtClean="0"/>
              <a:t> (1985) bir “Coşku Puanlama Ölçeği” geliştirmiştir.</a:t>
            </a:r>
          </a:p>
          <a:p>
            <a:pPr>
              <a:buNone/>
            </a:pP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Dönüt ve Düzeltme</a:t>
            </a:r>
            <a:endParaRPr lang="tr-TR" dirty="0"/>
          </a:p>
        </p:txBody>
      </p:sp>
      <p:sp>
        <p:nvSpPr>
          <p:cNvPr id="3" name="2 İçerik Yer Tutucusu"/>
          <p:cNvSpPr>
            <a:spLocks noGrp="1"/>
          </p:cNvSpPr>
          <p:nvPr>
            <p:ph idx="1"/>
          </p:nvPr>
        </p:nvSpPr>
        <p:spPr/>
        <p:txBody>
          <a:bodyPr>
            <a:normAutofit fontScale="77500" lnSpcReduction="20000"/>
          </a:bodyPr>
          <a:lstStyle/>
          <a:p>
            <a:pPr>
              <a:buNone/>
            </a:pPr>
            <a:r>
              <a:rPr lang="tr-TR" b="1" dirty="0" smtClean="0"/>
              <a:t>Dönüt, </a:t>
            </a:r>
            <a:r>
              <a:rPr lang="tr-TR" dirty="0" smtClean="0"/>
              <a:t>bireylere etkinliklerinin niteliği konusunda verilen bilgilerdir; başkalarından gelen etkiye verilen tepkidir. Dönüt, başkalarınca alınan mesajların niteliği hakkında kaynağa bilgi verir. Dönütün amacı, bireylere daha nitelikli tepkiler vermeleri gerektiğini düşündürmektir.</a:t>
            </a:r>
          </a:p>
          <a:p>
            <a:pPr>
              <a:buNone/>
            </a:pPr>
            <a:r>
              <a:rPr lang="tr-TR" dirty="0" smtClean="0"/>
              <a:t>Öğretmenler, öğrencilerin sınav kâğıtlarına verdikleri notlar, ödevlerine yaptıkları yorumlar ve sorulara verdikleri yanıtlar yoluyla öğrencilerin öğrenmelerini destekleme amacıyla dönüt kullanırlar. Öğrenciler de öğretmenlerinin mesajlarını aldıklarını göstermek için dönüt verirler. Böylece öğretmen ve öğrenciler dönüt alış verişinde bulunurlar. Öğretmenin verdiği dönüt, öğrencilerin yanıtlarının yeterliliği konusunda bilgi verirken, öğrencilerin dönütleri öğretimin başarısının göstergesidir. Ayrıca öğretmen ve öğrenciler diğer kaynaklardan da dönüt alırlar; yaşıtlar, ana babalar, sosyal çevredeki bireyler, mekanik ve elektronik araçlar da dönüt verebilir.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buNone/>
            </a:pPr>
            <a:r>
              <a:rPr lang="tr-TR" dirty="0" smtClean="0"/>
              <a:t>Araştırmalar, öğretmenlerin </a:t>
            </a:r>
            <a:r>
              <a:rPr lang="tr-TR" b="1" dirty="0" smtClean="0"/>
              <a:t>dönüt ve düzeltmeler </a:t>
            </a:r>
            <a:r>
              <a:rPr lang="tr-TR" dirty="0" smtClean="0"/>
              <a:t>kullanmasının </a:t>
            </a:r>
            <a:r>
              <a:rPr lang="tr-TR" b="1" dirty="0" smtClean="0"/>
              <a:t>öğretimin niteliğini yükselttiği </a:t>
            </a:r>
            <a:r>
              <a:rPr lang="tr-TR" dirty="0" smtClean="0"/>
              <a:t>sonucunu göstermektedir. Birleştirilmiş sınıf öğretiminde ve normal sınıf öğretiminde de dönüt ve düzeltme kullanma, öğretim hedeflerine ulaşmada daha başarılı sonuçlar vermiştir. Öğrenciye dönüt ve düzeltme verilmeden yapılan öğretimde başarıdan söz etmek olası değildir. Öğrenci öğrendiklerinin doğru ya da yanlış olduğu konusunda öğretmenden dönüt ve düzeltmeler almazsa yanlış öğrendiklerinin üzerine yanlışlar kurmaya devam edecektir.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96752"/>
            <a:ext cx="8229600" cy="1143000"/>
          </a:xfrm>
        </p:spPr>
        <p:txBody>
          <a:bodyPr>
            <a:normAutofit fontScale="90000"/>
          </a:bodyPr>
          <a:lstStyle/>
          <a:p>
            <a:pPr algn="l"/>
            <a:r>
              <a:rPr lang="tr-TR" sz="2700" b="1" dirty="0" smtClean="0"/>
              <a:t>Dönüt ve düzeltmenin, aşağıda belirlenen ilkeler doğrultusunda uygulanması önerilmektedir.</a:t>
            </a:r>
            <a:r>
              <a:rPr lang="tr-TR" dirty="0" smtClean="0"/>
              <a:t/>
            </a:r>
            <a:br>
              <a:rPr lang="tr-TR" dirty="0" smtClean="0"/>
            </a:br>
            <a:endParaRPr lang="tr-TR" dirty="0"/>
          </a:p>
        </p:txBody>
      </p:sp>
      <p:sp>
        <p:nvSpPr>
          <p:cNvPr id="3" name="2 İçerik Yer Tutucusu"/>
          <p:cNvSpPr>
            <a:spLocks noGrp="1"/>
          </p:cNvSpPr>
          <p:nvPr>
            <p:ph idx="1"/>
          </p:nvPr>
        </p:nvSpPr>
        <p:spPr>
          <a:xfrm>
            <a:off x="395536" y="1988840"/>
            <a:ext cx="8229600" cy="5073427"/>
          </a:xfrm>
        </p:spPr>
        <p:txBody>
          <a:bodyPr>
            <a:normAutofit fontScale="70000" lnSpcReduction="20000"/>
          </a:bodyPr>
          <a:lstStyle/>
          <a:p>
            <a:pPr marL="514350" lvl="0" indent="-514350">
              <a:buFont typeface="+mj-lt"/>
              <a:buAutoNum type="arabicPeriod"/>
            </a:pPr>
            <a:r>
              <a:rPr lang="tr-TR" dirty="0" smtClean="0"/>
              <a:t>Beklenen öğrenci performansı için standartlar oluşturun ve bu standartlara ulaşmak üzere dönütler verin. Bu standartlardan öğrencileri haberdar edin ve iç dönüt oluşturmaları için onları yönlendirin.</a:t>
            </a:r>
          </a:p>
          <a:p>
            <a:pPr marL="514350" lvl="0" indent="-514350">
              <a:buFont typeface="+mj-lt"/>
              <a:buAutoNum type="arabicPeriod"/>
            </a:pPr>
            <a:r>
              <a:rPr lang="tr-TR" dirty="0" smtClean="0"/>
              <a:t>Öğrencileri öğrenme hedeflerine ulaşmada, geldikleri aşamadan haberdar etmede dönüt kullanın.</a:t>
            </a:r>
          </a:p>
          <a:p>
            <a:pPr marL="514350" lvl="0" indent="-514350">
              <a:buFont typeface="+mj-lt"/>
              <a:buAutoNum type="arabicPeriod"/>
            </a:pPr>
            <a:r>
              <a:rPr lang="tr-TR" dirty="0" smtClean="0"/>
              <a:t>Öğretime başlamadan önce seçilen etkinlikler için yetkin bir performansın analizini yapın.</a:t>
            </a:r>
          </a:p>
          <a:p>
            <a:pPr marL="514350" lvl="0" indent="-514350">
              <a:buFont typeface="+mj-lt"/>
              <a:buAutoNum type="arabicPeriod"/>
            </a:pPr>
            <a:r>
              <a:rPr lang="tr-TR" dirty="0" smtClean="0"/>
              <a:t>Öğretimden ve dönütten önce, önkoşul olan bilgi ve becerilerdeki yetkinlik ölçüsünü belirleyin.</a:t>
            </a:r>
          </a:p>
          <a:p>
            <a:pPr marL="514350" lvl="0" indent="-514350">
              <a:buFont typeface="+mj-lt"/>
              <a:buAutoNum type="arabicPeriod"/>
            </a:pPr>
            <a:r>
              <a:rPr lang="tr-TR" dirty="0" smtClean="0"/>
              <a:t>Öğrenmeye destek olacak dönütler verin; kolaycılığa kaçıp hemen doğru yanıtı vermeyin; doğru yanıtlara öğrencilerin ulaşmasını sağlayın.</a:t>
            </a:r>
          </a:p>
          <a:p>
            <a:pPr marL="514350" lvl="0" indent="-514350">
              <a:buFont typeface="+mj-lt"/>
              <a:buAutoNum type="arabicPeriod"/>
            </a:pPr>
            <a:r>
              <a:rPr lang="tr-TR" dirty="0" smtClean="0"/>
              <a:t>Anlamlı öğrenme stratejilerini geliştirmeyi yönlendirecek dönütler verin.</a:t>
            </a:r>
          </a:p>
          <a:p>
            <a:pPr marL="514350" lvl="0" indent="-514350">
              <a:buFont typeface="+mj-lt"/>
              <a:buAutoNum type="arabicPeriod"/>
            </a:pPr>
            <a:r>
              <a:rPr lang="tr-TR" dirty="0" smtClean="0"/>
              <a:t>Eşzamanlı ve özet dönütler verin. Verilen bilgiler, hem süreçle hem de ürünle ilgili olduğu zaman öğrenci dönütten yararlanabilir.</a:t>
            </a:r>
          </a:p>
          <a:p>
            <a:pPr marL="514350" lvl="0" indent="-514350">
              <a:buFont typeface="+mj-lt"/>
              <a:buAutoNum type="arabicPeriod"/>
            </a:pPr>
            <a:r>
              <a:rPr lang="tr-TR" dirty="0" smtClean="0"/>
              <a:t>Bireysel gereksinimleri karşılamak üzere dönüt ve düzeltmeleri farklı tür ve biçimlerde verin.</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marL="514350" lvl="0" indent="-514350">
              <a:buAutoNum type="arabicPeriod" startAt="9"/>
            </a:pPr>
            <a:r>
              <a:rPr lang="tr-TR" dirty="0" smtClean="0"/>
              <a:t>Açık ve çelişkisiz dönütler verin.</a:t>
            </a:r>
          </a:p>
          <a:p>
            <a:pPr marL="514350" lvl="0" indent="-514350">
              <a:buAutoNum type="arabicPeriod" startAt="9"/>
            </a:pPr>
            <a:r>
              <a:rPr lang="tr-TR" dirty="0" smtClean="0"/>
              <a:t>Dönütün yeterli olmasını sağlayın.</a:t>
            </a:r>
          </a:p>
          <a:p>
            <a:pPr marL="514350" lvl="0" indent="-514350">
              <a:buAutoNum type="arabicPeriod" startAt="9"/>
            </a:pPr>
            <a:r>
              <a:rPr lang="tr-TR" dirty="0" smtClean="0"/>
              <a:t>Dönütün hataların ne olduğuna açıklık getirmesine ve düzeltilmesine ilişkin öneriler içermesine özen gösterin.</a:t>
            </a:r>
          </a:p>
          <a:p>
            <a:pPr marL="514350" lvl="0" indent="-514350">
              <a:buAutoNum type="arabicPeriod" startAt="9"/>
            </a:pPr>
            <a:r>
              <a:rPr lang="tr-TR" dirty="0" smtClean="0"/>
              <a:t>Dönüt ve düzeltmeyi, öğrenciler görevi tamamlamak için zekice çabalar gösterdikten sonra vermeye özen gösterin.</a:t>
            </a:r>
          </a:p>
          <a:p>
            <a:pPr marL="514350" lvl="0" indent="-514350">
              <a:buAutoNum type="arabicPeriod" startAt="9"/>
            </a:pPr>
            <a:r>
              <a:rPr lang="tr-TR" dirty="0" smtClean="0"/>
              <a:t>Yeni bir konu öğretirken, başlarda sık sık dönüt ve düzeltmeler verin.</a:t>
            </a:r>
          </a:p>
          <a:p>
            <a:pPr marL="514350" lvl="0" indent="-514350">
              <a:buAutoNum type="arabicPeriod" startAt="9"/>
            </a:pPr>
            <a:r>
              <a:rPr lang="tr-TR" dirty="0" smtClean="0"/>
              <a:t>Öğrenme ortamında çoğu kez anında dönüt ve düzeltmeler verin.</a:t>
            </a:r>
          </a:p>
          <a:p>
            <a:pPr marL="514350" lvl="0" indent="-514350">
              <a:buAutoNum type="arabicPeriod" startAt="9"/>
            </a:pPr>
            <a:r>
              <a:rPr lang="tr-TR" dirty="0" smtClean="0"/>
              <a:t>Öğrencilerin belirlenen hedeflere ulaşması için gerekiyorsa seçilmiş bazı örneklerde kısmî dönütler verin.</a:t>
            </a:r>
          </a:p>
          <a:p>
            <a:pPr marL="514350" lvl="0" indent="-514350">
              <a:buAutoNum type="arabicPeriod" startAt="9"/>
            </a:pPr>
            <a:r>
              <a:rPr lang="tr-TR" dirty="0" smtClean="0"/>
              <a:t>Zorlukla karşılaştıklarında, öğretmenden dönüt istemeleri için öğrencileri yüreklendirin.</a:t>
            </a:r>
          </a:p>
          <a:p>
            <a:pPr marL="514350" lvl="0" indent="-514350">
              <a:buAutoNum type="arabicPeriod" startAt="9"/>
            </a:pPr>
            <a:r>
              <a:rPr lang="tr-TR" dirty="0" smtClean="0"/>
              <a:t>Nitelikli dönüt ve düzeltmeler içeren öğretim stratejileri kullanın.</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marL="514350" indent="-514350">
              <a:buAutoNum type="arabicPeriod" startAt="18"/>
            </a:pPr>
            <a:r>
              <a:rPr lang="tr-TR" dirty="0" smtClean="0"/>
              <a:t>Olabildiğince çok bireysel dönüt ve düzeltmeler kullanın.</a:t>
            </a:r>
          </a:p>
          <a:p>
            <a:pPr marL="514350" indent="-514350">
              <a:buAutoNum type="arabicPeriod" startAt="18"/>
            </a:pPr>
            <a:r>
              <a:rPr lang="tr-TR" dirty="0" smtClean="0"/>
              <a:t>Eğer bazı öğrenciler, benzer öğrenme güçlükleri yaşıyorlarsa onlara küçük gruplar halinde dönüt ve düzeltmeler verin.</a:t>
            </a:r>
          </a:p>
          <a:p>
            <a:pPr marL="514350" indent="-514350">
              <a:buAutoNum type="arabicPeriod" startAt="18"/>
            </a:pPr>
            <a:r>
              <a:rPr lang="tr-TR" dirty="0" smtClean="0"/>
              <a:t>Öğrencilerin kendi kendilerini düzeltmeleri için onlara (doğru yanıtlar içeren listeler gibi) uygun öğrenme materyalleri hazırlayın.</a:t>
            </a:r>
          </a:p>
          <a:p>
            <a:pPr marL="514350" indent="-514350">
              <a:buAutoNum type="arabicPeriod" startAt="18"/>
            </a:pPr>
            <a:r>
              <a:rPr lang="tr-TR" dirty="0" smtClean="0"/>
              <a:t>Öğrenme stratejilerini geliştirici düzeltmeler verin.</a:t>
            </a:r>
          </a:p>
          <a:p>
            <a:pPr marL="514350" indent="-514350">
              <a:buAutoNum type="arabicPeriod" startAt="18"/>
            </a:pPr>
            <a:r>
              <a:rPr lang="tr-TR" dirty="0" smtClean="0"/>
              <a:t>Dönüt ve düzeltmeler verirken destekleyici ve yüreklendirici olun.</a:t>
            </a:r>
          </a:p>
          <a:p>
            <a:pPr marL="514350" indent="-514350">
              <a:buAutoNum type="arabicPeriod" startAt="18"/>
            </a:pPr>
            <a:r>
              <a:rPr lang="tr-TR" dirty="0" smtClean="0"/>
              <a:t>Dönütle birlikte pekiştirme de verin.</a:t>
            </a:r>
          </a:p>
          <a:p>
            <a:pPr marL="514350" indent="-514350">
              <a:buAutoNum type="arabicPeriod" startAt="18"/>
            </a:pPr>
            <a:r>
              <a:rPr lang="tr-TR" dirty="0" smtClean="0"/>
              <a:t>Verdiğiniz dönütün bireysel özelliklere değil, öğrenmeye yönelik olmasına özen gösterin. “Doğru yapmamışsın” yerine “Bunun düzeltilmesi gerekir” demeyi tercih edin.</a:t>
            </a:r>
          </a:p>
          <a:p>
            <a:pPr marL="514350" indent="-514350">
              <a:buAutoNum type="arabicPeriod" startAt="18"/>
            </a:pPr>
            <a:r>
              <a:rPr lang="tr-TR" dirty="0" smtClean="0"/>
              <a:t>Öğrencilere kendi kendilerini gözlemelerini öğretin.</a:t>
            </a:r>
          </a:p>
          <a:p>
            <a:pPr marL="514350" indent="-514350">
              <a:buAutoNum type="arabicPeriod" startAt="18"/>
            </a:pPr>
            <a:r>
              <a:rPr lang="tr-TR" dirty="0" smtClean="0"/>
              <a:t>Verdiğiniz dönüt ve düzeltmeler konusunda kayıtlar tutun. Yeni planlamalarınızda bu kayıtlardan yararlanın.</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buNone/>
            </a:pPr>
            <a:r>
              <a:rPr lang="tr-TR" dirty="0" smtClean="0"/>
              <a:t>Dersinin amaçlarını davranışsal olarak iyi belirleyemeyen öğretmenler uygun dönüt vermede zorlanırlar. </a:t>
            </a:r>
          </a:p>
          <a:p>
            <a:pPr>
              <a:buNone/>
            </a:pPr>
            <a:r>
              <a:rPr lang="tr-TR" dirty="0" smtClean="0"/>
              <a:t>Bazı öğretmenler de, dersi yalnızca sunu yapmak gibi algıladıkları için sadece buna odaklanır ve dönüt vermede başarısız olurlar.</a:t>
            </a:r>
          </a:p>
          <a:p>
            <a:pPr>
              <a:buNone/>
            </a:pPr>
            <a:r>
              <a:rPr lang="tr-TR" dirty="0" smtClean="0"/>
              <a:t> Bir kısım öğretmen ise dönüt vermeyi, öğrenci hatalarını söylemekmiş gibi düşünerek öğrencilere hatalarını anlatarak, vakit geçirirler. </a:t>
            </a:r>
          </a:p>
          <a:p>
            <a:pPr>
              <a:buNone/>
            </a:pPr>
            <a:r>
              <a:rPr lang="tr-TR" dirty="0" smtClean="0"/>
              <a:t>Dönütün gecikmesi durumunda da beklenen yarar sağlanamaz. Dönüt, zamanında ve uygun bir biçimde verildiği zaman anlamlıdır.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r>
              <a:rPr lang="tr-TR" dirty="0" smtClean="0"/>
              <a:t>Birebir iletişim kurma ile sınıf içi iletişim birbirinden farklıdır. </a:t>
            </a:r>
            <a:r>
              <a:rPr lang="tr-TR" b="1" dirty="0" smtClean="0"/>
              <a:t>Öğretmen</a:t>
            </a:r>
            <a:r>
              <a:rPr lang="tr-TR" dirty="0" smtClean="0"/>
              <a:t> sınıf içi iletişimde </a:t>
            </a:r>
            <a:r>
              <a:rPr lang="tr-TR" b="1" dirty="0" smtClean="0"/>
              <a:t>grup lideri olmalı </a:t>
            </a:r>
            <a:r>
              <a:rPr lang="tr-TR" dirty="0" smtClean="0"/>
              <a:t>ve </a:t>
            </a:r>
            <a:r>
              <a:rPr lang="tr-TR" b="1" dirty="0" smtClean="0"/>
              <a:t>sınıf içi iletişimi </a:t>
            </a:r>
            <a:r>
              <a:rPr lang="tr-TR" dirty="0" smtClean="0"/>
              <a:t>(müdahale ederek değil ama) bir anlamda </a:t>
            </a:r>
            <a:r>
              <a:rPr lang="tr-TR" b="1" dirty="0" smtClean="0"/>
              <a:t>kontrolü altında tutmalıdır</a:t>
            </a:r>
            <a:r>
              <a:rPr lang="tr-TR" dirty="0" smtClean="0"/>
              <a:t>. Çünkü sınıf ortamı eğitimin belirlenmiş hedefleri doğrultusunda bireyler yetiştirmek amacıyla oluşturulmuştur.</a:t>
            </a:r>
          </a:p>
          <a:p>
            <a:r>
              <a:rPr lang="tr-TR" dirty="0" smtClean="0"/>
              <a:t>Öğretmenin sınıfta iletişim liderliği yapabilmesi, onun üst düzeyde bilişsel problem çözme yeteneği ile donanmış olmasına bağlıdır.Birçok meslekle karşılaştırıldığında </a:t>
            </a:r>
            <a:r>
              <a:rPr lang="tr-TR" b="1" dirty="0" smtClean="0"/>
              <a:t>öğretmenlerin iletişim için daha çok zaman harcadıkları söylenebilir</a:t>
            </a:r>
            <a:r>
              <a:rPr lang="tr-TR" dirty="0" smtClean="0"/>
              <a:t>.</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r>
              <a:rPr lang="tr-TR" dirty="0" smtClean="0"/>
              <a:t>Sınıf ortamı ne kadar samimi olursa olsun sonuçta </a:t>
            </a:r>
            <a:r>
              <a:rPr lang="tr-TR" b="1" dirty="0" smtClean="0"/>
              <a:t>sınıf içi iletişim resmi bir iletişimdir</a:t>
            </a:r>
            <a:r>
              <a:rPr lang="tr-TR" dirty="0" smtClean="0"/>
              <a:t>. Sınıflar dostlukları geliştirmek amacıyla değil öğretim programının işaret ettiği hedefleri öğrenci davranışlarına dönüştürmek amacıyla oluşturulmuştur. Sınıflarda zaman zaman resmi olmayan ortamlar oluşsa da öğretmenin rolü öğretim programını uygulamaktır.</a:t>
            </a:r>
          </a:p>
          <a:p>
            <a:r>
              <a:rPr lang="tr-TR" dirty="0" smtClean="0"/>
              <a:t>Sınıftaki mesaj akışını kontrol etmek önemli ölçüde beceri ve enerji gerektirir. Sınıf içinde oluşturulan mesajların formüle edilmesi, kodların çözülmesi, dağılımı ve değerlendirilmesi özel bir beceri ve güç harcayarak sağlanabilir. Y</a:t>
            </a:r>
            <a:r>
              <a:rPr lang="tr-TR" b="1" dirty="0" smtClean="0"/>
              <a:t>azılı, sözlü ya da şekille oluşturulmuş bütün mesajların sınıf içinde öğrenciler tarafından doğru anlaşılmasından öğretmen sorumludur</a:t>
            </a:r>
            <a:r>
              <a:rPr lang="tr-TR" dirty="0" smtClean="0"/>
              <a:t>. Bu sorumluluğun becerili olarak yerine getirilememesi belki de onarılamaz yanlış algılara ve sonucunda hatalı öğrenmelere neden olabilir. Her okul gününde saatlerce iletişimsel hareketleri değerlendirmek ve kontrol etmek dikkat, beceri ve güç gerektirir.</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İletişim İçin Sesin Kullanılması</a:t>
            </a:r>
            <a:endParaRPr lang="tr-TR" dirty="0"/>
          </a:p>
        </p:txBody>
      </p:sp>
      <p:graphicFrame>
        <p:nvGraphicFramePr>
          <p:cNvPr id="4" name="3 İçerik Yer Tutucusu"/>
          <p:cNvGraphicFramePr>
            <a:graphicFrameLocks noGrp="1" noChangeAspect="1"/>
          </p:cNvGraphicFramePr>
          <p:nvPr>
            <p:ph idx="1"/>
          </p:nvPr>
        </p:nvGraphicFramePr>
        <p:xfrm>
          <a:off x="2601913" y="1935163"/>
          <a:ext cx="3938587" cy="4389437"/>
        </p:xfrm>
        <a:graphic>
          <a:graphicData uri="http://schemas.openxmlformats.org/presentationml/2006/ole">
            <mc:AlternateContent xmlns:mc="http://schemas.openxmlformats.org/markup-compatibility/2006">
              <mc:Choice xmlns:v="urn:schemas-microsoft-com:vml" Requires="v">
                <p:oleObj spid="_x0000_s1030" name="Belge" r:id="rId4" imgW="5898849" imgH="6573530" progId="Word.Document.12">
                  <p:embed/>
                </p:oleObj>
              </mc:Choice>
              <mc:Fallback>
                <p:oleObj name="Belge" r:id="rId4" imgW="5898849" imgH="6573530" progId="Word.Document.12">
                  <p:embed/>
                  <p:pic>
                    <p:nvPicPr>
                      <p:cNvPr id="0" name="3 İçerik Yer Tutucusu"/>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1913" y="1935163"/>
                        <a:ext cx="3938587" cy="4389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dirty="0" smtClean="0"/>
              <a:t>İletişim kurabilen öğretmenler öğrencilerin gereksinim duyduğu anlamlı ve doyurucu mesajı öğrenciye sunar. İletişimin doyurucu ve anlamlı olması, öğrencinin iletişim sürecine aktif olarak katılması ile gerçekleşir. İletişim kurabilen </a:t>
            </a:r>
            <a:r>
              <a:rPr lang="tr-TR" b="1" dirty="0" smtClean="0"/>
              <a:t>öğretmenin bir diğer sorumluluğu da öğrencilerine iletişim becerilerini kazandırmaktır. </a:t>
            </a:r>
            <a:r>
              <a:rPr lang="tr-TR" dirty="0" smtClean="0"/>
              <a:t>Öğrenciler iletişim becerilerine sahip değilse, öğretmenin oluşturacağı eğitim etkinlikleri hiçbir anlam taşımaz.</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buNone/>
            </a:pPr>
            <a:r>
              <a:rPr lang="tr-TR" dirty="0" smtClean="0"/>
              <a:t>İletişim becerisine sahip öğretmenler mesajlarına duygu katarlar ve sıcak mesajlar verirler. Öğrencilerine dostça davranırlar. Düşmanlık kokan bir sınıfta iletişimsizliğe düşme olasılığı yüksektir. </a:t>
            </a:r>
            <a:r>
              <a:rPr lang="tr-TR" b="1" dirty="0" smtClean="0"/>
              <a:t>Arkadaşça olmak demek gevşek ve ilkesiz olmak demek değildir</a:t>
            </a:r>
            <a:r>
              <a:rPr lang="tr-TR" dirty="0" smtClean="0"/>
              <a:t>. Bir öğretmen hem arkadaşça, hem de ilkeli olabilir. Öğrenciler kendilerine saygı duyan öğretmenlere değer verirler. </a:t>
            </a:r>
            <a:r>
              <a:rPr lang="tr-TR" b="1" dirty="0" smtClean="0"/>
              <a:t>Bağırma, otorite kurmada hiçbir olumlu etki sağlamadığı gibi aynı zamanda iletişimi engelleyen, öğrenci ile öğretmen arasına mesafe koyan kötü bir öğretmen davranışıdır</a:t>
            </a:r>
            <a:r>
              <a:rPr lang="tr-TR" dirty="0" smtClean="0"/>
              <a:t>.</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Öğretim Ortamındaki İletişimi Olumsuz Etkileyen Durumlar ve Olumsuz Rol Modelleri</a:t>
            </a:r>
            <a:endParaRPr lang="tr-TR" sz="3200" dirty="0"/>
          </a:p>
        </p:txBody>
      </p:sp>
      <p:sp>
        <p:nvSpPr>
          <p:cNvPr id="3" name="2 İçerik Yer Tutucusu"/>
          <p:cNvSpPr>
            <a:spLocks noGrp="1"/>
          </p:cNvSpPr>
          <p:nvPr>
            <p:ph idx="1"/>
          </p:nvPr>
        </p:nvSpPr>
        <p:spPr/>
        <p:txBody>
          <a:bodyPr>
            <a:normAutofit fontScale="70000" lnSpcReduction="20000"/>
          </a:bodyPr>
          <a:lstStyle/>
          <a:p>
            <a:pPr>
              <a:buNone/>
            </a:pPr>
            <a:r>
              <a:rPr lang="tr-TR" sz="4600" dirty="0" smtClean="0"/>
              <a:t>1-</a:t>
            </a:r>
            <a:r>
              <a:rPr lang="tr-TR" sz="3600" dirty="0" smtClean="0"/>
              <a:t> </a:t>
            </a:r>
            <a:r>
              <a:rPr lang="tr-TR" sz="3600" b="1" dirty="0" smtClean="0"/>
              <a:t>Kişilerarası İletişimin Engelleyicileri</a:t>
            </a:r>
            <a:endParaRPr lang="tr-TR" sz="3600" dirty="0" smtClean="0"/>
          </a:p>
          <a:p>
            <a:pPr lvl="1"/>
            <a:r>
              <a:rPr lang="tr-TR" dirty="0" smtClean="0"/>
              <a:t>Eleştiri: Başkalarının sözlerinin, davranışlarının birileri tarafından olumsuz olarak yargılanması iletişimi engeller.</a:t>
            </a:r>
          </a:p>
          <a:p>
            <a:pPr lvl="1"/>
            <a:r>
              <a:rPr lang="tr-TR" dirty="0" smtClean="0"/>
              <a:t>Kişilere kendi adının dışında adla hitap etme/ad takma.</a:t>
            </a:r>
          </a:p>
          <a:p>
            <a:pPr lvl="1"/>
            <a:r>
              <a:rPr lang="tr-TR" dirty="0" smtClean="0"/>
              <a:t>Birilerini yönetmek için yersiz, yanlış övgü ya da ödül kullanma.</a:t>
            </a:r>
          </a:p>
          <a:p>
            <a:pPr lvl="1"/>
            <a:r>
              <a:rPr lang="tr-TR" dirty="0" smtClean="0"/>
              <a:t>Birilerinin belli davranışları yapmaları için onlara emir verme.</a:t>
            </a:r>
          </a:p>
          <a:p>
            <a:pPr lvl="1"/>
            <a:r>
              <a:rPr lang="tr-TR" dirty="0" smtClean="0"/>
              <a:t>Kişi/kişiler uygun davranışlarda bulunmazsa ceza verileceğini belirtme, tehdit etme.</a:t>
            </a:r>
          </a:p>
          <a:p>
            <a:pPr lvl="1"/>
            <a:r>
              <a:rPr lang="tr-TR" dirty="0" smtClean="0"/>
              <a:t>Başkalarının sorunlarını çözmeye gönüllü olma.</a:t>
            </a:r>
          </a:p>
          <a:p>
            <a:pPr lvl="1"/>
            <a:r>
              <a:rPr lang="tr-TR" dirty="0" smtClean="0"/>
              <a:t>Birilerine sürekli olarak soru sorma, onlar bilgi vermek istemese bile cevap istemede ısrar etme.</a:t>
            </a:r>
          </a:p>
          <a:p>
            <a:pPr lvl="1"/>
            <a:r>
              <a:rPr lang="tr-TR" dirty="0" smtClean="0"/>
              <a:t>Birilerine sürekli akıl verme, öğüt verme.</a:t>
            </a:r>
          </a:p>
          <a:p>
            <a:pPr lvl="1"/>
            <a:r>
              <a:rPr lang="tr-TR" dirty="0" smtClean="0"/>
              <a:t>Konuyu saptırma.</a:t>
            </a:r>
          </a:p>
          <a:p>
            <a:pPr lvl="1"/>
            <a:r>
              <a:rPr lang="tr-TR" dirty="0" smtClean="0"/>
              <a:t>Başkalarının duygularına aldırmadan sürekli akılcı yollar önerme.</a:t>
            </a:r>
          </a:p>
          <a:p>
            <a:pPr lvl="1"/>
            <a:r>
              <a:rPr lang="tr-TR" dirty="0" smtClean="0"/>
              <a:t>Uygunsuz hareketlere duygusal destek ve aşırı güven verme.</a:t>
            </a:r>
          </a:p>
          <a:p>
            <a:pP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4000" dirty="0" smtClean="0"/>
              <a:t>2- İletişimi engelleyen diğer faktörler</a:t>
            </a:r>
            <a:endParaRPr lang="tr-TR" sz="4000" dirty="0"/>
          </a:p>
        </p:txBody>
      </p:sp>
      <p:sp>
        <p:nvSpPr>
          <p:cNvPr id="3" name="2 İçerik Yer Tutucusu"/>
          <p:cNvSpPr>
            <a:spLocks noGrp="1"/>
          </p:cNvSpPr>
          <p:nvPr>
            <p:ph idx="1"/>
          </p:nvPr>
        </p:nvSpPr>
        <p:spPr/>
        <p:txBody>
          <a:bodyPr>
            <a:normAutofit/>
          </a:bodyPr>
          <a:lstStyle/>
          <a:p>
            <a:pPr lvl="0"/>
            <a:r>
              <a:rPr lang="tr-TR" b="1" dirty="0" smtClean="0"/>
              <a:t>Mahalli dil kullanma:</a:t>
            </a:r>
            <a:r>
              <a:rPr lang="tr-TR" dirty="0" smtClean="0"/>
              <a:t> Yalnızca bir yörede kullanılan, bazen de farklı yörelerde başka anlamlara gelen sözcükler vardır. Bu sözcükler mesajlarda kullanılırsa alıcı için hiçbir anlam taşımaz.</a:t>
            </a:r>
          </a:p>
          <a:p>
            <a:pPr lvl="0"/>
            <a:r>
              <a:rPr lang="tr-TR" b="1" dirty="0" smtClean="0"/>
              <a:t>Deyimler:</a:t>
            </a:r>
            <a:r>
              <a:rPr lang="tr-TR" dirty="0" smtClean="0"/>
              <a:t> Deyimler bir dilin zenginliğidir. Ancak anlamı alıcı tarafından bilinmeyen deyimlerin kullanılması iletişimi engeller.</a:t>
            </a:r>
          </a:p>
          <a:p>
            <a:r>
              <a:rPr lang="tr-TR" b="1" dirty="0" smtClean="0"/>
              <a:t>Anlamı bilinmeyen ya da farklı toplumlarda farklı anlamlara gelen sözsüz iletişim unsurları:</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180</TotalTime>
  <Words>2518</Words>
  <Application>Microsoft Macintosh PowerPoint</Application>
  <PresentationFormat>On-screen Show (4:3)</PresentationFormat>
  <Paragraphs>135</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Akış</vt:lpstr>
      <vt:lpstr>Belge</vt:lpstr>
      <vt:lpstr>ÖĞRENME-ÖĞRETME SÜRECİNDE İLETİŞİM</vt:lpstr>
      <vt:lpstr>Sınıf İçi İletişimin Özellikleri</vt:lpstr>
      <vt:lpstr>PowerPoint Presentation</vt:lpstr>
      <vt:lpstr>PowerPoint Presentation</vt:lpstr>
      <vt:lpstr>İletişim İçin Sesin Kullanılması</vt:lpstr>
      <vt:lpstr>PowerPoint Presentation</vt:lpstr>
      <vt:lpstr>PowerPoint Presentation</vt:lpstr>
      <vt:lpstr>Öğretim Ortamındaki İletişimi Olumsuz Etkileyen Durumlar ve Olumsuz Rol Modelleri</vt:lpstr>
      <vt:lpstr>2- İletişimi engelleyen diğer faktörler</vt:lpstr>
      <vt:lpstr>PowerPoint Presentation</vt:lpstr>
      <vt:lpstr>PowerPoint Presentation</vt:lpstr>
      <vt:lpstr>PowerPoint Presentation</vt:lpstr>
      <vt:lpstr>PowerPoint Presentation</vt:lpstr>
      <vt:lpstr>     Sınıf İçi İletişimde Uygun Olmayan Rol Modelleri </vt:lpstr>
      <vt:lpstr>Öğretim Ortamında Olumlu İletişim Kurmayı Sağlama Konusunda Öğretmenlere Öneriler</vt:lpstr>
      <vt:lpstr>       Etkili Ders Verme Süreci Oluşturma </vt:lpstr>
      <vt:lpstr>PowerPoint Presentation</vt:lpstr>
      <vt:lpstr>PowerPoint Presentation</vt:lpstr>
      <vt:lpstr>Dersin başlangıcında öğrencilerin ilgisini derse çekmek ve oluşabilecek ilgisizlikleri azaltmak üzere birçok yol izlenebilir.  Örneğin:</vt:lpstr>
      <vt:lpstr>Dersin Geliştirilmesi ve Öğrenci İlgisinin Sürdürülmesi </vt:lpstr>
      <vt:lpstr>PowerPoint Presentation</vt:lpstr>
      <vt:lpstr>Orta ve üst düzey başarı yaratmak üzere etkili bir öğretmen: </vt:lpstr>
      <vt:lpstr>Öğretmen Coşkusu </vt:lpstr>
      <vt:lpstr>Dönüt ve Düzeltme</vt:lpstr>
      <vt:lpstr>PowerPoint Presentation</vt:lpstr>
      <vt:lpstr>Dönüt ve düzeltmenin, aşağıda belirlenen ilkeler doğrultusunda uygulanması önerilmektedir.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ÖĞRENME-ÖĞRETME SÜRECİNDE İLETİŞİM</dc:title>
  <cp:lastModifiedBy>Berna Aslan</cp:lastModifiedBy>
  <cp:revision>64</cp:revision>
  <dcterms:modified xsi:type="dcterms:W3CDTF">2017-11-02T11:01:44Z</dcterms:modified>
</cp:coreProperties>
</file>