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84E7D-0371-430B-A54E-2BE950A7C25F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CD4D6-EADB-4955-AB75-206A5B4241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1664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84E7D-0371-430B-A54E-2BE950A7C25F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CD4D6-EADB-4955-AB75-206A5B4241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9886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84E7D-0371-430B-A54E-2BE950A7C25F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CD4D6-EADB-4955-AB75-206A5B4241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08139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51681-60F2-44F3-AC53-68C2AB2A473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425048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84E7D-0371-430B-A54E-2BE950A7C25F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CD4D6-EADB-4955-AB75-206A5B4241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4045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84E7D-0371-430B-A54E-2BE950A7C25F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CD4D6-EADB-4955-AB75-206A5B4241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1243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84E7D-0371-430B-A54E-2BE950A7C25F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CD4D6-EADB-4955-AB75-206A5B4241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0980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84E7D-0371-430B-A54E-2BE950A7C25F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CD4D6-EADB-4955-AB75-206A5B4241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8944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84E7D-0371-430B-A54E-2BE950A7C25F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CD4D6-EADB-4955-AB75-206A5B4241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172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84E7D-0371-430B-A54E-2BE950A7C25F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CD4D6-EADB-4955-AB75-206A5B4241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7483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84E7D-0371-430B-A54E-2BE950A7C25F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CD4D6-EADB-4955-AB75-206A5B4241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0338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84E7D-0371-430B-A54E-2BE950A7C25F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CD4D6-EADB-4955-AB75-206A5B4241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9506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284E7D-0371-430B-A54E-2BE950A7C25F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CD4D6-EADB-4955-AB75-206A5B4241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4876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3209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Arial" charset="0"/>
              <a:buNone/>
            </a:pPr>
            <a:r>
              <a:rPr lang="tr-TR" sz="4400">
                <a:solidFill>
                  <a:srgbClr val="FF0000"/>
                </a:solidFill>
              </a:rPr>
              <a:t>Televizyon Yayıncılığı:</a:t>
            </a:r>
          </a:p>
          <a:p>
            <a:pPr algn="ctr">
              <a:buFont typeface="Arial" charset="0"/>
              <a:buNone/>
            </a:pPr>
            <a:r>
              <a:rPr lang="tr-TR" sz="4400">
                <a:solidFill>
                  <a:srgbClr val="FF0000"/>
                </a:solidFill>
              </a:rPr>
              <a:t>Gelirler, Giderler ve Piyasa Yapısı</a:t>
            </a:r>
          </a:p>
        </p:txBody>
      </p:sp>
    </p:spTree>
    <p:extLst>
      <p:ext uri="{BB962C8B-B14F-4D97-AF65-F5344CB8AC3E}">
        <p14:creationId xmlns:p14="http://schemas.microsoft.com/office/powerpoint/2010/main" val="18740519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/>
              <a:t>Televizyon Yayıncılığı: Gelirler</a:t>
            </a:r>
            <a:br>
              <a:rPr lang="tr-TR" sz="4000" dirty="0"/>
            </a:br>
            <a:r>
              <a:rPr lang="tr-TR" sz="4000" dirty="0"/>
              <a:t>Reklamcılar</a:t>
            </a:r>
          </a:p>
        </p:txBody>
      </p:sp>
      <p:sp>
        <p:nvSpPr>
          <p:cNvPr id="13926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Reklamcılar…….Rating</a:t>
            </a:r>
          </a:p>
        </p:txBody>
      </p:sp>
    </p:spTree>
    <p:extLst>
      <p:ext uri="{BB962C8B-B14F-4D97-AF65-F5344CB8AC3E}">
        <p14:creationId xmlns:p14="http://schemas.microsoft.com/office/powerpoint/2010/main" val="16214908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Televizyon Yayıncılığı: Gelirler</a:t>
            </a:r>
            <a:br>
              <a:rPr lang="tr-TR" dirty="0"/>
            </a:br>
            <a:r>
              <a:rPr lang="tr-TR" dirty="0"/>
              <a:t>Reklamcılar</a:t>
            </a:r>
          </a:p>
        </p:txBody>
      </p:sp>
      <p:sp>
        <p:nvSpPr>
          <p:cNvPr id="14029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Karlılığın kısır (kapalı) döngüsü</a:t>
            </a:r>
          </a:p>
        </p:txBody>
      </p:sp>
    </p:spTree>
    <p:extLst>
      <p:ext uri="{BB962C8B-B14F-4D97-AF65-F5344CB8AC3E}">
        <p14:creationId xmlns:p14="http://schemas.microsoft.com/office/powerpoint/2010/main" val="33675693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Televizyon Yayıncılığında Piyasa Başarısızlıkları</a:t>
            </a:r>
          </a:p>
        </p:txBody>
      </p:sp>
      <p:sp>
        <p:nvSpPr>
          <p:cNvPr id="14233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Arial" charset="0"/>
              <a:buAutoNum type="arabicPeriod"/>
            </a:pPr>
            <a:r>
              <a:rPr lang="tr-TR" dirty="0"/>
              <a:t>Televizyon programları kamusal maldır.</a:t>
            </a:r>
          </a:p>
          <a:p>
            <a:pPr marL="514350" indent="-514350">
              <a:buFont typeface="Arial" charset="0"/>
              <a:buAutoNum type="arabicPeriod"/>
            </a:pPr>
            <a:r>
              <a:rPr lang="tr-TR" dirty="0"/>
              <a:t>Yayıncılık asimetrik bilgi içerir.</a:t>
            </a:r>
          </a:p>
          <a:p>
            <a:pPr marL="514350" indent="-514350">
              <a:buFont typeface="Arial" charset="0"/>
              <a:buAutoNum type="arabicPeriod"/>
            </a:pPr>
            <a:r>
              <a:rPr lang="tr-TR" dirty="0"/>
              <a:t>Dışsallıkları çoktur.</a:t>
            </a:r>
          </a:p>
          <a:p>
            <a:pPr marL="514350" indent="-514350">
              <a:buFont typeface="Arial" charset="0"/>
              <a:buAutoNum type="arabicPeriod"/>
            </a:pPr>
            <a:r>
              <a:rPr lang="tr-TR" dirty="0"/>
              <a:t>Televizyon programları değerli(erdemli) maldır. </a:t>
            </a:r>
          </a:p>
          <a:p>
            <a:pPr marL="514350" indent="-514350">
              <a:buNone/>
            </a:pPr>
            <a:r>
              <a:rPr lang="tr-TR" dirty="0"/>
              <a:t>5. Rekabetçi yapı benzer içerik üretimine neden olmaktadır.</a:t>
            </a:r>
          </a:p>
        </p:txBody>
      </p:sp>
    </p:spTree>
    <p:extLst>
      <p:ext uri="{BB962C8B-B14F-4D97-AF65-F5344CB8AC3E}">
        <p14:creationId xmlns:p14="http://schemas.microsoft.com/office/powerpoint/2010/main" val="23102335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Rekabet---Benzer İçerik</a:t>
            </a:r>
          </a:p>
        </p:txBody>
      </p:sp>
      <p:graphicFrame>
        <p:nvGraphicFramePr>
          <p:cNvPr id="315466" name="Group 74"/>
          <p:cNvGraphicFramePr>
            <a:graphicFrameLocks noGrp="1"/>
          </p:cNvGraphicFramePr>
          <p:nvPr>
            <p:ph type="tbl" idx="1"/>
          </p:nvPr>
        </p:nvGraphicFramePr>
        <p:xfrm>
          <a:off x="1981200" y="1600200"/>
          <a:ext cx="8229600" cy="5357622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04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Girişimci Sayısı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Pop Müzik Sevenler (%81)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Halk müziği sevenler (%19)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4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İkili Tekel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Radyo A (%40)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Radyo B (%40)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Hizmet yok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6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Üç İstasyon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Radyo A (%27)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Radyo B (%27)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Radyo C (%27)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Hizmet yok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4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Dört İstasyon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Radyo A (%20)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Radyo B(%20)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Radyo C(%20)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Radyo D(%20)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Hizmet yok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9725558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/>
              <a:t>Piyasa başarısızlıklarını düzenlemek için</a:t>
            </a:r>
          </a:p>
        </p:txBody>
      </p:sp>
      <p:sp>
        <p:nvSpPr>
          <p:cNvPr id="14541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Regülasyon</a:t>
            </a:r>
          </a:p>
          <a:p>
            <a:r>
              <a:rPr lang="tr-TR"/>
              <a:t>Kamu sektörü</a:t>
            </a:r>
          </a:p>
        </p:txBody>
      </p:sp>
    </p:spTree>
    <p:extLst>
      <p:ext uri="{BB962C8B-B14F-4D97-AF65-F5344CB8AC3E}">
        <p14:creationId xmlns:p14="http://schemas.microsoft.com/office/powerpoint/2010/main" val="28245074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Kamu mülkiyeti…Kamu sektörü</a:t>
            </a:r>
          </a:p>
        </p:txBody>
      </p:sp>
      <p:sp>
        <p:nvSpPr>
          <p:cNvPr id="14643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Yapmalı?</a:t>
            </a:r>
          </a:p>
          <a:p>
            <a:pPr>
              <a:buFont typeface="Arial" charset="0"/>
              <a:buNone/>
            </a:pPr>
            <a:r>
              <a:rPr lang="tr-TR"/>
              <a:t>	Piyasanın başarısızlığını onarrı</a:t>
            </a:r>
          </a:p>
          <a:p>
            <a:pPr>
              <a:buFont typeface="Arial" charset="0"/>
              <a:buNone/>
            </a:pPr>
            <a:r>
              <a:rPr lang="tr-TR"/>
              <a:t>	Karı değil kamu hizmetini düşünür</a:t>
            </a:r>
          </a:p>
          <a:p>
            <a:pPr>
              <a:buFont typeface="Arial" charset="0"/>
              <a:buNone/>
            </a:pPr>
            <a:r>
              <a:rPr lang="tr-TR"/>
              <a:t>	Reklamlar (rating) bazı içeriklerin üretimini tümüyle ortadan kaldırmaktadır. </a:t>
            </a:r>
          </a:p>
          <a:p>
            <a:pPr>
              <a:buFont typeface="Arial" charset="0"/>
              <a:buNone/>
            </a:pPr>
            <a:r>
              <a:rPr lang="tr-TR"/>
              <a:t>			</a:t>
            </a:r>
          </a:p>
        </p:txBody>
      </p:sp>
    </p:spTree>
    <p:extLst>
      <p:ext uri="{BB962C8B-B14F-4D97-AF65-F5344CB8AC3E}">
        <p14:creationId xmlns:p14="http://schemas.microsoft.com/office/powerpoint/2010/main" val="19445295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Kamu mülkiyeti---Kamu sektörü</a:t>
            </a:r>
          </a:p>
        </p:txBody>
      </p:sp>
      <p:sp>
        <p:nvSpPr>
          <p:cNvPr id="14745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/>
              <a:t>Yapmamalı?</a:t>
            </a:r>
          </a:p>
          <a:p>
            <a:pPr lvl="1">
              <a:buFont typeface="Arial" charset="0"/>
              <a:buNone/>
            </a:pPr>
            <a:r>
              <a:rPr lang="tr-TR"/>
              <a:t>Piyasa en iyi düzenler</a:t>
            </a:r>
          </a:p>
          <a:p>
            <a:pPr lvl="1">
              <a:buFont typeface="Arial" charset="0"/>
              <a:buNone/>
            </a:pPr>
            <a:r>
              <a:rPr lang="tr-TR"/>
              <a:t>Tüketici egemenliği kamu sektöründe gözardı edilmektedir. </a:t>
            </a:r>
          </a:p>
          <a:p>
            <a:pPr lvl="1">
              <a:buFont typeface="Arial" charset="0"/>
              <a:buNone/>
            </a:pPr>
            <a:r>
              <a:rPr lang="tr-TR"/>
              <a:t>Tüketici kendisi için en iyi olanı bilir</a:t>
            </a:r>
          </a:p>
          <a:p>
            <a:pPr lvl="1">
              <a:buFont typeface="Arial" charset="0"/>
              <a:buNone/>
            </a:pPr>
            <a:r>
              <a:rPr lang="tr-TR"/>
              <a:t>Paralı televizyon piyasa için iyi bir çözümdür.</a:t>
            </a:r>
          </a:p>
          <a:p>
            <a:pPr lvl="1">
              <a:buFont typeface="Arial" charset="0"/>
              <a:buNone/>
            </a:pPr>
            <a:r>
              <a:rPr lang="tr-TR"/>
              <a:t>Lisans ödemeleri de çok eski bir sistemin kalıntısıdır. </a:t>
            </a:r>
          </a:p>
        </p:txBody>
      </p:sp>
    </p:spTree>
    <p:extLst>
      <p:ext uri="{BB962C8B-B14F-4D97-AF65-F5344CB8AC3E}">
        <p14:creationId xmlns:p14="http://schemas.microsoft.com/office/powerpoint/2010/main" val="22312255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Radyo-Televizyonun Maliyetleri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tr-TR" dirty="0"/>
              <a:t>	Radyo ve televizyon yayınları kamusal maldır.</a:t>
            </a:r>
          </a:p>
          <a:p>
            <a:pPr eaLnBrk="1" hangingPunct="1">
              <a:buFontTx/>
              <a:buNone/>
            </a:pPr>
            <a:endParaRPr lang="tr-TR" dirty="0"/>
          </a:p>
          <a:p>
            <a:pPr eaLnBrk="1" hangingPunct="1">
              <a:buFontTx/>
              <a:buNone/>
            </a:pPr>
            <a:r>
              <a:rPr lang="tr-TR" dirty="0"/>
              <a:t>I. Program Maliyetleri</a:t>
            </a:r>
          </a:p>
          <a:p>
            <a:pPr eaLnBrk="1" hangingPunct="1">
              <a:buFontTx/>
              <a:buNone/>
            </a:pPr>
            <a:r>
              <a:rPr lang="tr-TR" dirty="0"/>
              <a:t>2. Yayın Maliyetleri</a:t>
            </a:r>
          </a:p>
        </p:txBody>
      </p:sp>
    </p:spTree>
    <p:extLst>
      <p:ext uri="{BB962C8B-B14F-4D97-AF65-F5344CB8AC3E}">
        <p14:creationId xmlns:p14="http://schemas.microsoft.com/office/powerpoint/2010/main" val="34743566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Program Maliyetleri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tr-TR"/>
              <a:t>1. Programlama</a:t>
            </a:r>
          </a:p>
          <a:p>
            <a:pPr eaLnBrk="1" hangingPunct="1">
              <a:buFontTx/>
              <a:buNone/>
            </a:pPr>
            <a:r>
              <a:rPr lang="tr-TR"/>
              <a:t>	Program çizelgeleri</a:t>
            </a:r>
          </a:p>
          <a:p>
            <a:pPr eaLnBrk="1" hangingPunct="1">
              <a:buFontTx/>
              <a:buNone/>
            </a:pPr>
            <a:r>
              <a:rPr lang="tr-TR"/>
              <a:t>	(Bütçeye ve her öğenin dakika ya da saat maliyeti temelinde belirler)</a:t>
            </a:r>
          </a:p>
          <a:p>
            <a:pPr eaLnBrk="1" hangingPunct="1">
              <a:buFontTx/>
              <a:buNone/>
            </a:pPr>
            <a:r>
              <a:rPr lang="tr-TR"/>
              <a:t>    Süre</a:t>
            </a:r>
          </a:p>
          <a:p>
            <a:pPr eaLnBrk="1" hangingPunct="1">
              <a:buFontTx/>
              <a:buNone/>
            </a:pPr>
            <a:r>
              <a:rPr lang="tr-TR"/>
              <a:t>    Çalışan kişi sayısı</a:t>
            </a:r>
          </a:p>
          <a:p>
            <a:pPr eaLnBrk="1" hangingPunct="1">
              <a:buFontTx/>
              <a:buNone/>
            </a:pPr>
            <a:r>
              <a:rPr lang="tr-TR"/>
              <a:t>    Donanım</a:t>
            </a:r>
          </a:p>
        </p:txBody>
      </p:sp>
    </p:spTree>
    <p:extLst>
      <p:ext uri="{BB962C8B-B14F-4D97-AF65-F5344CB8AC3E}">
        <p14:creationId xmlns:p14="http://schemas.microsoft.com/office/powerpoint/2010/main" val="24448762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Program Maliyetleri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tr-TR"/>
              <a:t>2. Programların maliyeti</a:t>
            </a:r>
          </a:p>
          <a:p>
            <a:pPr eaLnBrk="1" hangingPunct="1">
              <a:buFontTx/>
              <a:buNone/>
            </a:pPr>
            <a:r>
              <a:rPr lang="tr-TR"/>
              <a:t>	1. Yaratı</a:t>
            </a:r>
          </a:p>
          <a:p>
            <a:pPr eaLnBrk="1" hangingPunct="1">
              <a:buFontTx/>
              <a:buNone/>
            </a:pPr>
            <a:r>
              <a:rPr lang="tr-TR"/>
              <a:t>		Diziler</a:t>
            </a:r>
          </a:p>
          <a:p>
            <a:pPr eaLnBrk="1" hangingPunct="1">
              <a:buFontTx/>
              <a:buNone/>
            </a:pPr>
            <a:r>
              <a:rPr lang="tr-TR"/>
              <a:t>		Haber programları</a:t>
            </a:r>
          </a:p>
          <a:p>
            <a:pPr eaLnBrk="1" hangingPunct="1">
              <a:buFontTx/>
              <a:buNone/>
            </a:pPr>
            <a:r>
              <a:rPr lang="tr-TR"/>
              <a:t>   2. Yayın satın alma</a:t>
            </a:r>
          </a:p>
          <a:p>
            <a:pPr eaLnBrk="1" hangingPunct="1">
              <a:buFontTx/>
              <a:buNone/>
            </a:pPr>
            <a:r>
              <a:rPr lang="tr-TR"/>
              <a:t>	3. Filmler</a:t>
            </a:r>
          </a:p>
          <a:p>
            <a:pPr eaLnBrk="1" hangingPunct="1">
              <a:buFontTx/>
              <a:buNone/>
            </a:pPr>
            <a:r>
              <a:rPr lang="tr-TR"/>
              <a:t>   4. Yeniden yayınlama</a:t>
            </a:r>
          </a:p>
        </p:txBody>
      </p:sp>
    </p:spTree>
    <p:extLst>
      <p:ext uri="{BB962C8B-B14F-4D97-AF65-F5344CB8AC3E}">
        <p14:creationId xmlns:p14="http://schemas.microsoft.com/office/powerpoint/2010/main" val="9051629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Televizyon Yayıncılığı: Gelirler</a:t>
            </a:r>
          </a:p>
        </p:txBody>
      </p:sp>
      <p:sp>
        <p:nvSpPr>
          <p:cNvPr id="13312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tr-TR"/>
              <a:t>Lisans Ödemeleri</a:t>
            </a:r>
          </a:p>
          <a:p>
            <a:pPr>
              <a:buFont typeface="Arial" charset="0"/>
              <a:buNone/>
            </a:pPr>
            <a:r>
              <a:rPr lang="tr-TR"/>
              <a:t>Sponsorluk</a:t>
            </a:r>
          </a:p>
          <a:p>
            <a:pPr>
              <a:buFont typeface="Arial" charset="0"/>
              <a:buNone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88083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Program Maliyetleri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tr-TR"/>
              <a:t>3. Programlama Stratejileri ve Kotalar</a:t>
            </a:r>
          </a:p>
        </p:txBody>
      </p:sp>
    </p:spTree>
    <p:extLst>
      <p:ext uri="{BB962C8B-B14F-4D97-AF65-F5344CB8AC3E}">
        <p14:creationId xmlns:p14="http://schemas.microsoft.com/office/powerpoint/2010/main" val="32150978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Yayın Maliyetleri</a:t>
            </a:r>
          </a:p>
        </p:txBody>
      </p:sp>
      <p:sp>
        <p:nvSpPr>
          <p:cNvPr id="153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/>
              <a:t>Karasal analog yayın</a:t>
            </a:r>
          </a:p>
          <a:p>
            <a:pPr eaLnBrk="1" hangingPunct="1"/>
            <a:r>
              <a:rPr lang="tr-TR"/>
              <a:t>Uydu</a:t>
            </a:r>
          </a:p>
          <a:p>
            <a:pPr eaLnBrk="1" hangingPunct="1"/>
            <a:r>
              <a:rPr lang="tr-TR"/>
              <a:t>Kablo</a:t>
            </a:r>
          </a:p>
        </p:txBody>
      </p:sp>
    </p:spTree>
    <p:extLst>
      <p:ext uri="{BB962C8B-B14F-4D97-AF65-F5344CB8AC3E}">
        <p14:creationId xmlns:p14="http://schemas.microsoft.com/office/powerpoint/2010/main" val="30815384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Televizyon Yayıncılığı: Gelirler</a:t>
            </a:r>
          </a:p>
        </p:txBody>
      </p:sp>
      <p:sp>
        <p:nvSpPr>
          <p:cNvPr id="13414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tr-TR"/>
              <a:t>Ticari televizyon endüstrisi:</a:t>
            </a:r>
          </a:p>
          <a:p>
            <a:pPr>
              <a:buFont typeface="Arial" charset="0"/>
              <a:buNone/>
            </a:pPr>
            <a:r>
              <a:rPr lang="tr-TR"/>
              <a:t>Reklamlar</a:t>
            </a:r>
          </a:p>
          <a:p>
            <a:pPr>
              <a:buFont typeface="Arial" charset="0"/>
              <a:buNone/>
            </a:pPr>
            <a:r>
              <a:rPr lang="tr-TR"/>
              <a:t>Paralı televizyon</a:t>
            </a:r>
          </a:p>
          <a:p>
            <a:pPr>
              <a:buFont typeface="Arial" charset="0"/>
              <a:buNone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92411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Televizyon Yayıncılığı: Gelirler</a:t>
            </a:r>
          </a:p>
        </p:txBody>
      </p:sp>
      <p:sp>
        <p:nvSpPr>
          <p:cNvPr id="13517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tr-TR"/>
              <a:t>İkili Piyasa Yapısı</a:t>
            </a:r>
          </a:p>
          <a:p>
            <a:pPr>
              <a:buFont typeface="Arial" charset="0"/>
              <a:buNone/>
            </a:pPr>
            <a:r>
              <a:rPr lang="tr-TR"/>
              <a:t>İki ürünlü piyasa</a:t>
            </a:r>
          </a:p>
          <a:p>
            <a:pPr>
              <a:buFont typeface="Arial" charset="0"/>
              <a:buNone/>
            </a:pPr>
            <a:endParaRPr lang="tr-TR"/>
          </a:p>
          <a:p>
            <a:pPr>
              <a:buFont typeface="Arial" charset="0"/>
              <a:buNone/>
            </a:pPr>
            <a:r>
              <a:rPr lang="tr-TR"/>
              <a:t>Televizyon programı…..İzleyiciler</a:t>
            </a:r>
          </a:p>
          <a:p>
            <a:pPr>
              <a:buFont typeface="Arial" charset="0"/>
              <a:buNone/>
            </a:pPr>
            <a:r>
              <a:rPr lang="tr-TR"/>
              <a:t>Seyirciler…….Reklamcılar</a:t>
            </a:r>
          </a:p>
        </p:txBody>
      </p:sp>
    </p:spTree>
    <p:extLst>
      <p:ext uri="{BB962C8B-B14F-4D97-AF65-F5344CB8AC3E}">
        <p14:creationId xmlns:p14="http://schemas.microsoft.com/office/powerpoint/2010/main" val="22344086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/>
              <a:t>Televizyon Yayıncılığı: Gelirler</a:t>
            </a:r>
            <a:br>
              <a:rPr lang="tr-TR" sz="4000"/>
            </a:br>
            <a:r>
              <a:rPr lang="tr-TR" sz="4000"/>
              <a:t>İzleyiciler</a:t>
            </a:r>
          </a:p>
        </p:txBody>
      </p:sp>
      <p:sp>
        <p:nvSpPr>
          <p:cNvPr id="13619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tr-TR" dirty="0"/>
              <a:t>Televizyon programları kamusal maldır. </a:t>
            </a:r>
          </a:p>
        </p:txBody>
      </p:sp>
    </p:spTree>
    <p:extLst>
      <p:ext uri="{BB962C8B-B14F-4D97-AF65-F5344CB8AC3E}">
        <p14:creationId xmlns:p14="http://schemas.microsoft.com/office/powerpoint/2010/main" val="11590867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/>
              <a:t>Televizyon Yayıncılığı: Gelirler</a:t>
            </a:r>
            <a:br>
              <a:rPr lang="tr-TR" sz="4000" dirty="0"/>
            </a:br>
            <a:r>
              <a:rPr lang="tr-TR" sz="4000" dirty="0"/>
              <a:t>İzleyiciler</a:t>
            </a:r>
          </a:p>
        </p:txBody>
      </p:sp>
      <p:sp>
        <p:nvSpPr>
          <p:cNvPr id="13721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tr-TR" dirty="0"/>
              <a:t>Kamusal Mal</a:t>
            </a:r>
          </a:p>
          <a:p>
            <a:pPr>
              <a:buFont typeface="Arial" charset="0"/>
              <a:buNone/>
            </a:pPr>
            <a:endParaRPr lang="tr-TR" dirty="0"/>
          </a:p>
          <a:p>
            <a:pPr>
              <a:buFont typeface="Arial" charset="0"/>
              <a:buNone/>
            </a:pPr>
            <a:r>
              <a:rPr lang="tr-TR" dirty="0"/>
              <a:t>1. </a:t>
            </a:r>
            <a:r>
              <a:rPr lang="tr-TR" dirty="0" err="1"/>
              <a:t>Dışlanamazlık</a:t>
            </a:r>
            <a:r>
              <a:rPr lang="tr-TR" dirty="0"/>
              <a:t> (</a:t>
            </a:r>
            <a:r>
              <a:rPr lang="tr-TR" i="1" dirty="0" err="1"/>
              <a:t>non-excludable</a:t>
            </a:r>
            <a:r>
              <a:rPr lang="tr-TR" dirty="0"/>
              <a:t>)</a:t>
            </a:r>
          </a:p>
          <a:p>
            <a:pPr>
              <a:buFont typeface="Arial" charset="0"/>
              <a:buNone/>
            </a:pPr>
            <a:r>
              <a:rPr lang="tr-TR" dirty="0"/>
              <a:t>	</a:t>
            </a:r>
            <a:r>
              <a:rPr lang="tr-TR" i="1" dirty="0"/>
              <a:t>Tüketimde </a:t>
            </a:r>
            <a:r>
              <a:rPr lang="tr-TR" i="1" dirty="0" err="1"/>
              <a:t>dışlanabilirliğin</a:t>
            </a:r>
            <a:r>
              <a:rPr lang="tr-TR" i="1" dirty="0"/>
              <a:t> olmaması</a:t>
            </a:r>
          </a:p>
          <a:p>
            <a:pPr>
              <a:buFont typeface="Arial" charset="0"/>
              <a:buNone/>
            </a:pPr>
            <a:endParaRPr lang="tr-TR" i="1" dirty="0"/>
          </a:p>
          <a:p>
            <a:pPr>
              <a:buFont typeface="Arial" charset="0"/>
              <a:buNone/>
            </a:pPr>
            <a:r>
              <a:rPr lang="tr-TR" dirty="0"/>
              <a:t>2. Kullandıkça </a:t>
            </a:r>
            <a:r>
              <a:rPr lang="tr-TR" dirty="0" err="1"/>
              <a:t>azalmazlık</a:t>
            </a:r>
            <a:r>
              <a:rPr lang="tr-TR" dirty="0"/>
              <a:t> (</a:t>
            </a:r>
            <a:r>
              <a:rPr lang="tr-TR" i="1" dirty="0" err="1"/>
              <a:t>non-exhaustible</a:t>
            </a:r>
            <a:r>
              <a:rPr lang="tr-TR" dirty="0"/>
              <a:t>)</a:t>
            </a:r>
          </a:p>
          <a:p>
            <a:pPr>
              <a:buFont typeface="Arial" charset="0"/>
              <a:buNone/>
            </a:pPr>
            <a:r>
              <a:rPr lang="tr-TR" dirty="0"/>
              <a:t>	 </a:t>
            </a:r>
            <a:r>
              <a:rPr lang="tr-TR" i="1" dirty="0"/>
              <a:t>Tüketimde Rekabetin olmaması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782070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Televizyon Yayıncılığı: Gelirler</a:t>
            </a:r>
            <a:br>
              <a:rPr lang="tr-TR" dirty="0"/>
            </a:br>
            <a:r>
              <a:rPr lang="tr-TR" dirty="0"/>
              <a:t>İzleyiciler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Pozitif</a:t>
            </a:r>
            <a:r>
              <a:rPr lang="en-US" dirty="0"/>
              <a:t> </a:t>
            </a:r>
            <a:r>
              <a:rPr lang="en-US" dirty="0" err="1"/>
              <a:t>Dışsallıklar</a:t>
            </a:r>
            <a:endParaRPr lang="en-US" dirty="0"/>
          </a:p>
          <a:p>
            <a:r>
              <a:rPr lang="en-US" dirty="0" err="1"/>
              <a:t>Erdemli</a:t>
            </a:r>
            <a:r>
              <a:rPr lang="en-US" dirty="0"/>
              <a:t> Mal</a:t>
            </a:r>
          </a:p>
        </p:txBody>
      </p:sp>
    </p:spTree>
    <p:extLst>
      <p:ext uri="{BB962C8B-B14F-4D97-AF65-F5344CB8AC3E}">
        <p14:creationId xmlns:p14="http://schemas.microsoft.com/office/powerpoint/2010/main" val="18454929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Değerli (erdemli) mal: Bazı ekonomik mallara, doğrudan faydanın yanı sıra topluma sağladığı pozitif dışsallık nedeniyle erdemli mallar, değerli mallar (</a:t>
            </a:r>
            <a:r>
              <a:rPr lang="tr-TR" i="1" dirty="0" err="1"/>
              <a:t>merit</a:t>
            </a:r>
            <a:r>
              <a:rPr lang="tr-TR" i="1" dirty="0"/>
              <a:t> </a:t>
            </a:r>
            <a:r>
              <a:rPr lang="tr-TR" i="1" dirty="0" err="1"/>
              <a:t>goods</a:t>
            </a:r>
            <a:r>
              <a:rPr lang="tr-TR" dirty="0"/>
              <a:t>) adı verilmektedir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97116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/>
              <a:t>Televizyon Yayıncılığı: Gelirler</a:t>
            </a:r>
            <a:br>
              <a:rPr lang="tr-TR" sz="4000"/>
            </a:br>
            <a:r>
              <a:rPr lang="tr-TR" sz="4000"/>
              <a:t>İzleyiciler</a:t>
            </a:r>
          </a:p>
        </p:txBody>
      </p:sp>
      <p:sp>
        <p:nvSpPr>
          <p:cNvPr id="13824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Paralı televizyon</a:t>
            </a:r>
          </a:p>
        </p:txBody>
      </p:sp>
    </p:spTree>
    <p:extLst>
      <p:ext uri="{BB962C8B-B14F-4D97-AF65-F5344CB8AC3E}">
        <p14:creationId xmlns:p14="http://schemas.microsoft.com/office/powerpoint/2010/main" val="16726313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436</Words>
  <Application>Microsoft Office PowerPoint</Application>
  <PresentationFormat>Geniş ekran</PresentationFormat>
  <Paragraphs>102</Paragraphs>
  <Slides>21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Office Teması</vt:lpstr>
      <vt:lpstr>PowerPoint Sunusu</vt:lpstr>
      <vt:lpstr>Televizyon Yayıncılığı: Gelirler</vt:lpstr>
      <vt:lpstr>Televizyon Yayıncılığı: Gelirler</vt:lpstr>
      <vt:lpstr>Televizyon Yayıncılığı: Gelirler</vt:lpstr>
      <vt:lpstr>Televizyon Yayıncılığı: Gelirler İzleyiciler</vt:lpstr>
      <vt:lpstr>Televizyon Yayıncılığı: Gelirler İzleyiciler</vt:lpstr>
      <vt:lpstr>Televizyon Yayıncılığı: Gelirler İzleyiciler</vt:lpstr>
      <vt:lpstr>PowerPoint Sunusu</vt:lpstr>
      <vt:lpstr>Televizyon Yayıncılığı: Gelirler İzleyiciler</vt:lpstr>
      <vt:lpstr>Televizyon Yayıncılığı: Gelirler Reklamcılar</vt:lpstr>
      <vt:lpstr>Televizyon Yayıncılığı: Gelirler Reklamcılar</vt:lpstr>
      <vt:lpstr>Televizyon Yayıncılığında Piyasa Başarısızlıkları</vt:lpstr>
      <vt:lpstr>Rekabet---Benzer İçerik</vt:lpstr>
      <vt:lpstr>Piyasa başarısızlıklarını düzenlemek için</vt:lpstr>
      <vt:lpstr>Kamu mülkiyeti…Kamu sektörü</vt:lpstr>
      <vt:lpstr>Kamu mülkiyeti---Kamu sektörü</vt:lpstr>
      <vt:lpstr>Radyo-Televizyonun Maliyetleri</vt:lpstr>
      <vt:lpstr>Program Maliyetleri</vt:lpstr>
      <vt:lpstr>Program Maliyetleri</vt:lpstr>
      <vt:lpstr>Program Maliyetleri</vt:lpstr>
      <vt:lpstr>Yayın Maliyetleri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Windows Kullanıcısı</cp:lastModifiedBy>
  <cp:revision>1</cp:revision>
  <dcterms:created xsi:type="dcterms:W3CDTF">2020-02-12T14:36:23Z</dcterms:created>
  <dcterms:modified xsi:type="dcterms:W3CDTF">2020-02-12T14:36:46Z</dcterms:modified>
</cp:coreProperties>
</file>