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7"/>
  </p:notesMasterIdLst>
  <p:handoutMasterIdLst>
    <p:handoutMasterId r:id="rId18"/>
  </p:handoutMasterIdLst>
  <p:sldIdLst>
    <p:sldId id="668" r:id="rId4"/>
    <p:sldId id="722" r:id="rId5"/>
    <p:sldId id="723" r:id="rId6"/>
    <p:sldId id="730" r:id="rId7"/>
    <p:sldId id="731" r:id="rId8"/>
    <p:sldId id="732" r:id="rId9"/>
    <p:sldId id="733" r:id="rId10"/>
    <p:sldId id="734" r:id="rId11"/>
    <p:sldId id="735" r:id="rId12"/>
    <p:sldId id="736" r:id="rId13"/>
    <p:sldId id="737" r:id="rId14"/>
    <p:sldId id="710" r:id="rId15"/>
    <p:sldId id="718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692" y="96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28.02.2020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GGY214</a:t>
            </a:r>
            <a:r>
              <a:rPr lang="tr-T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r-T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r-T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YAPI BİLGİSİ VE MALİYET ANALİZİ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503198" y="4382651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Mustafa YILMAZ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6" y="1697897"/>
            <a:ext cx="8808085" cy="4034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spcBef>
                <a:spcPts val="10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Metraj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1212850" lvl="1" indent="-457200">
              <a:buClr>
                <a:srgbClr val="000000"/>
              </a:buClr>
              <a:buChar char="•"/>
              <a:tabLst>
                <a:tab pos="1212215" algn="l"/>
                <a:tab pos="121285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Metraj cetvellerinin</a:t>
            </a:r>
            <a:r>
              <a:rPr sz="2400" spc="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doldurulması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1177290" marR="5080" algn="just">
              <a:spcBef>
                <a:spcPts val="10"/>
              </a:spcBef>
            </a:pPr>
            <a:r>
              <a:rPr sz="2000" spc="-25" dirty="0">
                <a:latin typeface="Arial"/>
                <a:cs typeface="Arial"/>
              </a:rPr>
              <a:t>Yapılan </a:t>
            </a:r>
            <a:r>
              <a:rPr sz="2000" spc="-5" dirty="0">
                <a:latin typeface="Arial"/>
                <a:cs typeface="Arial"/>
              </a:rPr>
              <a:t>metrajın kontrolü esnasında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işlemlerin takip edilebilmesi  kolay </a:t>
            </a:r>
            <a:r>
              <a:rPr sz="2000" spc="-15" dirty="0">
                <a:latin typeface="Arial"/>
                <a:cs typeface="Arial"/>
              </a:rPr>
              <a:t>olmalıdır. </a:t>
            </a:r>
            <a:r>
              <a:rPr sz="2000" spc="-35" dirty="0">
                <a:latin typeface="Arial"/>
                <a:cs typeface="Arial"/>
              </a:rPr>
              <a:t>Yani, </a:t>
            </a:r>
            <a:r>
              <a:rPr sz="2000" spc="-5" dirty="0">
                <a:latin typeface="Arial"/>
                <a:cs typeface="Arial"/>
              </a:rPr>
              <a:t>hangi değerin nereden alındığı kolay anlaşılır  nitelikte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olmalıdır</a:t>
            </a:r>
            <a:r>
              <a:rPr sz="2000" spc="-15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  <a:p>
            <a:pPr marL="1177925" marR="5080" algn="just">
              <a:spcBef>
                <a:spcPts val="595"/>
              </a:spcBef>
            </a:pPr>
            <a:r>
              <a:rPr sz="2000" spc="-5" dirty="0">
                <a:latin typeface="Arial"/>
                <a:cs typeface="Arial"/>
              </a:rPr>
              <a:t>Metrajı yapılacak olan </a:t>
            </a:r>
            <a:r>
              <a:rPr sz="2000" spc="-15" dirty="0">
                <a:solidFill>
                  <a:srgbClr val="FF0000"/>
                </a:solidFill>
                <a:latin typeface="Arial"/>
                <a:cs typeface="Arial"/>
              </a:rPr>
              <a:t>elemanlar, 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taşıyıcı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eleman aksları, kat ve yer  isimleri </a:t>
            </a:r>
            <a:r>
              <a:rPr sz="2000" spc="-5" dirty="0">
                <a:latin typeface="Arial"/>
                <a:cs typeface="Arial"/>
              </a:rPr>
              <a:t>ile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yeterince</a:t>
            </a:r>
            <a:r>
              <a:rPr sz="2000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FF0000"/>
                </a:solidFill>
                <a:latin typeface="Arial"/>
                <a:cs typeface="Arial"/>
              </a:rPr>
              <a:t>tanımlanmalı</a:t>
            </a:r>
            <a:r>
              <a:rPr sz="2000" spc="-15" dirty="0">
                <a:latin typeface="Arial"/>
                <a:cs typeface="Arial"/>
              </a:rPr>
              <a:t>dır</a:t>
            </a:r>
            <a:r>
              <a:rPr sz="2000" spc="-15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  <a:p>
            <a:pPr marL="1177925" marR="5080" algn="just">
              <a:spcBef>
                <a:spcPts val="600"/>
              </a:spcBef>
            </a:pPr>
            <a:r>
              <a:rPr sz="2000" spc="-25" dirty="0">
                <a:latin typeface="Arial"/>
                <a:cs typeface="Arial"/>
              </a:rPr>
              <a:t>Yapının </a:t>
            </a:r>
            <a:r>
              <a:rPr sz="2000" spc="-5" dirty="0">
                <a:latin typeface="Arial"/>
                <a:cs typeface="Arial"/>
              </a:rPr>
              <a:t>birden fazla bölümünde bulunan elemanların metrajında,  her bölüme ait eleman miktarları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ara toplamlar alınarak  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belirlenmeli</a:t>
            </a:r>
            <a:r>
              <a:rPr sz="2000" spc="-10" dirty="0">
                <a:latin typeface="Arial"/>
                <a:cs typeface="Arial"/>
              </a:rPr>
              <a:t>dir</a:t>
            </a:r>
            <a:r>
              <a:rPr sz="2000" spc="-10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  <a:p>
            <a:pPr marL="1177925" marR="6350" indent="-635" algn="just">
              <a:spcBef>
                <a:spcPts val="600"/>
              </a:spcBef>
            </a:pPr>
            <a:r>
              <a:rPr sz="2000" spc="-5" dirty="0">
                <a:latin typeface="Arial"/>
                <a:cs typeface="Arial"/>
              </a:rPr>
              <a:t>Örneğin; </a:t>
            </a:r>
            <a:r>
              <a:rPr sz="2000" spc="-10" dirty="0">
                <a:latin typeface="Arial"/>
                <a:cs typeface="Arial"/>
              </a:rPr>
              <a:t>beton </a:t>
            </a:r>
            <a:r>
              <a:rPr sz="2000" spc="-5" dirty="0">
                <a:latin typeface="Arial"/>
                <a:cs typeface="Arial"/>
              </a:rPr>
              <a:t>metrajı yapılırken temel, kolon, döşeme ve kiriş  betonları metraj cetveli üzerinde ayrı ayrı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görülebilmelidir</a:t>
            </a:r>
            <a:r>
              <a:rPr sz="2000" spc="-10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8531" y="694455"/>
            <a:ext cx="25781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70" dirty="0"/>
              <a:t>YAPI</a:t>
            </a:r>
            <a:r>
              <a:rPr sz="2400" spc="-80" dirty="0"/>
              <a:t> </a:t>
            </a:r>
            <a:r>
              <a:rPr sz="2400" spc="-5" dirty="0"/>
              <a:t>MALİYETİ</a:t>
            </a:r>
          </a:p>
        </p:txBody>
      </p:sp>
    </p:spTree>
    <p:extLst>
      <p:ext uri="{BB962C8B-B14F-4D97-AF65-F5344CB8AC3E}">
        <p14:creationId xmlns:p14="http://schemas.microsoft.com/office/powerpoint/2010/main" val="3773224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6" y="1697897"/>
            <a:ext cx="42919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spcBef>
                <a:spcPts val="10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Metraj;</a:t>
            </a:r>
            <a:endParaRPr sz="2400">
              <a:latin typeface="Arial"/>
              <a:cs typeface="Arial"/>
            </a:endParaRPr>
          </a:p>
          <a:p>
            <a:pPr marL="1212850" lvl="1" indent="-457200">
              <a:buClr>
                <a:srgbClr val="000000"/>
              </a:buClr>
              <a:buChar char="•"/>
              <a:tabLst>
                <a:tab pos="1212215" algn="l"/>
                <a:tab pos="121285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Pratik metraj</a:t>
            </a:r>
            <a:r>
              <a:rPr sz="2400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değerleri;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7379" y="616395"/>
            <a:ext cx="25781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70" dirty="0"/>
              <a:t>YAPI</a:t>
            </a:r>
            <a:r>
              <a:rPr sz="2400" spc="-80" dirty="0"/>
              <a:t> </a:t>
            </a:r>
            <a:r>
              <a:rPr sz="2400" spc="-5" dirty="0"/>
              <a:t>MALİYETİ</a:t>
            </a:r>
          </a:p>
        </p:txBody>
      </p:sp>
      <p:sp>
        <p:nvSpPr>
          <p:cNvPr id="4" name="object 4"/>
          <p:cNvSpPr/>
          <p:nvPr/>
        </p:nvSpPr>
        <p:spPr>
          <a:xfrm>
            <a:off x="1357290" y="2500305"/>
            <a:ext cx="5999320" cy="3248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67891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/>
              <a:t>Arslan, M., 2015. Yapı Teknolojisi 1 (3. Baskı), Seçkin Yayıncılık, Ankara.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Arslan, M., 2015. Yapı Teknolojisi 2 (3. Baskı), Seçkin Yayıncılık, Ankara.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Banz</a:t>
            </a:r>
            <a:r>
              <a:rPr lang="tr-TR" dirty="0"/>
              <a:t>, H., 1979. </a:t>
            </a:r>
            <a:r>
              <a:rPr lang="tr-TR" dirty="0" err="1"/>
              <a:t>Building</a:t>
            </a:r>
            <a:r>
              <a:rPr lang="tr-TR" dirty="0"/>
              <a:t> Construction </a:t>
            </a:r>
            <a:r>
              <a:rPr lang="tr-TR" dirty="0" err="1"/>
              <a:t>Details</a:t>
            </a:r>
            <a:r>
              <a:rPr lang="tr-TR" dirty="0"/>
              <a:t> </a:t>
            </a:r>
            <a:r>
              <a:rPr lang="tr-TR" dirty="0" err="1"/>
              <a:t>Practical</a:t>
            </a:r>
            <a:r>
              <a:rPr lang="tr-TR" dirty="0"/>
              <a:t> </a:t>
            </a:r>
            <a:r>
              <a:rPr lang="tr-TR" dirty="0" err="1"/>
              <a:t>Drawings</a:t>
            </a:r>
            <a:r>
              <a:rPr lang="tr-TR" dirty="0"/>
              <a:t>, </a:t>
            </a:r>
            <a:r>
              <a:rPr lang="tr-TR" dirty="0" err="1"/>
              <a:t>Von</a:t>
            </a:r>
            <a:r>
              <a:rPr lang="tr-TR" dirty="0"/>
              <a:t> </a:t>
            </a:r>
            <a:r>
              <a:rPr lang="tr-TR" dirty="0" err="1"/>
              <a:t>Nostrand</a:t>
            </a:r>
            <a:r>
              <a:rPr lang="tr-TR" dirty="0"/>
              <a:t> </a:t>
            </a:r>
            <a:r>
              <a:rPr lang="tr-TR" dirty="0" err="1"/>
              <a:t>Reinhold</a:t>
            </a:r>
            <a:r>
              <a:rPr lang="tr-TR" dirty="0"/>
              <a:t> </a:t>
            </a:r>
            <a:r>
              <a:rPr lang="tr-TR" dirty="0" err="1"/>
              <a:t>Company</a:t>
            </a:r>
            <a:r>
              <a:rPr lang="tr-TR" dirty="0"/>
              <a:t>, New York, USA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Francis, D. ve </a:t>
            </a:r>
            <a:r>
              <a:rPr lang="tr-TR" dirty="0" err="1"/>
              <a:t>Ching</a:t>
            </a:r>
            <a:r>
              <a:rPr lang="tr-TR" dirty="0"/>
              <a:t>, K., 2000. Yapı, Bilim Yayınevi, 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Griffith, A. </a:t>
            </a:r>
            <a:r>
              <a:rPr lang="tr-TR" dirty="0" err="1"/>
              <a:t>and</a:t>
            </a:r>
            <a:r>
              <a:rPr lang="tr-TR" dirty="0"/>
              <a:t> Watson, P., 2003. Construction Management: </a:t>
            </a:r>
            <a:r>
              <a:rPr lang="tr-TR" dirty="0" err="1"/>
              <a:t>Principles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Practice</a:t>
            </a:r>
            <a:r>
              <a:rPr lang="tr-TR" dirty="0"/>
              <a:t>, </a:t>
            </a:r>
            <a:r>
              <a:rPr lang="tr-TR" dirty="0" err="1"/>
              <a:t>Palgrave</a:t>
            </a:r>
            <a:r>
              <a:rPr lang="tr-TR" dirty="0"/>
              <a:t>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Güner, M.S., 2001. Yapı Bilgisi (Yapı Teknolojisi I-II), Aktif Yayınevi, 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Harrison, C.B., 1992. </a:t>
            </a:r>
            <a:r>
              <a:rPr lang="tr-TR" dirty="0" err="1"/>
              <a:t>Problems</a:t>
            </a:r>
            <a:r>
              <a:rPr lang="tr-TR" dirty="0"/>
              <a:t> in </a:t>
            </a:r>
            <a:r>
              <a:rPr lang="tr-TR" dirty="0" err="1"/>
              <a:t>Roofing</a:t>
            </a:r>
            <a:r>
              <a:rPr lang="tr-TR" dirty="0"/>
              <a:t> Design, </a:t>
            </a:r>
            <a:r>
              <a:rPr lang="tr-TR" dirty="0" err="1"/>
              <a:t>Butterworth</a:t>
            </a:r>
            <a:r>
              <a:rPr lang="tr-TR" dirty="0"/>
              <a:t> Architecture, </a:t>
            </a:r>
            <a:r>
              <a:rPr lang="tr-TR" dirty="0" err="1"/>
              <a:t>London</a:t>
            </a:r>
            <a:r>
              <a:rPr lang="tr-TR" dirty="0"/>
              <a:t>, UK</a:t>
            </a:r>
            <a:r>
              <a:rPr lang="tr-TR" dirty="0" smtClean="0"/>
              <a:t>.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73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 err="1" smtClean="0"/>
              <a:t>Kymmell</a:t>
            </a:r>
            <a:r>
              <a:rPr lang="tr-TR" dirty="0"/>
              <a:t>, W., 2008. </a:t>
            </a:r>
            <a:r>
              <a:rPr lang="tr-TR" dirty="0" err="1"/>
              <a:t>Building</a:t>
            </a:r>
            <a:r>
              <a:rPr lang="tr-TR" dirty="0"/>
              <a:t> Information </a:t>
            </a:r>
            <a:r>
              <a:rPr lang="tr-TR" dirty="0" err="1"/>
              <a:t>Modeling</a:t>
            </a:r>
            <a:r>
              <a:rPr lang="tr-TR" dirty="0"/>
              <a:t>: Planning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Managing</a:t>
            </a:r>
            <a:r>
              <a:rPr lang="tr-TR" dirty="0"/>
              <a:t> Construction </a:t>
            </a:r>
            <a:r>
              <a:rPr lang="tr-TR" dirty="0" err="1"/>
              <a:t>Projects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4D CAD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Simulations</a:t>
            </a:r>
            <a:r>
              <a:rPr lang="tr-TR" dirty="0"/>
              <a:t>, 1st Edition, </a:t>
            </a:r>
            <a:r>
              <a:rPr lang="tr-TR" dirty="0" err="1"/>
              <a:t>McGraw-Hill</a:t>
            </a:r>
            <a:r>
              <a:rPr lang="tr-TR" dirty="0"/>
              <a:t> Construction Series, Set 2, USA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Mann, A.P., 1989. </a:t>
            </a:r>
            <a:r>
              <a:rPr lang="tr-TR" dirty="0" err="1"/>
              <a:t>Illustrated</a:t>
            </a:r>
            <a:r>
              <a:rPr lang="tr-TR" dirty="0"/>
              <a:t> </a:t>
            </a:r>
            <a:r>
              <a:rPr lang="tr-TR" dirty="0" err="1"/>
              <a:t>Residential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Commercial Construction, </a:t>
            </a:r>
            <a:r>
              <a:rPr lang="tr-TR" dirty="0" err="1"/>
              <a:t>Prentice</a:t>
            </a:r>
            <a:r>
              <a:rPr lang="tr-TR" dirty="0"/>
              <a:t> </a:t>
            </a:r>
            <a:r>
              <a:rPr lang="tr-TR" dirty="0" err="1"/>
              <a:t>Hall</a:t>
            </a:r>
            <a:r>
              <a:rPr lang="tr-TR" dirty="0"/>
              <a:t> </a:t>
            </a:r>
            <a:r>
              <a:rPr lang="tr-TR" dirty="0" err="1"/>
              <a:t>Englewood</a:t>
            </a:r>
            <a:r>
              <a:rPr lang="tr-TR" dirty="0"/>
              <a:t> </a:t>
            </a:r>
            <a:r>
              <a:rPr lang="tr-TR" dirty="0" err="1"/>
              <a:t>Cliffs</a:t>
            </a:r>
            <a:r>
              <a:rPr lang="tr-TR" dirty="0"/>
              <a:t>, New Jersey, USA.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Mindham</a:t>
            </a:r>
            <a:r>
              <a:rPr lang="tr-TR" dirty="0"/>
              <a:t>, C.N., 1994. </a:t>
            </a:r>
            <a:r>
              <a:rPr lang="tr-TR" dirty="0" err="1"/>
              <a:t>Roof</a:t>
            </a:r>
            <a:r>
              <a:rPr lang="tr-TR" dirty="0"/>
              <a:t> Construction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Loft</a:t>
            </a:r>
            <a:r>
              <a:rPr lang="tr-TR" dirty="0"/>
              <a:t> Conversion, </a:t>
            </a:r>
            <a:r>
              <a:rPr lang="tr-TR" dirty="0" err="1"/>
              <a:t>Blackwell</a:t>
            </a:r>
            <a:r>
              <a:rPr lang="tr-TR" dirty="0"/>
              <a:t> </a:t>
            </a:r>
            <a:r>
              <a:rPr lang="tr-TR" dirty="0" err="1"/>
              <a:t>Scientific</a:t>
            </a:r>
            <a:r>
              <a:rPr lang="tr-TR" dirty="0"/>
              <a:t> Publications, </a:t>
            </a:r>
            <a:r>
              <a:rPr lang="tr-TR" dirty="0" err="1"/>
              <a:t>London</a:t>
            </a:r>
            <a:r>
              <a:rPr lang="tr-TR" dirty="0"/>
              <a:t>, UK.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Pancarcı</a:t>
            </a:r>
            <a:r>
              <a:rPr lang="tr-TR" dirty="0"/>
              <a:t> A. ve Öcal, M.E., 2009. Yapı İşletmesi ve </a:t>
            </a:r>
            <a:r>
              <a:rPr lang="tr-TR" dirty="0" err="1"/>
              <a:t>Maloluş</a:t>
            </a:r>
            <a:r>
              <a:rPr lang="tr-TR" dirty="0"/>
              <a:t> Hesapları, Birsen Yayınevi, 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Uğur, L.O., 2009. Yapı Maliyeti Çalışmaları </a:t>
            </a:r>
            <a:r>
              <a:rPr lang="tr-TR" dirty="0" err="1"/>
              <a:t>Alter</a:t>
            </a:r>
            <a:r>
              <a:rPr lang="tr-TR" dirty="0"/>
              <a:t> Yayıncılık, Ankara.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Walker</a:t>
            </a:r>
            <a:r>
              <a:rPr lang="tr-TR" dirty="0"/>
              <a:t>, A., 2015. Project Management in Construction, 6th Edition, </a:t>
            </a:r>
            <a:r>
              <a:rPr lang="tr-TR" dirty="0" err="1"/>
              <a:t>Wiley-Blackwell</a:t>
            </a:r>
            <a:r>
              <a:rPr lang="tr-TR" dirty="0"/>
              <a:t>, UK.</a:t>
            </a:r>
            <a:endParaRPr lang="tr-TR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tr-TR" dirty="0" smtClean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7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435744" y="587370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YAPI MALİYETİ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object 2"/>
          <p:cNvSpPr txBox="1"/>
          <p:nvPr/>
        </p:nvSpPr>
        <p:spPr>
          <a:xfrm>
            <a:off x="150145" y="1697897"/>
            <a:ext cx="8807450" cy="2951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 algn="just">
              <a:spcBef>
                <a:spcPts val="100"/>
              </a:spcBef>
              <a:buFont typeface="Arial"/>
              <a:buChar char="•"/>
              <a:tabLst>
                <a:tab pos="469900" algn="l"/>
              </a:tabLst>
            </a:pPr>
            <a:r>
              <a:rPr sz="2400" spc="-60" dirty="0">
                <a:solidFill>
                  <a:srgbClr val="FF0000"/>
                </a:solidFill>
                <a:latin typeface="Arial"/>
                <a:cs typeface="Arial"/>
              </a:rPr>
              <a:t>Temel</a:t>
            </a:r>
            <a:r>
              <a:rPr sz="2400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FF0000"/>
                </a:solidFill>
                <a:latin typeface="Arial"/>
                <a:cs typeface="Arial"/>
              </a:rPr>
              <a:t>Tanımlar</a:t>
            </a:r>
            <a:r>
              <a:rPr sz="2400" spc="-35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1212850" lvl="1" indent="-457200" algn="just">
              <a:buClr>
                <a:srgbClr val="000000"/>
              </a:buClr>
              <a:buChar char="•"/>
              <a:tabLst>
                <a:tab pos="121285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Birim fiyat analizi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1212850" marR="5080" indent="-635" algn="just"/>
            <a:r>
              <a:rPr sz="2400" spc="-5" dirty="0">
                <a:latin typeface="Arial"/>
                <a:cs typeface="Arial"/>
              </a:rPr>
              <a:t>Bir imalat kalemini oluşturan malzeme, makine, işçilik,  nakliye, ekipman </a:t>
            </a:r>
            <a:r>
              <a:rPr sz="2400" dirty="0">
                <a:latin typeface="Arial"/>
                <a:cs typeface="Arial"/>
              </a:rPr>
              <a:t>gibi girdilerin </a:t>
            </a:r>
            <a:r>
              <a:rPr sz="2400" spc="-5" dirty="0">
                <a:latin typeface="Arial"/>
                <a:cs typeface="Arial"/>
              </a:rPr>
              <a:t>o imalat kaleminin bir  birimi </a:t>
            </a:r>
            <a:r>
              <a:rPr sz="2400" dirty="0">
                <a:latin typeface="Arial"/>
                <a:cs typeface="Arial"/>
              </a:rPr>
              <a:t>içindeki </a:t>
            </a:r>
            <a:r>
              <a:rPr sz="2400" spc="-5" dirty="0">
                <a:latin typeface="Arial"/>
                <a:cs typeface="Arial"/>
              </a:rPr>
              <a:t>miktarları </a:t>
            </a:r>
            <a:r>
              <a:rPr sz="2400" dirty="0">
                <a:latin typeface="Arial"/>
                <a:cs typeface="Arial"/>
              </a:rPr>
              <a:t>ile </a:t>
            </a:r>
            <a:r>
              <a:rPr sz="2400" spc="-5" dirty="0">
                <a:latin typeface="Arial"/>
                <a:cs typeface="Arial"/>
              </a:rPr>
              <a:t>o </a:t>
            </a:r>
            <a:r>
              <a:rPr sz="2400" dirty="0">
                <a:latin typeface="Arial"/>
                <a:cs typeface="Arial"/>
              </a:rPr>
              <a:t>girdilerin </a:t>
            </a:r>
            <a:r>
              <a:rPr sz="2400" spc="-5" dirty="0">
                <a:latin typeface="Arial"/>
                <a:cs typeface="Arial"/>
              </a:rPr>
              <a:t>rayiç fiyatlarının  çarpımlarının toplamıyla elde edilen tutara % oranında  kar eklenmek suretiyle o imalatın birim fiyatının  belirlendiği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analizdir</a:t>
            </a:r>
            <a:r>
              <a:rPr sz="2400" spc="-15" dirty="0"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316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435744" y="587370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YAPI MALİYETİ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object 4"/>
          <p:cNvSpPr/>
          <p:nvPr/>
        </p:nvSpPr>
        <p:spPr>
          <a:xfrm>
            <a:off x="1292174" y="2272463"/>
            <a:ext cx="6186480" cy="35197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2"/>
          <p:cNvSpPr txBox="1"/>
          <p:nvPr/>
        </p:nvSpPr>
        <p:spPr>
          <a:xfrm>
            <a:off x="607345" y="1337837"/>
            <a:ext cx="3199130" cy="697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spcBef>
                <a:spcPts val="10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60" dirty="0">
                <a:solidFill>
                  <a:srgbClr val="FF0000"/>
                </a:solidFill>
                <a:latin typeface="Arial"/>
                <a:cs typeface="Arial"/>
              </a:rPr>
              <a:t>Temel</a:t>
            </a:r>
            <a:r>
              <a:rPr sz="2400" spc="-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FF0000"/>
                </a:solidFill>
                <a:latin typeface="Arial"/>
                <a:cs typeface="Arial"/>
              </a:rPr>
              <a:t>Tanımlar</a:t>
            </a:r>
            <a:r>
              <a:rPr sz="2400" spc="-35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1212850" lvl="1" indent="-457200">
              <a:spcBef>
                <a:spcPts val="10"/>
              </a:spcBef>
              <a:buClr>
                <a:srgbClr val="000000"/>
              </a:buClr>
              <a:buChar char="•"/>
              <a:tabLst>
                <a:tab pos="1212215" algn="l"/>
                <a:tab pos="1212850" algn="l"/>
              </a:tabLst>
            </a:pPr>
            <a:r>
              <a:rPr sz="20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Birim fiyat</a:t>
            </a:r>
            <a:r>
              <a:rPr sz="2000" u="heavy" spc="-5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analizi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297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5" y="1697897"/>
            <a:ext cx="476377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spcBef>
                <a:spcPts val="10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60" dirty="0">
                <a:solidFill>
                  <a:srgbClr val="FF0000"/>
                </a:solidFill>
                <a:latin typeface="Arial"/>
                <a:cs typeface="Arial"/>
              </a:rPr>
              <a:t>Temel</a:t>
            </a:r>
            <a:r>
              <a:rPr sz="2400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FF0000"/>
                </a:solidFill>
                <a:latin typeface="Arial"/>
                <a:cs typeface="Arial"/>
              </a:rPr>
              <a:t>Tanımlar;</a:t>
            </a:r>
            <a:endParaRPr sz="2400">
              <a:latin typeface="Arial"/>
              <a:cs typeface="Arial"/>
            </a:endParaRPr>
          </a:p>
          <a:p>
            <a:pPr marL="1212850" lvl="1" indent="-457200">
              <a:buClr>
                <a:srgbClr val="000000"/>
              </a:buClr>
              <a:buChar char="•"/>
              <a:tabLst>
                <a:tab pos="1212215" algn="l"/>
                <a:tab pos="121285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Birim fiyat poz</a:t>
            </a:r>
            <a:r>
              <a:rPr sz="2400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numaraları;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02112" y="2431705"/>
            <a:ext cx="2742565" cy="3439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4480" indent="-272415">
              <a:spcBef>
                <a:spcPts val="100"/>
              </a:spcBef>
              <a:buChar char="•"/>
              <a:tabLst>
                <a:tab pos="284480" algn="l"/>
                <a:tab pos="285115" algn="l"/>
              </a:tabLst>
            </a:pPr>
            <a:r>
              <a:rPr sz="1600" spc="-5" dirty="0">
                <a:latin typeface="Arial"/>
                <a:cs typeface="Arial"/>
              </a:rPr>
              <a:t>Rayiçler</a:t>
            </a:r>
            <a:endParaRPr sz="1600">
              <a:latin typeface="Arial"/>
              <a:cs typeface="Arial"/>
            </a:endParaRPr>
          </a:p>
          <a:p>
            <a:pPr marL="459105" lvl="1" indent="-175260">
              <a:buChar char="•"/>
              <a:tabLst>
                <a:tab pos="459740" algn="l"/>
              </a:tabLst>
            </a:pPr>
            <a:r>
              <a:rPr sz="1600" spc="-5" dirty="0">
                <a:latin typeface="Arial"/>
                <a:cs typeface="Arial"/>
              </a:rPr>
              <a:t>İşçilikler</a:t>
            </a:r>
            <a:endParaRPr sz="1600">
              <a:latin typeface="Arial"/>
              <a:cs typeface="Arial"/>
            </a:endParaRPr>
          </a:p>
          <a:p>
            <a:pPr marL="459105" lvl="1" indent="-175260">
              <a:buChar char="•"/>
              <a:tabLst>
                <a:tab pos="459740" algn="l"/>
              </a:tabLst>
            </a:pPr>
            <a:r>
              <a:rPr sz="1600" spc="-30" dirty="0">
                <a:latin typeface="Arial"/>
                <a:cs typeface="Arial"/>
              </a:rPr>
              <a:t>Taşıtlar</a:t>
            </a:r>
            <a:endParaRPr sz="1600">
              <a:latin typeface="Arial"/>
              <a:cs typeface="Arial"/>
            </a:endParaRPr>
          </a:p>
          <a:p>
            <a:pPr marL="459105" lvl="1" indent="-175260">
              <a:buChar char="•"/>
              <a:tabLst>
                <a:tab pos="459740" algn="l"/>
              </a:tabLst>
            </a:pPr>
            <a:r>
              <a:rPr sz="1600" spc="-5" dirty="0">
                <a:latin typeface="Arial"/>
                <a:cs typeface="Arial"/>
              </a:rPr>
              <a:t>İnşaat makine </a:t>
            </a:r>
            <a:r>
              <a:rPr sz="1600" dirty="0">
                <a:latin typeface="Arial"/>
                <a:cs typeface="Arial"/>
              </a:rPr>
              <a:t>ve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araçları</a:t>
            </a:r>
            <a:endParaRPr sz="1600">
              <a:latin typeface="Arial"/>
              <a:cs typeface="Arial"/>
            </a:endParaRPr>
          </a:p>
          <a:p>
            <a:pPr marL="459105" lvl="1" indent="-175260">
              <a:buChar char="•"/>
              <a:tabLst>
                <a:tab pos="459740" algn="l"/>
              </a:tabLst>
            </a:pPr>
            <a:r>
              <a:rPr sz="1600" spc="-5" dirty="0">
                <a:latin typeface="Arial"/>
                <a:cs typeface="Arial"/>
              </a:rPr>
              <a:t>İnşaat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malzemeleri</a:t>
            </a:r>
            <a:endParaRPr sz="1600">
              <a:latin typeface="Arial"/>
              <a:cs typeface="Arial"/>
            </a:endParaRPr>
          </a:p>
          <a:p>
            <a:pPr marL="284480" indent="-272415">
              <a:buChar char="•"/>
              <a:tabLst>
                <a:tab pos="284480" algn="l"/>
                <a:tab pos="285115" algn="l"/>
              </a:tabLst>
            </a:pPr>
            <a:r>
              <a:rPr sz="1600" spc="-5" dirty="0">
                <a:latin typeface="Arial"/>
                <a:cs typeface="Arial"/>
              </a:rPr>
              <a:t>Yükleme-boşaltma-istif</a:t>
            </a:r>
            <a:endParaRPr sz="1600">
              <a:latin typeface="Arial"/>
              <a:cs typeface="Arial"/>
            </a:endParaRPr>
          </a:p>
          <a:p>
            <a:pPr marL="284480" indent="-272415">
              <a:buChar char="•"/>
              <a:tabLst>
                <a:tab pos="284480" algn="l"/>
                <a:tab pos="285115" algn="l"/>
              </a:tabLst>
            </a:pPr>
            <a:r>
              <a:rPr sz="1600" spc="-5" dirty="0">
                <a:latin typeface="Arial"/>
                <a:cs typeface="Arial"/>
              </a:rPr>
              <a:t>Harç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hazırlama</a:t>
            </a:r>
            <a:endParaRPr sz="1600">
              <a:latin typeface="Arial"/>
              <a:cs typeface="Arial"/>
            </a:endParaRPr>
          </a:p>
          <a:p>
            <a:pPr marL="284480" indent="-272415">
              <a:buChar char="•"/>
              <a:tabLst>
                <a:tab pos="284480" algn="l"/>
                <a:tab pos="285115" algn="l"/>
              </a:tabLst>
            </a:pPr>
            <a:r>
              <a:rPr sz="1600" dirty="0">
                <a:latin typeface="Arial"/>
                <a:cs typeface="Arial"/>
              </a:rPr>
              <a:t>El </a:t>
            </a:r>
            <a:r>
              <a:rPr sz="1600" spc="-5" dirty="0">
                <a:latin typeface="Arial"/>
                <a:cs typeface="Arial"/>
              </a:rPr>
              <a:t>ile yapılan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kazılar</a:t>
            </a:r>
            <a:endParaRPr sz="1600">
              <a:latin typeface="Arial"/>
              <a:cs typeface="Arial"/>
            </a:endParaRPr>
          </a:p>
          <a:p>
            <a:pPr marL="284480" indent="-272415">
              <a:buChar char="•"/>
              <a:tabLst>
                <a:tab pos="284480" algn="l"/>
                <a:tab pos="285115" algn="l"/>
              </a:tabLst>
            </a:pPr>
            <a:r>
              <a:rPr sz="1600" spc="-5" dirty="0">
                <a:latin typeface="Arial"/>
                <a:cs typeface="Arial"/>
              </a:rPr>
              <a:t>Makine ile yapılan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kazılar</a:t>
            </a:r>
            <a:endParaRPr sz="1600">
              <a:latin typeface="Arial"/>
              <a:cs typeface="Arial"/>
            </a:endParaRPr>
          </a:p>
          <a:p>
            <a:pPr marL="284480" indent="-272415">
              <a:buChar char="•"/>
              <a:tabLst>
                <a:tab pos="284480" algn="l"/>
                <a:tab pos="285115" algn="l"/>
              </a:tabLst>
            </a:pPr>
            <a:r>
              <a:rPr sz="1600" spc="-5" dirty="0">
                <a:latin typeface="Arial"/>
                <a:cs typeface="Arial"/>
              </a:rPr>
              <a:t>Beton</a:t>
            </a:r>
            <a:endParaRPr sz="1600">
              <a:latin typeface="Arial"/>
              <a:cs typeface="Arial"/>
            </a:endParaRPr>
          </a:p>
          <a:p>
            <a:pPr marL="284480" indent="-272415">
              <a:buChar char="•"/>
              <a:tabLst>
                <a:tab pos="284480" algn="l"/>
                <a:tab pos="285115" algn="l"/>
              </a:tabLst>
            </a:pPr>
            <a:r>
              <a:rPr sz="1600" spc="-5" dirty="0">
                <a:latin typeface="Arial"/>
                <a:cs typeface="Arial"/>
              </a:rPr>
              <a:t>Fore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kazıklar</a:t>
            </a:r>
            <a:endParaRPr sz="1600">
              <a:latin typeface="Arial"/>
              <a:cs typeface="Arial"/>
            </a:endParaRPr>
          </a:p>
          <a:p>
            <a:pPr marL="284480" indent="-272415">
              <a:buChar char="•"/>
              <a:tabLst>
                <a:tab pos="284480" algn="l"/>
                <a:tab pos="285115" algn="l"/>
              </a:tabLst>
            </a:pPr>
            <a:r>
              <a:rPr sz="1600" spc="-65" dirty="0">
                <a:latin typeface="Arial"/>
                <a:cs typeface="Arial"/>
              </a:rPr>
              <a:t>Taş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işleri</a:t>
            </a:r>
            <a:endParaRPr sz="1600">
              <a:latin typeface="Arial"/>
              <a:cs typeface="Arial"/>
            </a:endParaRPr>
          </a:p>
          <a:p>
            <a:pPr marL="284480" indent="-272415">
              <a:buChar char="•"/>
              <a:tabLst>
                <a:tab pos="284480" algn="l"/>
                <a:tab pos="285115" algn="l"/>
              </a:tabLst>
            </a:pPr>
            <a:r>
              <a:rPr sz="1600" spc="-5" dirty="0">
                <a:latin typeface="Arial"/>
                <a:cs typeface="Arial"/>
              </a:rPr>
              <a:t>Duvar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işleri</a:t>
            </a:r>
            <a:endParaRPr sz="1600">
              <a:latin typeface="Arial"/>
              <a:cs typeface="Arial"/>
            </a:endParaRPr>
          </a:p>
          <a:p>
            <a:pPr marL="284480" indent="-272415">
              <a:buChar char="•"/>
              <a:tabLst>
                <a:tab pos="284480" algn="l"/>
                <a:tab pos="285115" algn="l"/>
              </a:tabLst>
            </a:pPr>
            <a:r>
              <a:rPr sz="1600" spc="-5" dirty="0">
                <a:latin typeface="Arial"/>
                <a:cs typeface="Arial"/>
              </a:rPr>
              <a:t>Çatı örtüleri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76119" y="2675544"/>
            <a:ext cx="2399665" cy="3195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spc="-5" dirty="0">
                <a:latin typeface="Arial"/>
                <a:cs typeface="Arial"/>
              </a:rPr>
              <a:t>(10.100.xxxx)</a:t>
            </a:r>
            <a:endParaRPr sz="1600" dirty="0">
              <a:latin typeface="Arial"/>
              <a:cs typeface="Arial"/>
            </a:endParaRPr>
          </a:p>
          <a:p>
            <a:pPr marL="12700"/>
            <a:r>
              <a:rPr sz="1600" spc="-15" dirty="0">
                <a:latin typeface="Arial"/>
                <a:cs typeface="Arial"/>
              </a:rPr>
              <a:t>(10.110.xxxx)</a:t>
            </a:r>
            <a:endParaRPr sz="1600" dirty="0">
              <a:latin typeface="Arial"/>
              <a:cs typeface="Arial"/>
            </a:endParaRPr>
          </a:p>
          <a:p>
            <a:pPr marL="12700" marR="5080" indent="-635"/>
            <a:r>
              <a:rPr sz="1600" spc="-5" dirty="0">
                <a:latin typeface="Arial"/>
                <a:cs typeface="Arial"/>
              </a:rPr>
              <a:t>(10.120.xxxx)  (10.130.xxxx-10.450.xxxx)  (15.100.xxxx)</a:t>
            </a:r>
            <a:endParaRPr sz="1600" dirty="0">
              <a:latin typeface="Arial"/>
              <a:cs typeface="Arial"/>
            </a:endParaRPr>
          </a:p>
          <a:p>
            <a:pPr marL="12700"/>
            <a:r>
              <a:rPr sz="1600" spc="-5" dirty="0">
                <a:latin typeface="Arial"/>
                <a:cs typeface="Arial"/>
              </a:rPr>
              <a:t>(19.100.xxxx)</a:t>
            </a:r>
            <a:endParaRPr sz="1600" dirty="0">
              <a:latin typeface="Arial"/>
              <a:cs typeface="Arial"/>
            </a:endParaRPr>
          </a:p>
          <a:p>
            <a:pPr marL="12700"/>
            <a:r>
              <a:rPr sz="1600" spc="-15" dirty="0">
                <a:latin typeface="Arial"/>
                <a:cs typeface="Arial"/>
              </a:rPr>
              <a:t>(15.115.xxxx)</a:t>
            </a:r>
            <a:endParaRPr sz="1600" dirty="0">
              <a:latin typeface="Arial"/>
              <a:cs typeface="Arial"/>
            </a:endParaRPr>
          </a:p>
          <a:p>
            <a:pPr marL="12700"/>
            <a:r>
              <a:rPr sz="1600" spc="-5" dirty="0">
                <a:latin typeface="Arial"/>
                <a:cs typeface="Arial"/>
              </a:rPr>
              <a:t>(15.120.xxxx)</a:t>
            </a:r>
            <a:endParaRPr sz="1600" dirty="0">
              <a:latin typeface="Arial"/>
              <a:cs typeface="Arial"/>
            </a:endParaRPr>
          </a:p>
          <a:p>
            <a:pPr marL="12700"/>
            <a:r>
              <a:rPr sz="1600" spc="-5" dirty="0">
                <a:latin typeface="Arial"/>
                <a:cs typeface="Arial"/>
              </a:rPr>
              <a:t>(15.150.xxxx)</a:t>
            </a:r>
            <a:endParaRPr sz="1600" dirty="0">
              <a:latin typeface="Arial"/>
              <a:cs typeface="Arial"/>
            </a:endParaRPr>
          </a:p>
          <a:p>
            <a:pPr marL="12700"/>
            <a:r>
              <a:rPr sz="1600" spc="-5" dirty="0">
                <a:latin typeface="Arial"/>
                <a:cs typeface="Arial"/>
              </a:rPr>
              <a:t>(15.140.xxxx)</a:t>
            </a:r>
            <a:endParaRPr sz="1600" dirty="0">
              <a:latin typeface="Arial"/>
              <a:cs typeface="Arial"/>
            </a:endParaRPr>
          </a:p>
          <a:p>
            <a:pPr marL="12700"/>
            <a:r>
              <a:rPr sz="1600" spc="-5" dirty="0">
                <a:latin typeface="Arial"/>
                <a:cs typeface="Arial"/>
              </a:rPr>
              <a:t>(15.210.xxxx)</a:t>
            </a:r>
            <a:endParaRPr sz="1600" dirty="0">
              <a:latin typeface="Arial"/>
              <a:cs typeface="Arial"/>
            </a:endParaRPr>
          </a:p>
          <a:p>
            <a:pPr marL="12700" marR="1056005"/>
            <a:r>
              <a:rPr sz="1600" spc="-5" dirty="0">
                <a:latin typeface="Arial"/>
                <a:cs typeface="Arial"/>
              </a:rPr>
              <a:t>(15.220.xxxx)  </a:t>
            </a:r>
            <a:r>
              <a:rPr sz="1600" dirty="0">
                <a:latin typeface="Arial"/>
                <a:cs typeface="Arial"/>
              </a:rPr>
              <a:t>(</a:t>
            </a:r>
            <a:r>
              <a:rPr sz="1600" spc="-5" dirty="0">
                <a:latin typeface="Arial"/>
                <a:cs typeface="Arial"/>
              </a:rPr>
              <a:t>15</a:t>
            </a:r>
            <a:r>
              <a:rPr sz="160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302</a:t>
            </a:r>
            <a:r>
              <a:rPr sz="1600" dirty="0">
                <a:latin typeface="Arial"/>
                <a:cs typeface="Arial"/>
              </a:rPr>
              <a:t>.xxxxx)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982495" y="2675544"/>
            <a:ext cx="1852930" cy="3195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spcBef>
                <a:spcPts val="100"/>
              </a:spcBef>
            </a:pPr>
            <a:r>
              <a:rPr sz="1600" spc="-5" dirty="0">
                <a:latin typeface="Arial"/>
                <a:cs typeface="Arial"/>
              </a:rPr>
              <a:t>(01.)</a:t>
            </a:r>
            <a:endParaRPr sz="1600">
              <a:latin typeface="Arial"/>
              <a:cs typeface="Arial"/>
            </a:endParaRPr>
          </a:p>
          <a:p>
            <a:pPr marL="38100"/>
            <a:r>
              <a:rPr sz="1600" spc="-5" dirty="0">
                <a:latin typeface="Arial"/>
                <a:cs typeface="Arial"/>
              </a:rPr>
              <a:t>(02.)</a:t>
            </a:r>
            <a:endParaRPr sz="1600">
              <a:latin typeface="Arial"/>
              <a:cs typeface="Arial"/>
            </a:endParaRPr>
          </a:p>
          <a:p>
            <a:pPr marL="38100"/>
            <a:r>
              <a:rPr sz="1600" spc="-5" dirty="0">
                <a:latin typeface="Arial"/>
                <a:cs typeface="Arial"/>
              </a:rPr>
              <a:t>(03.)</a:t>
            </a:r>
            <a:endParaRPr sz="1600">
              <a:latin typeface="Arial"/>
              <a:cs typeface="Arial"/>
            </a:endParaRPr>
          </a:p>
          <a:p>
            <a:pPr marL="38100"/>
            <a:r>
              <a:rPr sz="1600" spc="-5" dirty="0">
                <a:latin typeface="Arial"/>
                <a:cs typeface="Arial"/>
              </a:rPr>
              <a:t>(04.)</a:t>
            </a:r>
            <a:endParaRPr sz="1600">
              <a:latin typeface="Arial"/>
              <a:cs typeface="Arial"/>
            </a:endParaRPr>
          </a:p>
          <a:p>
            <a:pPr marL="38100"/>
            <a:r>
              <a:rPr sz="1600" spc="-35" dirty="0">
                <a:latin typeface="Arial"/>
                <a:cs typeface="Arial"/>
              </a:rPr>
              <a:t>(Y.09.)</a:t>
            </a:r>
            <a:endParaRPr sz="1600">
              <a:latin typeface="Arial"/>
              <a:cs typeface="Arial"/>
            </a:endParaRPr>
          </a:p>
          <a:p>
            <a:pPr marL="38100"/>
            <a:r>
              <a:rPr sz="1600" spc="-5" dirty="0">
                <a:latin typeface="Arial"/>
                <a:cs typeface="Arial"/>
              </a:rPr>
              <a:t>(10.)</a:t>
            </a:r>
            <a:endParaRPr sz="1600">
              <a:latin typeface="Arial"/>
              <a:cs typeface="Arial"/>
            </a:endParaRPr>
          </a:p>
          <a:p>
            <a:pPr marL="38100"/>
            <a:r>
              <a:rPr sz="1600" spc="-5" dirty="0">
                <a:latin typeface="Arial"/>
                <a:cs typeface="Arial"/>
              </a:rPr>
              <a:t>(14.001-14.023)</a:t>
            </a:r>
            <a:endParaRPr sz="1600">
              <a:latin typeface="Arial"/>
              <a:cs typeface="Arial"/>
            </a:endParaRPr>
          </a:p>
          <a:p>
            <a:pPr marL="38100"/>
            <a:r>
              <a:rPr sz="1600" spc="-35" dirty="0">
                <a:latin typeface="Arial"/>
                <a:cs typeface="Arial"/>
              </a:rPr>
              <a:t>(Y.15.)</a:t>
            </a:r>
            <a:endParaRPr sz="1600">
              <a:latin typeface="Arial"/>
              <a:cs typeface="Arial"/>
            </a:endParaRPr>
          </a:p>
          <a:p>
            <a:pPr marL="38100"/>
            <a:r>
              <a:rPr sz="1600" spc="-25" dirty="0">
                <a:latin typeface="Arial"/>
                <a:cs typeface="Arial"/>
              </a:rPr>
              <a:t>(Y.16.050-Y.16.060)</a:t>
            </a:r>
            <a:endParaRPr sz="1600">
              <a:latin typeface="Arial"/>
              <a:cs typeface="Arial"/>
            </a:endParaRPr>
          </a:p>
          <a:p>
            <a:pPr marL="38100" marR="30480"/>
            <a:r>
              <a:rPr sz="1600" dirty="0">
                <a:latin typeface="Arial"/>
                <a:cs typeface="Arial"/>
              </a:rPr>
              <a:t>(</a:t>
            </a:r>
            <a:r>
              <a:rPr sz="1600" spc="-204" dirty="0">
                <a:latin typeface="Arial"/>
                <a:cs typeface="Arial"/>
              </a:rPr>
              <a:t>Y</a:t>
            </a:r>
            <a:r>
              <a:rPr sz="1600" spc="-5" dirty="0">
                <a:latin typeface="Arial"/>
                <a:cs typeface="Arial"/>
              </a:rPr>
              <a:t>.16</a:t>
            </a:r>
            <a:r>
              <a:rPr sz="160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060</a:t>
            </a:r>
            <a:r>
              <a:rPr sz="1600" dirty="0">
                <a:latin typeface="Arial"/>
                <a:cs typeface="Arial"/>
              </a:rPr>
              <a:t>-</a:t>
            </a:r>
            <a:r>
              <a:rPr sz="1600" spc="-204" dirty="0">
                <a:latin typeface="Arial"/>
                <a:cs typeface="Arial"/>
              </a:rPr>
              <a:t>Y</a:t>
            </a:r>
            <a:r>
              <a:rPr sz="1600" spc="-5" dirty="0">
                <a:latin typeface="Arial"/>
                <a:cs typeface="Arial"/>
              </a:rPr>
              <a:t>.16</a:t>
            </a:r>
            <a:r>
              <a:rPr sz="160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070</a:t>
            </a:r>
            <a:r>
              <a:rPr sz="1600" dirty="0">
                <a:latin typeface="Arial"/>
                <a:cs typeface="Arial"/>
              </a:rPr>
              <a:t>)  </a:t>
            </a:r>
            <a:r>
              <a:rPr sz="1600" spc="-35" dirty="0">
                <a:latin typeface="Arial"/>
                <a:cs typeface="Arial"/>
              </a:rPr>
              <a:t>(Y.17.)</a:t>
            </a:r>
            <a:endParaRPr sz="1600">
              <a:latin typeface="Arial"/>
              <a:cs typeface="Arial"/>
            </a:endParaRPr>
          </a:p>
          <a:p>
            <a:pPr marL="38100"/>
            <a:r>
              <a:rPr sz="1600" spc="-25" dirty="0">
                <a:latin typeface="Arial"/>
                <a:cs typeface="Arial"/>
              </a:rPr>
              <a:t>(Y.18.001-Y.18.200)</a:t>
            </a:r>
            <a:endParaRPr sz="1600">
              <a:latin typeface="Arial"/>
              <a:cs typeface="Arial"/>
            </a:endParaRPr>
          </a:p>
          <a:p>
            <a:pPr marL="38100"/>
            <a:r>
              <a:rPr sz="1600" spc="-90" dirty="0">
                <a:latin typeface="Arial"/>
                <a:cs typeface="Arial"/>
              </a:rPr>
              <a:t>(Y.18.200-Y.18.2</a:t>
            </a:r>
            <a:r>
              <a:rPr spc="-135" baseline="13888" dirty="0">
                <a:solidFill>
                  <a:srgbClr val="8A8A8A"/>
                </a:solidFill>
                <a:latin typeface="Arial"/>
                <a:cs typeface="Arial"/>
              </a:rPr>
              <a:t>2</a:t>
            </a:r>
            <a:r>
              <a:rPr sz="1600" spc="-90" dirty="0">
                <a:latin typeface="Arial"/>
                <a:cs typeface="Arial"/>
              </a:rPr>
              <a:t>4</a:t>
            </a:r>
            <a:r>
              <a:rPr spc="-135" baseline="13888" dirty="0">
                <a:solidFill>
                  <a:srgbClr val="8A8A8A"/>
                </a:solidFill>
                <a:latin typeface="Arial"/>
                <a:cs typeface="Arial"/>
              </a:rPr>
              <a:t>3</a:t>
            </a:r>
            <a:r>
              <a:rPr sz="1600" spc="-90" dirty="0">
                <a:latin typeface="Arial"/>
                <a:cs typeface="Arial"/>
              </a:rPr>
              <a:t>6)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35744" y="587370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YAPI MALİYETİ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Unvan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1653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50145" y="1697897"/>
            <a:ext cx="476377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spcBef>
                <a:spcPts val="100"/>
              </a:spcBef>
              <a:buClr>
                <a:srgbClr val="000000"/>
              </a:buClr>
              <a:buChar char="•"/>
              <a:tabLst>
                <a:tab pos="469265" algn="l"/>
                <a:tab pos="469900" algn="l"/>
              </a:tabLst>
            </a:pPr>
            <a:r>
              <a:rPr sz="2400" spc="-60" dirty="0">
                <a:solidFill>
                  <a:srgbClr val="FF0000"/>
                </a:solidFill>
                <a:latin typeface="Arial"/>
                <a:cs typeface="Arial"/>
              </a:rPr>
              <a:t>Temel</a:t>
            </a:r>
            <a:r>
              <a:rPr sz="2400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FF0000"/>
                </a:solidFill>
                <a:latin typeface="Arial"/>
                <a:cs typeface="Arial"/>
              </a:rPr>
              <a:t>Tanımlar;</a:t>
            </a:r>
            <a:endParaRPr sz="2400">
              <a:latin typeface="Arial"/>
              <a:cs typeface="Arial"/>
            </a:endParaRPr>
          </a:p>
          <a:p>
            <a:pPr marL="1212850" lvl="1" indent="-457200">
              <a:buClr>
                <a:srgbClr val="000000"/>
              </a:buClr>
              <a:buChar char="•"/>
              <a:tabLst>
                <a:tab pos="1212215" algn="l"/>
                <a:tab pos="121285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Birim fiyat poz</a:t>
            </a:r>
            <a:r>
              <a:rPr sz="2400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numaraları;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07895" y="2431705"/>
            <a:ext cx="1802130" cy="3195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spc="-25" dirty="0">
                <a:latin typeface="Arial"/>
                <a:cs typeface="Arial"/>
              </a:rPr>
              <a:t>(Y.18.461-Y.19.085)</a:t>
            </a:r>
            <a:endParaRPr sz="1600">
              <a:latin typeface="Arial"/>
              <a:cs typeface="Arial"/>
            </a:endParaRPr>
          </a:p>
          <a:p>
            <a:pPr marL="12700"/>
            <a:r>
              <a:rPr sz="1600" spc="-25" dirty="0">
                <a:latin typeface="Arial"/>
                <a:cs typeface="Arial"/>
              </a:rPr>
              <a:t>(Y.21.001-Y.21.040)</a:t>
            </a:r>
            <a:endParaRPr sz="1600">
              <a:latin typeface="Arial"/>
              <a:cs typeface="Arial"/>
            </a:endParaRPr>
          </a:p>
          <a:p>
            <a:pPr marL="12700" marR="5080"/>
            <a:r>
              <a:rPr sz="1600" dirty="0">
                <a:latin typeface="Arial"/>
                <a:cs typeface="Arial"/>
              </a:rPr>
              <a:t>(</a:t>
            </a:r>
            <a:r>
              <a:rPr sz="1600" spc="-204" dirty="0">
                <a:latin typeface="Arial"/>
                <a:cs typeface="Arial"/>
              </a:rPr>
              <a:t>Y</a:t>
            </a:r>
            <a:r>
              <a:rPr sz="1600" spc="-5" dirty="0">
                <a:latin typeface="Arial"/>
                <a:cs typeface="Arial"/>
              </a:rPr>
              <a:t>.21</a:t>
            </a:r>
            <a:r>
              <a:rPr sz="160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050</a:t>
            </a:r>
            <a:r>
              <a:rPr sz="1600" dirty="0">
                <a:latin typeface="Arial"/>
                <a:cs typeface="Arial"/>
              </a:rPr>
              <a:t>-</a:t>
            </a:r>
            <a:r>
              <a:rPr sz="1600" spc="-204" dirty="0">
                <a:latin typeface="Arial"/>
                <a:cs typeface="Arial"/>
              </a:rPr>
              <a:t>Y</a:t>
            </a:r>
            <a:r>
              <a:rPr sz="1600" spc="-5" dirty="0">
                <a:latin typeface="Arial"/>
                <a:cs typeface="Arial"/>
              </a:rPr>
              <a:t>.21</a:t>
            </a:r>
            <a:r>
              <a:rPr sz="160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051</a:t>
            </a:r>
            <a:r>
              <a:rPr sz="1600" dirty="0">
                <a:latin typeface="Arial"/>
                <a:cs typeface="Arial"/>
              </a:rPr>
              <a:t>)  </a:t>
            </a:r>
            <a:r>
              <a:rPr sz="1600" spc="-25" dirty="0">
                <a:latin typeface="Arial"/>
                <a:cs typeface="Arial"/>
              </a:rPr>
              <a:t>(Y.21.101)</a:t>
            </a:r>
            <a:endParaRPr sz="1600">
              <a:latin typeface="Arial"/>
              <a:cs typeface="Arial"/>
            </a:endParaRPr>
          </a:p>
          <a:p>
            <a:pPr marL="12700"/>
            <a:r>
              <a:rPr sz="1600" spc="-35" dirty="0">
                <a:latin typeface="Arial"/>
                <a:cs typeface="Arial"/>
              </a:rPr>
              <a:t>(Y.22.)</a:t>
            </a:r>
            <a:endParaRPr sz="1600">
              <a:latin typeface="Arial"/>
              <a:cs typeface="Arial"/>
            </a:endParaRPr>
          </a:p>
          <a:p>
            <a:pPr marL="12700" marR="5080"/>
            <a:r>
              <a:rPr sz="1600" dirty="0">
                <a:latin typeface="Arial"/>
                <a:cs typeface="Arial"/>
              </a:rPr>
              <a:t>(</a:t>
            </a:r>
            <a:r>
              <a:rPr sz="1600" spc="-204" dirty="0">
                <a:latin typeface="Arial"/>
                <a:cs typeface="Arial"/>
              </a:rPr>
              <a:t>Y</a:t>
            </a:r>
            <a:r>
              <a:rPr sz="1600" spc="-5" dirty="0">
                <a:latin typeface="Arial"/>
                <a:cs typeface="Arial"/>
              </a:rPr>
              <a:t>.23</a:t>
            </a:r>
            <a:r>
              <a:rPr sz="160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001</a:t>
            </a:r>
            <a:r>
              <a:rPr sz="1600" dirty="0">
                <a:latin typeface="Arial"/>
                <a:cs typeface="Arial"/>
              </a:rPr>
              <a:t>-</a:t>
            </a:r>
            <a:r>
              <a:rPr sz="1600" spc="-204" dirty="0">
                <a:latin typeface="Arial"/>
                <a:cs typeface="Arial"/>
              </a:rPr>
              <a:t>Y</a:t>
            </a:r>
            <a:r>
              <a:rPr sz="1600" spc="-5" dirty="0">
                <a:latin typeface="Arial"/>
                <a:cs typeface="Arial"/>
              </a:rPr>
              <a:t>.23</a:t>
            </a:r>
            <a:r>
              <a:rPr sz="160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240</a:t>
            </a:r>
            <a:r>
              <a:rPr sz="1600" dirty="0">
                <a:latin typeface="Arial"/>
                <a:cs typeface="Arial"/>
              </a:rPr>
              <a:t>)  </a:t>
            </a:r>
            <a:r>
              <a:rPr sz="1600" spc="-25" dirty="0">
                <a:latin typeface="Arial"/>
                <a:cs typeface="Arial"/>
              </a:rPr>
              <a:t>(Y.23.241)</a:t>
            </a:r>
            <a:endParaRPr sz="1600">
              <a:latin typeface="Arial"/>
              <a:cs typeface="Arial"/>
            </a:endParaRPr>
          </a:p>
          <a:p>
            <a:pPr marL="12700"/>
            <a:r>
              <a:rPr sz="1600" spc="-25" dirty="0">
                <a:latin typeface="Arial"/>
                <a:cs typeface="Arial"/>
              </a:rPr>
              <a:t>(Y.23.244)</a:t>
            </a:r>
            <a:endParaRPr sz="1600">
              <a:latin typeface="Arial"/>
              <a:cs typeface="Arial"/>
            </a:endParaRPr>
          </a:p>
          <a:p>
            <a:pPr marL="12700"/>
            <a:r>
              <a:rPr sz="1600" spc="-35" dirty="0">
                <a:latin typeface="Arial"/>
                <a:cs typeface="Arial"/>
              </a:rPr>
              <a:t>(Y.25.)</a:t>
            </a:r>
            <a:endParaRPr sz="1600">
              <a:latin typeface="Arial"/>
              <a:cs typeface="Arial"/>
            </a:endParaRPr>
          </a:p>
          <a:p>
            <a:pPr marL="12700"/>
            <a:r>
              <a:rPr sz="1600" spc="-35" dirty="0">
                <a:latin typeface="Arial"/>
                <a:cs typeface="Arial"/>
              </a:rPr>
              <a:t>(Y.26.)</a:t>
            </a:r>
            <a:endParaRPr sz="1600">
              <a:latin typeface="Arial"/>
              <a:cs typeface="Arial"/>
            </a:endParaRPr>
          </a:p>
          <a:p>
            <a:pPr marL="12700"/>
            <a:r>
              <a:rPr sz="1600" spc="-15" dirty="0">
                <a:latin typeface="Arial"/>
                <a:cs typeface="Arial"/>
              </a:rPr>
              <a:t>(27.501-Y.27.562)</a:t>
            </a:r>
            <a:endParaRPr sz="1600">
              <a:latin typeface="Arial"/>
              <a:cs typeface="Arial"/>
            </a:endParaRPr>
          </a:p>
          <a:p>
            <a:pPr marL="12700" marR="171450" indent="-635"/>
            <a:r>
              <a:rPr sz="1600" dirty="0">
                <a:latin typeface="Arial"/>
                <a:cs typeface="Arial"/>
              </a:rPr>
              <a:t>(</a:t>
            </a:r>
            <a:r>
              <a:rPr sz="1600" spc="-5" dirty="0">
                <a:latin typeface="Arial"/>
                <a:cs typeface="Arial"/>
              </a:rPr>
              <a:t>27</a:t>
            </a:r>
            <a:r>
              <a:rPr sz="160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565</a:t>
            </a:r>
            <a:r>
              <a:rPr sz="1600" dirty="0">
                <a:latin typeface="Arial"/>
                <a:cs typeface="Arial"/>
              </a:rPr>
              <a:t>-</a:t>
            </a:r>
            <a:r>
              <a:rPr sz="1600" spc="-204" dirty="0">
                <a:latin typeface="Arial"/>
                <a:cs typeface="Arial"/>
              </a:rPr>
              <a:t>Y</a:t>
            </a:r>
            <a:r>
              <a:rPr sz="1600" spc="-5" dirty="0">
                <a:latin typeface="Arial"/>
                <a:cs typeface="Arial"/>
              </a:rPr>
              <a:t>.27</a:t>
            </a:r>
            <a:r>
              <a:rPr sz="1600" dirty="0">
                <a:latin typeface="Arial"/>
                <a:cs typeface="Arial"/>
              </a:rPr>
              <a:t>.</a:t>
            </a:r>
            <a:r>
              <a:rPr sz="1600" spc="-5" dirty="0">
                <a:latin typeface="Arial"/>
                <a:cs typeface="Arial"/>
              </a:rPr>
              <a:t>587</a:t>
            </a:r>
            <a:r>
              <a:rPr sz="1600" dirty="0">
                <a:latin typeface="Arial"/>
                <a:cs typeface="Arial"/>
              </a:rPr>
              <a:t>)  </a:t>
            </a:r>
            <a:r>
              <a:rPr sz="1600" spc="-35" dirty="0">
                <a:latin typeface="Arial"/>
                <a:cs typeface="Arial"/>
              </a:rPr>
              <a:t>(Y.28.)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02112" y="2431705"/>
            <a:ext cx="2734945" cy="3439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4480" indent="-272415">
              <a:spcBef>
                <a:spcPts val="100"/>
              </a:spcBef>
              <a:buChar char="•"/>
              <a:tabLst>
                <a:tab pos="284480" algn="l"/>
                <a:tab pos="285115" algn="l"/>
              </a:tabLst>
            </a:pPr>
            <a:r>
              <a:rPr sz="1600" dirty="0">
                <a:latin typeface="Arial"/>
                <a:cs typeface="Arial"/>
              </a:rPr>
              <a:t>Su ve </a:t>
            </a:r>
            <a:r>
              <a:rPr sz="1600" spc="-5" dirty="0">
                <a:latin typeface="Arial"/>
                <a:cs typeface="Arial"/>
              </a:rPr>
              <a:t>ısı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yalıtımı</a:t>
            </a:r>
            <a:endParaRPr sz="1600" dirty="0">
              <a:latin typeface="Arial"/>
              <a:cs typeface="Arial"/>
            </a:endParaRPr>
          </a:p>
          <a:p>
            <a:pPr marL="284480" indent="-272415">
              <a:buChar char="•"/>
              <a:tabLst>
                <a:tab pos="284480" algn="l"/>
                <a:tab pos="285115" algn="l"/>
              </a:tabLst>
            </a:pPr>
            <a:r>
              <a:rPr sz="1600" spc="-5" dirty="0">
                <a:latin typeface="Arial"/>
                <a:cs typeface="Arial"/>
              </a:rPr>
              <a:t>Kalıp</a:t>
            </a:r>
            <a:endParaRPr sz="1600" dirty="0">
              <a:latin typeface="Arial"/>
              <a:cs typeface="Arial"/>
            </a:endParaRPr>
          </a:p>
          <a:p>
            <a:pPr marL="284480" indent="-272415">
              <a:buChar char="•"/>
              <a:tabLst>
                <a:tab pos="284480" algn="l"/>
                <a:tab pos="285115" algn="l"/>
              </a:tabLst>
            </a:pPr>
            <a:r>
              <a:rPr sz="1600" spc="-5" dirty="0">
                <a:latin typeface="Arial"/>
                <a:cs typeface="Arial"/>
              </a:rPr>
              <a:t>Kalıp-İş iskelesi</a:t>
            </a:r>
            <a:endParaRPr sz="1600" dirty="0">
              <a:latin typeface="Arial"/>
              <a:cs typeface="Arial"/>
            </a:endParaRPr>
          </a:p>
          <a:p>
            <a:pPr marL="284480" indent="-272415">
              <a:buChar char="•"/>
              <a:tabLst>
                <a:tab pos="284480" algn="l"/>
                <a:tab pos="285115" algn="l"/>
              </a:tabLst>
            </a:pPr>
            <a:r>
              <a:rPr sz="1600" spc="-5" dirty="0">
                <a:latin typeface="Arial"/>
                <a:cs typeface="Arial"/>
              </a:rPr>
              <a:t>Ahşap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çatı</a:t>
            </a:r>
            <a:endParaRPr sz="1600" dirty="0">
              <a:latin typeface="Arial"/>
              <a:cs typeface="Arial"/>
            </a:endParaRPr>
          </a:p>
          <a:p>
            <a:pPr marL="284480" indent="-272415">
              <a:buChar char="•"/>
              <a:tabLst>
                <a:tab pos="284480" algn="l"/>
                <a:tab pos="285115" algn="l"/>
              </a:tabLst>
            </a:pPr>
            <a:r>
              <a:rPr sz="1600" spc="-5" dirty="0">
                <a:latin typeface="Arial"/>
                <a:cs typeface="Arial"/>
              </a:rPr>
              <a:t>Ahşap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kapı-pencere</a:t>
            </a:r>
            <a:endParaRPr sz="1600" dirty="0">
              <a:latin typeface="Arial"/>
              <a:cs typeface="Arial"/>
            </a:endParaRPr>
          </a:p>
          <a:p>
            <a:pPr marL="284480" indent="-272415">
              <a:buChar char="•"/>
              <a:tabLst>
                <a:tab pos="284480" algn="l"/>
                <a:tab pos="285115" algn="l"/>
              </a:tabLst>
            </a:pPr>
            <a:r>
              <a:rPr sz="1600" spc="-5" dirty="0">
                <a:latin typeface="Arial"/>
                <a:cs typeface="Arial"/>
              </a:rPr>
              <a:t>Demir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imalat</a:t>
            </a:r>
            <a:endParaRPr sz="1600" dirty="0">
              <a:latin typeface="Arial"/>
              <a:cs typeface="Arial"/>
            </a:endParaRPr>
          </a:p>
          <a:p>
            <a:pPr marL="284480" indent="-272415">
              <a:buChar char="•"/>
              <a:tabLst>
                <a:tab pos="284480" algn="l"/>
                <a:tab pos="285115" algn="l"/>
              </a:tabLst>
            </a:pPr>
            <a:r>
              <a:rPr sz="1600" dirty="0">
                <a:latin typeface="Arial"/>
                <a:cs typeface="Arial"/>
              </a:rPr>
              <a:t>PVC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imalat</a:t>
            </a:r>
            <a:endParaRPr sz="1600" dirty="0">
              <a:latin typeface="Arial"/>
              <a:cs typeface="Arial"/>
            </a:endParaRPr>
          </a:p>
          <a:p>
            <a:pPr marL="284480" indent="-272415">
              <a:buChar char="•"/>
              <a:tabLst>
                <a:tab pos="284480" algn="l"/>
                <a:tab pos="285115" algn="l"/>
              </a:tabLst>
            </a:pPr>
            <a:r>
              <a:rPr sz="1600" spc="-5" dirty="0">
                <a:latin typeface="Arial"/>
                <a:cs typeface="Arial"/>
              </a:rPr>
              <a:t>Alüminyum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imalat</a:t>
            </a:r>
            <a:endParaRPr sz="1600" dirty="0">
              <a:latin typeface="Arial"/>
              <a:cs typeface="Arial"/>
            </a:endParaRPr>
          </a:p>
          <a:p>
            <a:pPr marL="284480" indent="-272415">
              <a:buChar char="•"/>
              <a:tabLst>
                <a:tab pos="284480" algn="l"/>
                <a:tab pos="285115" algn="l"/>
              </a:tabLst>
            </a:pPr>
            <a:r>
              <a:rPr sz="1600" spc="-5" dirty="0">
                <a:latin typeface="Arial"/>
                <a:cs typeface="Arial"/>
              </a:rPr>
              <a:t>Boya-badana</a:t>
            </a:r>
            <a:endParaRPr sz="1600" dirty="0">
              <a:latin typeface="Arial"/>
              <a:cs typeface="Arial"/>
            </a:endParaRPr>
          </a:p>
          <a:p>
            <a:pPr marL="284480" indent="-272415">
              <a:buChar char="•"/>
              <a:tabLst>
                <a:tab pos="284480" algn="l"/>
                <a:tab pos="285115" algn="l"/>
              </a:tabLst>
            </a:pPr>
            <a:r>
              <a:rPr sz="1600" spc="-5" dirty="0">
                <a:latin typeface="Arial"/>
                <a:cs typeface="Arial"/>
              </a:rPr>
              <a:t>Döşeme-duvar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kaplamaları</a:t>
            </a:r>
            <a:endParaRPr sz="1600" dirty="0">
              <a:latin typeface="Arial"/>
              <a:cs typeface="Arial"/>
            </a:endParaRPr>
          </a:p>
          <a:p>
            <a:pPr marL="284480" indent="-272415">
              <a:buChar char="•"/>
              <a:tabLst>
                <a:tab pos="284480" algn="l"/>
                <a:tab pos="285115" algn="l"/>
              </a:tabLst>
            </a:pPr>
            <a:r>
              <a:rPr sz="1600" spc="-5" dirty="0">
                <a:latin typeface="Arial"/>
                <a:cs typeface="Arial"/>
              </a:rPr>
              <a:t>Sıva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işleri</a:t>
            </a:r>
            <a:endParaRPr sz="1600" dirty="0">
              <a:latin typeface="Arial"/>
              <a:cs typeface="Arial"/>
            </a:endParaRPr>
          </a:p>
          <a:p>
            <a:pPr marL="284480" indent="-272415">
              <a:buChar char="•"/>
              <a:tabLst>
                <a:tab pos="284480" algn="l"/>
                <a:tab pos="285115" algn="l"/>
              </a:tabLst>
            </a:pPr>
            <a:r>
              <a:rPr sz="1600" spc="-5" dirty="0">
                <a:latin typeface="Arial"/>
                <a:cs typeface="Arial"/>
              </a:rPr>
              <a:t>Mozayik </a:t>
            </a:r>
            <a:r>
              <a:rPr sz="1600" dirty="0">
                <a:latin typeface="Arial"/>
                <a:cs typeface="Arial"/>
              </a:rPr>
              <a:t>ve </a:t>
            </a:r>
            <a:r>
              <a:rPr sz="1600" spc="-5" dirty="0">
                <a:latin typeface="Arial"/>
                <a:cs typeface="Arial"/>
              </a:rPr>
              <a:t>şap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işleri</a:t>
            </a:r>
            <a:endParaRPr sz="1600" dirty="0">
              <a:latin typeface="Arial"/>
              <a:cs typeface="Arial"/>
            </a:endParaRPr>
          </a:p>
          <a:p>
            <a:pPr marL="284480" indent="-272415">
              <a:buChar char="•"/>
              <a:tabLst>
                <a:tab pos="284480" algn="l"/>
                <a:tab pos="285115" algn="l"/>
              </a:tabLst>
            </a:pPr>
            <a:r>
              <a:rPr sz="1600" spc="-5" dirty="0">
                <a:latin typeface="Arial"/>
                <a:cs typeface="Arial"/>
              </a:rPr>
              <a:t>Cam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işleri</a:t>
            </a:r>
            <a:endParaRPr sz="1600" dirty="0">
              <a:latin typeface="Arial"/>
              <a:cs typeface="Arial"/>
            </a:endParaRPr>
          </a:p>
          <a:p>
            <a:pPr marL="284480" indent="-272415">
              <a:buChar char="•"/>
              <a:tabLst>
                <a:tab pos="284480" algn="l"/>
                <a:tab pos="285115" algn="l"/>
              </a:tabLst>
            </a:pPr>
            <a:r>
              <a:rPr sz="1600" spc="-5" dirty="0">
                <a:latin typeface="Arial"/>
                <a:cs typeface="Arial"/>
              </a:rPr>
              <a:t>Kapı pencere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aksesuarı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76119" y="2431705"/>
            <a:ext cx="2399665" cy="3439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1600" spc="-5" dirty="0">
                <a:latin typeface="Arial"/>
                <a:cs typeface="Arial"/>
              </a:rPr>
              <a:t>(15.255.xxxx-15.270.xxxx)  (15.180.xxxx)</a:t>
            </a:r>
            <a:endParaRPr sz="1600" dirty="0">
              <a:latin typeface="Arial"/>
              <a:cs typeface="Arial"/>
            </a:endParaRPr>
          </a:p>
          <a:p>
            <a:pPr marL="12700"/>
            <a:r>
              <a:rPr sz="1600" spc="-5" dirty="0">
                <a:latin typeface="Arial"/>
                <a:cs typeface="Arial"/>
              </a:rPr>
              <a:t>(15.185.xxxx)</a:t>
            </a:r>
            <a:endParaRPr sz="1600" dirty="0">
              <a:latin typeface="Arial"/>
              <a:cs typeface="Arial"/>
            </a:endParaRPr>
          </a:p>
          <a:p>
            <a:pPr marL="12700" marR="5080"/>
            <a:r>
              <a:rPr sz="1600" spc="-5" dirty="0">
                <a:latin typeface="Arial"/>
                <a:cs typeface="Arial"/>
              </a:rPr>
              <a:t>(15.300.xxxx)  (15.510.xxxx-15.515.xxxx)  (15.160.xxx-15.550.xxxx)</a:t>
            </a:r>
            <a:endParaRPr sz="1600" dirty="0">
              <a:latin typeface="Arial"/>
              <a:cs typeface="Arial"/>
            </a:endParaRPr>
          </a:p>
          <a:p>
            <a:pPr marL="12700"/>
            <a:r>
              <a:rPr sz="1600" spc="-5" dirty="0">
                <a:latin typeface="Arial"/>
                <a:cs typeface="Arial"/>
              </a:rPr>
              <a:t>(15.455.xxxx)</a:t>
            </a:r>
            <a:endParaRPr sz="1600" dirty="0">
              <a:latin typeface="Arial"/>
              <a:cs typeface="Arial"/>
            </a:endParaRPr>
          </a:p>
          <a:p>
            <a:pPr marL="12700"/>
            <a:r>
              <a:rPr sz="1600" spc="-5" dirty="0">
                <a:latin typeface="Arial"/>
                <a:cs typeface="Arial"/>
              </a:rPr>
              <a:t>(15.460.xxxx)</a:t>
            </a:r>
            <a:endParaRPr sz="1600" dirty="0">
              <a:latin typeface="Arial"/>
              <a:cs typeface="Arial"/>
            </a:endParaRPr>
          </a:p>
          <a:p>
            <a:pPr marL="12700" marR="5080"/>
            <a:r>
              <a:rPr sz="1600" spc="-5" dirty="0">
                <a:latin typeface="Arial"/>
                <a:cs typeface="Arial"/>
              </a:rPr>
              <a:t>(15.540.xxxx)  (15.365.xxxx-15.445.xxxx)  (15.275.xxxx)</a:t>
            </a:r>
            <a:endParaRPr sz="1600" dirty="0">
              <a:latin typeface="Arial"/>
              <a:cs typeface="Arial"/>
            </a:endParaRPr>
          </a:p>
          <a:p>
            <a:pPr marL="12700"/>
            <a:r>
              <a:rPr sz="1600" spc="-5" dirty="0">
                <a:latin typeface="Arial"/>
                <a:cs typeface="Arial"/>
              </a:rPr>
              <a:t>(15.450.xxxx)</a:t>
            </a:r>
            <a:endParaRPr sz="1600" dirty="0">
              <a:latin typeface="Arial"/>
              <a:cs typeface="Arial"/>
            </a:endParaRPr>
          </a:p>
          <a:p>
            <a:pPr marL="12700" marR="1111885" indent="-635"/>
            <a:r>
              <a:rPr sz="1600" spc="-5" dirty="0">
                <a:latin typeface="Arial"/>
                <a:cs typeface="Arial"/>
              </a:rPr>
              <a:t>(15.470.xxxx)  </a:t>
            </a:r>
            <a:r>
              <a:rPr sz="1600" dirty="0">
                <a:latin typeface="Arial"/>
                <a:cs typeface="Arial"/>
              </a:rPr>
              <a:t>(</a:t>
            </a:r>
            <a:r>
              <a:rPr sz="1600" spc="-5" dirty="0">
                <a:latin typeface="Arial"/>
                <a:cs typeface="Arial"/>
              </a:rPr>
              <a:t>15</a:t>
            </a:r>
            <a:r>
              <a:rPr sz="1600" dirty="0">
                <a:latin typeface="Arial"/>
                <a:cs typeface="Arial"/>
              </a:rPr>
              <a:t>ç</a:t>
            </a:r>
            <a:r>
              <a:rPr sz="1600" spc="-5" dirty="0">
                <a:latin typeface="Arial"/>
                <a:cs typeface="Arial"/>
              </a:rPr>
              <a:t>465</a:t>
            </a:r>
            <a:r>
              <a:rPr sz="1600" dirty="0">
                <a:latin typeface="Arial"/>
                <a:cs typeface="Arial"/>
              </a:rPr>
              <a:t>.xxxx)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008302" y="5601625"/>
            <a:ext cx="107569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600" spc="-5" dirty="0">
                <a:latin typeface="Arial"/>
                <a:cs typeface="Arial"/>
              </a:rPr>
              <a:t>(29.A-29.C)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94288" y="649849"/>
            <a:ext cx="25781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2400" spc="-70" dirty="0"/>
              <a:t>YAPI MALİYETİ</a:t>
            </a:r>
          </a:p>
        </p:txBody>
      </p:sp>
    </p:spTree>
    <p:extLst>
      <p:ext uri="{BB962C8B-B14F-4D97-AF65-F5344CB8AC3E}">
        <p14:creationId xmlns:p14="http://schemas.microsoft.com/office/powerpoint/2010/main" val="1369627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6" y="1697897"/>
            <a:ext cx="3714115" cy="1062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spcBef>
                <a:spcPts val="10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Metraj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1212850" lvl="1" indent="-457200">
              <a:buClr>
                <a:srgbClr val="000000"/>
              </a:buClr>
              <a:buChar char="•"/>
              <a:tabLst>
                <a:tab pos="1212215" algn="l"/>
                <a:tab pos="121285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Metraj</a:t>
            </a:r>
            <a:r>
              <a:rPr sz="2400" spc="-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çıkarılması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1841500" lvl="2" indent="-457200">
              <a:spcBef>
                <a:spcPts val="10"/>
              </a:spcBef>
              <a:buChar char="•"/>
              <a:tabLst>
                <a:tab pos="1840864" algn="l"/>
                <a:tab pos="1841500" algn="l"/>
                <a:tab pos="2517775" algn="l"/>
              </a:tabLst>
            </a:pPr>
            <a:r>
              <a:rPr sz="2000" dirty="0">
                <a:latin typeface="Arial"/>
                <a:cs typeface="Arial"/>
              </a:rPr>
              <a:t>Bir	</a:t>
            </a:r>
            <a:r>
              <a:rPr sz="2000" spc="-5" dirty="0">
                <a:latin typeface="Arial"/>
                <a:cs typeface="Arial"/>
              </a:rPr>
              <a:t>yapının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53622" y="2430942"/>
            <a:ext cx="510222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  <a:tabLst>
                <a:tab pos="1504950" algn="l"/>
                <a:tab pos="3480435" algn="l"/>
                <a:tab pos="4228465" algn="l"/>
              </a:tabLst>
            </a:pPr>
            <a:r>
              <a:rPr sz="2000" spc="-15" dirty="0">
                <a:latin typeface="Arial"/>
                <a:cs typeface="Arial"/>
              </a:rPr>
              <a:t>m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tr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jı</a:t>
            </a:r>
            <a:r>
              <a:rPr sz="2000" spc="-15" dirty="0">
                <a:latin typeface="Arial"/>
                <a:cs typeface="Arial"/>
              </a:rPr>
              <a:t>n</a:t>
            </a:r>
            <a:r>
              <a:rPr sz="2000" spc="-10" dirty="0">
                <a:latin typeface="Arial"/>
                <a:cs typeface="Arial"/>
              </a:rPr>
              <a:t>ı</a:t>
            </a:r>
            <a:r>
              <a:rPr sz="2000" spc="-5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ç</a:t>
            </a:r>
            <a:r>
              <a:rPr sz="2000" spc="-15" dirty="0">
                <a:latin typeface="Arial"/>
                <a:cs typeface="Arial"/>
              </a:rPr>
              <a:t>ı</a:t>
            </a:r>
            <a:r>
              <a:rPr sz="2000" spc="-5" dirty="0">
                <a:latin typeface="Arial"/>
                <a:cs typeface="Arial"/>
              </a:rPr>
              <a:t>k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ıl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b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-5" dirty="0">
                <a:latin typeface="Arial"/>
                <a:cs typeface="Arial"/>
              </a:rPr>
              <a:t>lm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si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5" dirty="0">
                <a:latin typeface="Arial"/>
                <a:cs typeface="Arial"/>
              </a:rPr>
              <a:t>için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ma</a:t>
            </a:r>
            <a:r>
              <a:rPr sz="2000" spc="-5" dirty="0">
                <a:latin typeface="Arial"/>
                <a:cs typeface="Arial"/>
              </a:rPr>
              <a:t>liy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ti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1066800" y="2838451"/>
            <a:ext cx="7543800" cy="1859200"/>
          </a:xfrm>
          <a:prstGeom prst="rect">
            <a:avLst/>
          </a:prstGeom>
        </p:spPr>
        <p:txBody>
          <a:bodyPr vert="horz" wrap="square" lIns="0" tIns="88619" rIns="0" bIns="0" rtlCol="0">
            <a:spAutoFit/>
          </a:bodyPr>
          <a:lstStyle/>
          <a:p>
            <a:pPr marL="298450" marR="5080" indent="0">
              <a:lnSpc>
                <a:spcPct val="100000"/>
              </a:lnSpc>
              <a:spcBef>
                <a:spcPts val="95"/>
              </a:spcBef>
              <a:buNone/>
            </a:pPr>
            <a:r>
              <a:rPr lang="tr-TR" spc="-5" dirty="0" smtClean="0"/>
              <a:t>	</a:t>
            </a:r>
            <a:r>
              <a:rPr spc="-5" dirty="0" err="1" smtClean="0"/>
              <a:t>hesaplanacak</a:t>
            </a:r>
            <a:r>
              <a:rPr spc="-5" dirty="0" smtClean="0"/>
              <a:t> </a:t>
            </a:r>
            <a:r>
              <a:rPr spc="-5" dirty="0">
                <a:solidFill>
                  <a:srgbClr val="FF0000"/>
                </a:solidFill>
              </a:rPr>
              <a:t>her </a:t>
            </a:r>
            <a:r>
              <a:rPr spc="-5" dirty="0">
                <a:solidFill>
                  <a:srgbClr val="FF0000"/>
                </a:solidFill>
              </a:rPr>
              <a:t>ürünün</a:t>
            </a:r>
            <a:r>
              <a:rPr spc="-5" dirty="0"/>
              <a:t>, tüm </a:t>
            </a:r>
            <a:r>
              <a:rPr spc="-5" dirty="0">
                <a:solidFill>
                  <a:srgbClr val="FF0000"/>
                </a:solidFill>
              </a:rPr>
              <a:t>üretim teknolojisi</a:t>
            </a:r>
            <a:r>
              <a:rPr spc="-5" dirty="0"/>
              <a:t>, </a:t>
            </a:r>
            <a:r>
              <a:rPr spc="-5" dirty="0">
                <a:solidFill>
                  <a:srgbClr val="FF0000"/>
                </a:solidFill>
              </a:rPr>
              <a:t>boyutları </a:t>
            </a:r>
            <a:r>
              <a:rPr spc="-5" dirty="0"/>
              <a:t>vb.  </a:t>
            </a:r>
            <a:r>
              <a:rPr dirty="0"/>
              <a:t>bilgilerinin </a:t>
            </a:r>
            <a:r>
              <a:rPr spc="-5" dirty="0"/>
              <a:t>eksiksiz bilinmesi</a:t>
            </a:r>
            <a:r>
              <a:rPr spc="25" dirty="0"/>
              <a:t> </a:t>
            </a:r>
            <a:r>
              <a:rPr spc="-15" dirty="0"/>
              <a:t>gerekmektedir.</a:t>
            </a:r>
          </a:p>
          <a:p>
            <a:pPr marL="12700" indent="0">
              <a:lnSpc>
                <a:spcPct val="100000"/>
              </a:lnSpc>
              <a:spcBef>
                <a:spcPts val="600"/>
              </a:spcBef>
              <a:buNone/>
              <a:tabLst>
                <a:tab pos="469265" algn="l"/>
                <a:tab pos="469900" algn="l"/>
              </a:tabLst>
            </a:pPr>
            <a:r>
              <a:rPr spc="-5" dirty="0" err="1" smtClean="0">
                <a:solidFill>
                  <a:srgbClr val="FF0000"/>
                </a:solidFill>
              </a:rPr>
              <a:t>Projesi</a:t>
            </a:r>
            <a:r>
              <a:rPr spc="-5" dirty="0" smtClean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ve detay çizimleri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5" dirty="0"/>
              <a:t>tam</a:t>
            </a:r>
            <a:r>
              <a:rPr dirty="0"/>
              <a:t> </a:t>
            </a:r>
            <a:r>
              <a:rPr spc="-15" dirty="0" err="1"/>
              <a:t>olmalıdır</a:t>
            </a:r>
            <a:r>
              <a:rPr spc="-15" dirty="0" smtClean="0"/>
              <a:t>.</a:t>
            </a:r>
            <a:endParaRPr lang="tr-TR" spc="-15" dirty="0" smtClean="0"/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endParaRPr lang="tr-TR" spc="-15" dirty="0">
              <a:solidFill>
                <a:srgbClr val="FF0000"/>
              </a:solidFill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endParaRPr spc="-5"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78946" y="3802541"/>
            <a:ext cx="587692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  <a:tabLst>
                <a:tab pos="875665" algn="l"/>
                <a:tab pos="1412875" algn="l"/>
                <a:tab pos="2372995" algn="l"/>
                <a:tab pos="3434079" algn="l"/>
                <a:tab pos="4873625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Proje	</a:t>
            </a:r>
            <a:r>
              <a:rPr sz="2000" spc="-5" dirty="0">
                <a:latin typeface="Arial"/>
                <a:cs typeface="Arial"/>
              </a:rPr>
              <a:t>ve	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mahal	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listeleri	</a:t>
            </a:r>
            <a:r>
              <a:rPr sz="2000" spc="-5" dirty="0">
                <a:latin typeface="Arial"/>
                <a:cs typeface="Arial"/>
              </a:rPr>
              <a:t>yardımıyla	öncelikle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00060" y="3802541"/>
            <a:ext cx="8572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8279" marR="5080" indent="-196215">
              <a:spcBef>
                <a:spcPts val="95"/>
              </a:spcBef>
            </a:pPr>
            <a:r>
              <a:rPr sz="2000" spc="-5" dirty="0">
                <a:latin typeface="Arial"/>
                <a:cs typeface="Arial"/>
              </a:rPr>
              <a:t>y</a:t>
            </a:r>
            <a:r>
              <a:rPr sz="2000" spc="-10" dirty="0">
                <a:latin typeface="Arial"/>
                <a:cs typeface="Arial"/>
              </a:rPr>
              <a:t>ap</a:t>
            </a:r>
            <a:r>
              <a:rPr sz="2000" spc="-5" dirty="0">
                <a:latin typeface="Arial"/>
                <a:cs typeface="Arial"/>
              </a:rPr>
              <a:t>ı</a:t>
            </a:r>
            <a:r>
              <a:rPr sz="2000" spc="-15" dirty="0">
                <a:latin typeface="Arial"/>
                <a:cs typeface="Arial"/>
              </a:rPr>
              <a:t>n</a:t>
            </a:r>
            <a:r>
              <a:rPr sz="2000" spc="-10" dirty="0">
                <a:latin typeface="Arial"/>
                <a:cs typeface="Arial"/>
              </a:rPr>
              <a:t>ı</a:t>
            </a:r>
            <a:r>
              <a:rPr sz="2000" spc="-5" dirty="0">
                <a:latin typeface="Arial"/>
                <a:cs typeface="Arial"/>
              </a:rPr>
              <a:t>n 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lis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esi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78945" y="4107290"/>
            <a:ext cx="59486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spcBef>
                <a:spcPts val="95"/>
              </a:spcBef>
              <a:tabLst>
                <a:tab pos="1675764" algn="l"/>
                <a:tab pos="2689860" algn="l"/>
                <a:tab pos="3749040" algn="l"/>
                <a:tab pos="5653405" algn="l"/>
              </a:tabLst>
            </a:pPr>
            <a:r>
              <a:rPr sz="2000" spc="-5" dirty="0">
                <a:latin typeface="Arial"/>
                <a:cs typeface="Arial"/>
              </a:rPr>
              <a:t>t</a:t>
            </a:r>
            <a:r>
              <a:rPr sz="2000" spc="-10" dirty="0">
                <a:latin typeface="Arial"/>
                <a:cs typeface="Arial"/>
              </a:rPr>
              <a:t>amam</a:t>
            </a:r>
            <a:r>
              <a:rPr sz="2000" spc="-5" dirty="0">
                <a:latin typeface="Arial"/>
                <a:cs typeface="Arial"/>
              </a:rPr>
              <a:t>ı</a:t>
            </a:r>
            <a:r>
              <a:rPr sz="2000" spc="-10" dirty="0">
                <a:latin typeface="Arial"/>
                <a:cs typeface="Arial"/>
              </a:rPr>
              <a:t>nd</a:t>
            </a:r>
            <a:r>
              <a:rPr sz="2000" spc="-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2000" spc="-1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ş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le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2000" spc="-1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ıl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ca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ğ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ı</a:t>
            </a:r>
            <a:r>
              <a:rPr sz="2000" spc="-1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ın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ir  </a:t>
            </a:r>
            <a:r>
              <a:rPr sz="2000" spc="-10" dirty="0">
                <a:latin typeface="Arial"/>
                <a:cs typeface="Arial"/>
              </a:rPr>
              <a:t>hazırlanmalıdır</a:t>
            </a:r>
            <a:r>
              <a:rPr sz="2000" spc="-10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27380" y="697994"/>
            <a:ext cx="25781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70" dirty="0"/>
              <a:t>YAPI</a:t>
            </a:r>
            <a:r>
              <a:rPr sz="2400" spc="-80" dirty="0"/>
              <a:t> </a:t>
            </a:r>
            <a:r>
              <a:rPr sz="2400" spc="-5" dirty="0"/>
              <a:t>MALİYETİ</a:t>
            </a:r>
          </a:p>
        </p:txBody>
      </p:sp>
    </p:spTree>
    <p:extLst>
      <p:ext uri="{BB962C8B-B14F-4D97-AF65-F5344CB8AC3E}">
        <p14:creationId xmlns:p14="http://schemas.microsoft.com/office/powerpoint/2010/main" val="3907875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6" y="1697897"/>
            <a:ext cx="8806815" cy="2663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spcBef>
                <a:spcPts val="10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Metraj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1212850" lvl="1" indent="-457200">
              <a:buClr>
                <a:srgbClr val="000000"/>
              </a:buClr>
              <a:buChar char="•"/>
              <a:tabLst>
                <a:tab pos="1212215" algn="l"/>
                <a:tab pos="121285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Metraj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çıkarılması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1840864" marR="5080" lvl="2" indent="-457200" algn="just">
              <a:spcBef>
                <a:spcPts val="10"/>
              </a:spcBef>
              <a:buChar char="•"/>
              <a:tabLst>
                <a:tab pos="1841500" algn="l"/>
              </a:tabLst>
            </a:pPr>
            <a:r>
              <a:rPr sz="2000" spc="-5" dirty="0">
                <a:latin typeface="Arial"/>
                <a:cs typeface="Arial"/>
              </a:rPr>
              <a:t>Listedeki her iş kaleminin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birim fiyat poz numaraları</a:t>
            </a:r>
            <a:r>
              <a:rPr sz="2000" spc="-5" dirty="0">
                <a:latin typeface="Arial"/>
                <a:cs typeface="Arial"/>
              </a:rPr>
              <a:t>,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birim  fiyat tarifleri </a:t>
            </a:r>
            <a:r>
              <a:rPr sz="2000" spc="-5" dirty="0">
                <a:latin typeface="Arial"/>
                <a:cs typeface="Arial"/>
              </a:rPr>
              <a:t>ve o yılki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birim fiyat rayiçleri</a:t>
            </a:r>
            <a:r>
              <a:rPr sz="2000" spc="-5" dirty="0">
                <a:latin typeface="Arial"/>
                <a:cs typeface="Arial"/>
              </a:rPr>
              <a:t>nin bulunup  kaydedilmesi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gerekmektedir</a:t>
            </a:r>
            <a:r>
              <a:rPr sz="2000" spc="-15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  <a:p>
            <a:pPr marL="1841500" marR="5080" lvl="2" indent="-457834" algn="just">
              <a:spcBef>
                <a:spcPts val="600"/>
              </a:spcBef>
              <a:buChar char="•"/>
              <a:tabLst>
                <a:tab pos="1841500" algn="l"/>
              </a:tabLst>
            </a:pPr>
            <a:r>
              <a:rPr sz="2000" spc="-5" dirty="0">
                <a:latin typeface="Arial"/>
                <a:cs typeface="Arial"/>
              </a:rPr>
              <a:t>Bu aşamadan </a:t>
            </a:r>
            <a:r>
              <a:rPr sz="2000" spc="-10" dirty="0">
                <a:latin typeface="Arial"/>
                <a:cs typeface="Arial"/>
              </a:rPr>
              <a:t>sonra, </a:t>
            </a:r>
            <a:r>
              <a:rPr sz="2000" spc="-5" dirty="0">
                <a:latin typeface="Arial"/>
                <a:cs typeface="Arial"/>
              </a:rPr>
              <a:t>her imalatın </a:t>
            </a:r>
            <a:r>
              <a:rPr sz="2000" spc="-10" dirty="0">
                <a:latin typeface="Arial"/>
                <a:cs typeface="Arial"/>
              </a:rPr>
              <a:t>proje </a:t>
            </a:r>
            <a:r>
              <a:rPr sz="2000" spc="-5" dirty="0">
                <a:latin typeface="Arial"/>
                <a:cs typeface="Arial"/>
              </a:rPr>
              <a:t>üzerinden miktarları  </a:t>
            </a:r>
            <a:r>
              <a:rPr sz="2000" spc="-15" dirty="0">
                <a:latin typeface="Arial"/>
                <a:cs typeface="Arial"/>
              </a:rPr>
              <a:t>hesaplanır. </a:t>
            </a:r>
            <a:r>
              <a:rPr sz="2000" spc="-5" dirty="0">
                <a:latin typeface="Arial"/>
                <a:cs typeface="Arial"/>
              </a:rPr>
              <a:t>Bulunan miktarlar bir </a:t>
            </a:r>
            <a:r>
              <a:rPr sz="2000" spc="-10" dirty="0">
                <a:latin typeface="Arial"/>
                <a:cs typeface="Arial"/>
              </a:rPr>
              <a:t>metraj </a:t>
            </a:r>
            <a:r>
              <a:rPr sz="2000" spc="-5" dirty="0">
                <a:latin typeface="Arial"/>
                <a:cs typeface="Arial"/>
              </a:rPr>
              <a:t>tablosunda işin adı,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 poz numarası</a:t>
            </a:r>
            <a:r>
              <a:rPr sz="2000" spc="-5" dirty="0">
                <a:latin typeface="Arial"/>
                <a:cs typeface="Arial"/>
              </a:rPr>
              <a:t>, ve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birim fiyatları </a:t>
            </a:r>
            <a:r>
              <a:rPr sz="2000" spc="-5" dirty="0">
                <a:latin typeface="Arial"/>
                <a:cs typeface="Arial"/>
              </a:rPr>
              <a:t>ile </a:t>
            </a:r>
            <a:r>
              <a:rPr sz="2000" dirty="0">
                <a:latin typeface="Arial"/>
                <a:cs typeface="Arial"/>
              </a:rPr>
              <a:t>birlikte</a:t>
            </a:r>
            <a:r>
              <a:rPr sz="2000" spc="17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yazılarak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97753" y="4716942"/>
            <a:ext cx="75882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000" spc="-5" dirty="0">
                <a:latin typeface="Arial"/>
                <a:cs typeface="Arial"/>
              </a:rPr>
              <a:t>tek</a:t>
            </a:r>
            <a:r>
              <a:rPr sz="2000" spc="26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bir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1746" y="4259129"/>
            <a:ext cx="6473825" cy="109283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469900">
              <a:spcBef>
                <a:spcPts val="700"/>
              </a:spcBef>
            </a:pPr>
            <a:r>
              <a:rPr sz="2000" spc="-10" dirty="0">
                <a:latin typeface="Arial"/>
                <a:cs typeface="Arial"/>
              </a:rPr>
              <a:t>fiyatlandırılır.</a:t>
            </a:r>
            <a:endParaRPr sz="2000">
              <a:latin typeface="Arial"/>
              <a:cs typeface="Arial"/>
            </a:endParaRPr>
          </a:p>
          <a:p>
            <a:pPr marL="469900" marR="5080" indent="-457834">
              <a:spcBef>
                <a:spcPts val="600"/>
              </a:spcBef>
              <a:buChar char="•"/>
              <a:tabLst>
                <a:tab pos="469265" algn="l"/>
                <a:tab pos="469900" algn="l"/>
              </a:tabLst>
            </a:pPr>
            <a:r>
              <a:rPr sz="2000" spc="-5" dirty="0">
                <a:latin typeface="Arial"/>
                <a:cs typeface="Arial"/>
              </a:rPr>
              <a:t>Bu tabloda farklı mahallerdeki aynı imalat kalemleri  poz numarası altında</a:t>
            </a:r>
            <a:r>
              <a:rPr sz="2000" spc="-15" dirty="0">
                <a:latin typeface="Arial"/>
                <a:cs typeface="Arial"/>
              </a:rPr>
              <a:t> toplanmalıdır.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27379" y="707020"/>
            <a:ext cx="25781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70" dirty="0"/>
              <a:t>YAPI</a:t>
            </a:r>
            <a:r>
              <a:rPr sz="2400" spc="-80" dirty="0"/>
              <a:t> </a:t>
            </a:r>
            <a:r>
              <a:rPr sz="2400" spc="-5" dirty="0"/>
              <a:t>MALİYETİ</a:t>
            </a:r>
          </a:p>
        </p:txBody>
      </p:sp>
    </p:spTree>
    <p:extLst>
      <p:ext uri="{BB962C8B-B14F-4D97-AF65-F5344CB8AC3E}">
        <p14:creationId xmlns:p14="http://schemas.microsoft.com/office/powerpoint/2010/main" val="1499175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445" y="1697897"/>
            <a:ext cx="8832850" cy="4034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2600" indent="-457200">
              <a:spcBef>
                <a:spcPts val="100"/>
              </a:spcBef>
              <a:buFont typeface="Arial"/>
              <a:buChar char="•"/>
              <a:tabLst>
                <a:tab pos="481965" algn="l"/>
                <a:tab pos="4826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Metraj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1225550" lvl="1" indent="-457200">
              <a:buClr>
                <a:srgbClr val="000000"/>
              </a:buClr>
              <a:buChar char="•"/>
              <a:tabLst>
                <a:tab pos="1224915" algn="l"/>
                <a:tab pos="122555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Metraj hazırlanırken dikkat edilmesi</a:t>
            </a:r>
            <a:r>
              <a:rPr sz="2400" spc="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gerekenler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1854200" marR="17780" lvl="2" indent="-457200" algn="just">
              <a:spcBef>
                <a:spcPts val="10"/>
              </a:spcBef>
              <a:buChar char="•"/>
              <a:tabLst>
                <a:tab pos="1854200" algn="l"/>
              </a:tabLst>
            </a:pPr>
            <a:r>
              <a:rPr sz="2000" spc="-5" dirty="0">
                <a:latin typeface="Arial"/>
                <a:cs typeface="Arial"/>
              </a:rPr>
              <a:t>Metraj hazırlanırken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yapılan en sık hata</a:t>
            </a:r>
            <a:r>
              <a:rPr sz="2000" spc="-5" dirty="0">
                <a:latin typeface="Arial"/>
                <a:cs typeface="Arial"/>
              </a:rPr>
              <a:t>, bazı yapı elemanları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 miktarın</a:t>
            </a:r>
            <a:r>
              <a:rPr sz="2000" spc="-5" dirty="0">
                <a:latin typeface="Arial"/>
                <a:cs typeface="Arial"/>
              </a:rPr>
              <a:t>ın olması gerekenden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az ya da fazla </a:t>
            </a:r>
            <a:r>
              <a:rPr sz="2000" spc="-15" dirty="0">
                <a:solidFill>
                  <a:srgbClr val="FF0000"/>
                </a:solidFill>
                <a:latin typeface="Arial"/>
                <a:cs typeface="Arial"/>
              </a:rPr>
              <a:t>olması</a:t>
            </a:r>
            <a:r>
              <a:rPr sz="2000" spc="-15" dirty="0">
                <a:latin typeface="Arial"/>
                <a:cs typeface="Arial"/>
              </a:rPr>
              <a:t>dır. </a:t>
            </a:r>
            <a:r>
              <a:rPr sz="2000" spc="-5" dirty="0">
                <a:latin typeface="Arial"/>
                <a:cs typeface="Arial"/>
              </a:rPr>
              <a:t>Bu  durum, </a:t>
            </a:r>
            <a:r>
              <a:rPr sz="2000" spc="-10" dirty="0">
                <a:latin typeface="Arial"/>
                <a:cs typeface="Arial"/>
              </a:rPr>
              <a:t>daha </a:t>
            </a:r>
            <a:r>
              <a:rPr sz="2000" spc="-5" dirty="0">
                <a:latin typeface="Arial"/>
                <a:cs typeface="Arial"/>
              </a:rPr>
              <a:t>çok bazı elemanların unutulması veya birden </a:t>
            </a:r>
            <a:r>
              <a:rPr sz="2000" spc="5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fazla yazılmasıyla meydana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gelmektedir</a:t>
            </a:r>
            <a:r>
              <a:rPr sz="2000" spc="-15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  <a:p>
            <a:pPr marL="1853564" marR="18415" lvl="2" indent="-457200" algn="just">
              <a:spcBef>
                <a:spcPts val="600"/>
              </a:spcBef>
              <a:buChar char="•"/>
              <a:tabLst>
                <a:tab pos="1854200" algn="l"/>
              </a:tabLst>
            </a:pPr>
            <a:r>
              <a:rPr sz="2000" spc="-5" dirty="0">
                <a:latin typeface="Arial"/>
                <a:cs typeface="Arial"/>
              </a:rPr>
              <a:t>Bu nedenle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aynı olan elemanlar </a:t>
            </a:r>
            <a:r>
              <a:rPr sz="2000" spc="-5" dirty="0">
                <a:latin typeface="Arial"/>
                <a:cs typeface="Arial"/>
              </a:rPr>
              <a:t>metraja başlamadan tespit  edilerek aynı renge boyatılarak veya aynı numaralar </a:t>
            </a:r>
            <a:r>
              <a:rPr sz="2000" dirty="0">
                <a:latin typeface="Arial"/>
                <a:cs typeface="Arial"/>
              </a:rPr>
              <a:t>verilerek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sınıflandırılması</a:t>
            </a:r>
            <a:r>
              <a:rPr sz="2000" spc="-5" dirty="0">
                <a:latin typeface="Arial"/>
                <a:cs typeface="Arial"/>
              </a:rPr>
              <a:t>nda fayda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sağlayacaktır</a:t>
            </a:r>
            <a:r>
              <a:rPr sz="2000" spc="-15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  <a:p>
            <a:pPr marL="1854200" marR="19685" lvl="2" indent="-457200" algn="just">
              <a:spcBef>
                <a:spcPts val="600"/>
              </a:spcBef>
              <a:buChar char="•"/>
              <a:tabLst>
                <a:tab pos="1854200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Boyutlar</a:t>
            </a:r>
            <a:r>
              <a:rPr sz="2000" spc="-5" dirty="0">
                <a:latin typeface="Arial"/>
                <a:cs typeface="Arial"/>
              </a:rPr>
              <a:t>ı </a:t>
            </a:r>
            <a:r>
              <a:rPr sz="2000" spc="-10" dirty="0">
                <a:latin typeface="Arial"/>
                <a:cs typeface="Arial"/>
              </a:rPr>
              <a:t>ifade eden </a:t>
            </a:r>
            <a:r>
              <a:rPr sz="2000" spc="-20" dirty="0">
                <a:latin typeface="Arial"/>
                <a:cs typeface="Arial"/>
              </a:rPr>
              <a:t>rakamlar, </a:t>
            </a:r>
            <a:r>
              <a:rPr sz="2000" spc="-5" dirty="0">
                <a:latin typeface="Arial"/>
                <a:cs typeface="Arial"/>
              </a:rPr>
              <a:t>elemanın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birimine uygun </a:t>
            </a:r>
            <a:r>
              <a:rPr sz="2000" spc="-5" dirty="0">
                <a:latin typeface="Arial"/>
                <a:cs typeface="Arial"/>
              </a:rPr>
              <a:t> şekilde </a:t>
            </a:r>
            <a:r>
              <a:rPr sz="2000" spc="-15" dirty="0">
                <a:latin typeface="Arial"/>
                <a:cs typeface="Arial"/>
              </a:rPr>
              <a:t>yazılmalıdır</a:t>
            </a:r>
            <a:r>
              <a:rPr sz="2000" spc="-15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  <a:p>
            <a:pPr marL="1854200" algn="just">
              <a:spcBef>
                <a:spcPts val="600"/>
              </a:spcBef>
            </a:pPr>
            <a:r>
              <a:rPr sz="2000" spc="-5" dirty="0">
                <a:latin typeface="Arial"/>
                <a:cs typeface="Arial"/>
              </a:rPr>
              <a:t>Örneğin</a:t>
            </a:r>
            <a:r>
              <a:rPr sz="2000" spc="-5" dirty="0">
                <a:latin typeface="Arial"/>
                <a:cs typeface="Arial"/>
              </a:rPr>
              <a:t> 2,00 m; 5,20 </a:t>
            </a:r>
            <a:r>
              <a:rPr sz="2000" dirty="0">
                <a:latin typeface="Arial"/>
                <a:cs typeface="Arial"/>
              </a:rPr>
              <a:t>m</a:t>
            </a:r>
            <a:r>
              <a:rPr sz="1950" baseline="25641" dirty="0">
                <a:latin typeface="Arial"/>
                <a:cs typeface="Arial"/>
              </a:rPr>
              <a:t>2</a:t>
            </a:r>
            <a:r>
              <a:rPr sz="2000" dirty="0">
                <a:latin typeface="Arial"/>
                <a:cs typeface="Arial"/>
              </a:rPr>
              <a:t>; </a:t>
            </a:r>
            <a:r>
              <a:rPr sz="2000" spc="-5" dirty="0">
                <a:latin typeface="Arial"/>
                <a:cs typeface="Arial"/>
              </a:rPr>
              <a:t>4,500 </a:t>
            </a:r>
            <a:r>
              <a:rPr sz="2000" dirty="0">
                <a:latin typeface="Arial"/>
                <a:cs typeface="Arial"/>
              </a:rPr>
              <a:t>m</a:t>
            </a:r>
            <a:r>
              <a:rPr sz="1950" baseline="25641" dirty="0">
                <a:latin typeface="Arial"/>
                <a:cs typeface="Arial"/>
              </a:rPr>
              <a:t>3</a:t>
            </a:r>
            <a:r>
              <a:rPr sz="2000" dirty="0">
                <a:latin typeface="Arial"/>
                <a:cs typeface="Arial"/>
              </a:rPr>
              <a:t>; </a:t>
            </a:r>
            <a:r>
              <a:rPr sz="2000" spc="-5" dirty="0">
                <a:latin typeface="Arial"/>
                <a:cs typeface="Arial"/>
              </a:rPr>
              <a:t>1,500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ton.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5078" y="594094"/>
            <a:ext cx="25781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70" dirty="0"/>
              <a:t>YAPI</a:t>
            </a:r>
            <a:r>
              <a:rPr sz="2400" spc="-80" dirty="0"/>
              <a:t> </a:t>
            </a:r>
            <a:r>
              <a:rPr sz="2400" spc="-5" dirty="0"/>
              <a:t>MALİYETİ</a:t>
            </a:r>
          </a:p>
        </p:txBody>
      </p:sp>
    </p:spTree>
    <p:extLst>
      <p:ext uri="{BB962C8B-B14F-4D97-AF65-F5344CB8AC3E}">
        <p14:creationId xmlns:p14="http://schemas.microsoft.com/office/powerpoint/2010/main" val="4054849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7492" y="1263000"/>
            <a:ext cx="839343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spcBef>
                <a:spcPts val="10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Metraj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  <a:p>
            <a:pPr marL="1212850" lvl="1" indent="-457200">
              <a:buClr>
                <a:srgbClr val="000000"/>
              </a:buClr>
              <a:buChar char="•"/>
              <a:tabLst>
                <a:tab pos="1212215" algn="l"/>
                <a:tab pos="121285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Bazı yapı elemanlarının metraja esas ölçüm</a:t>
            </a:r>
            <a:r>
              <a:rPr sz="2400" spc="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birimleri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3136" y="667840"/>
            <a:ext cx="25781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70" dirty="0"/>
              <a:t>YAPI</a:t>
            </a:r>
            <a:r>
              <a:rPr sz="2400" spc="-80" dirty="0"/>
              <a:t> </a:t>
            </a:r>
            <a:r>
              <a:rPr sz="2400" spc="-5" dirty="0"/>
              <a:t>MALİYETİ</a:t>
            </a:r>
          </a:p>
        </p:txBody>
      </p:sp>
      <p:sp>
        <p:nvSpPr>
          <p:cNvPr id="4" name="object 4"/>
          <p:cNvSpPr/>
          <p:nvPr/>
        </p:nvSpPr>
        <p:spPr>
          <a:xfrm>
            <a:off x="1908226" y="2063772"/>
            <a:ext cx="4603750" cy="35629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49703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17152</TotalTime>
  <Words>861</Words>
  <Application>Microsoft Office PowerPoint</Application>
  <PresentationFormat>Ekran Gösterisi (4:3)</PresentationFormat>
  <Paragraphs>142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13</vt:i4>
      </vt:variant>
    </vt:vector>
  </HeadingPairs>
  <TitlesOfParts>
    <vt:vector size="22" baseType="lpstr">
      <vt:lpstr>ＭＳ Ｐゴシック</vt:lpstr>
      <vt:lpstr>Arial</vt:lpstr>
      <vt:lpstr>Calibri</vt:lpstr>
      <vt:lpstr>Tahoma</vt:lpstr>
      <vt:lpstr>Times New Roman</vt:lpstr>
      <vt:lpstr>Wingdings</vt:lpstr>
      <vt:lpstr>ekonomi</vt:lpstr>
      <vt:lpstr>1_Rics</vt:lpstr>
      <vt:lpstr>h.t.</vt:lpstr>
      <vt:lpstr>PowerPoint Sunusu</vt:lpstr>
      <vt:lpstr>  </vt:lpstr>
      <vt:lpstr>  </vt:lpstr>
      <vt:lpstr>PowerPoint Sunusu</vt:lpstr>
      <vt:lpstr>YAPI MALİYETİ</vt:lpstr>
      <vt:lpstr>YAPI MALİYETİ</vt:lpstr>
      <vt:lpstr>YAPI MALİYETİ</vt:lpstr>
      <vt:lpstr>YAPI MALİYETİ</vt:lpstr>
      <vt:lpstr>YAPI MALİYETİ</vt:lpstr>
      <vt:lpstr>YAPI MALİYETİ</vt:lpstr>
      <vt:lpstr>YAPI MALİYETİ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gizem ulusoy</cp:lastModifiedBy>
  <cp:revision>883</cp:revision>
  <cp:lastPrinted>2016-10-24T07:53:35Z</cp:lastPrinted>
  <dcterms:created xsi:type="dcterms:W3CDTF">2016-09-18T09:35:24Z</dcterms:created>
  <dcterms:modified xsi:type="dcterms:W3CDTF">2020-02-28T07:00:41Z</dcterms:modified>
</cp:coreProperties>
</file>