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6">
  <p:sldMasterIdLst>
    <p:sldMasterId id="2147483660" r:id="rId1"/>
    <p:sldMasterId id="2147483673" r:id="rId2"/>
    <p:sldMasterId id="2147483689" r:id="rId3"/>
  </p:sldMasterIdLst>
  <p:notesMasterIdLst>
    <p:notesMasterId r:id="rId17"/>
  </p:notesMasterIdLst>
  <p:handoutMasterIdLst>
    <p:handoutMasterId r:id="rId18"/>
  </p:handoutMasterIdLst>
  <p:sldIdLst>
    <p:sldId id="668" r:id="rId4"/>
    <p:sldId id="722" r:id="rId5"/>
    <p:sldId id="723" r:id="rId6"/>
    <p:sldId id="730" r:id="rId7"/>
    <p:sldId id="731" r:id="rId8"/>
    <p:sldId id="732" r:id="rId9"/>
    <p:sldId id="733" r:id="rId10"/>
    <p:sldId id="734" r:id="rId11"/>
    <p:sldId id="735" r:id="rId12"/>
    <p:sldId id="736" r:id="rId13"/>
    <p:sldId id="737" r:id="rId14"/>
    <p:sldId id="710" r:id="rId15"/>
    <p:sldId id="718" r:id="rId16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57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03FAE"/>
    <a:srgbClr val="47176C"/>
    <a:srgbClr val="46166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Orta Stil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Orta Stil 2 - Vurgu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Orta Stil 2 - Vurgu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D5ABB26-0587-4C30-8999-92F81FD0307C}" styleName="Stil Yok, Kılavuz Yok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E3FDE45-AF77-4B5C-9715-49D594BDF05E}" styleName="Açık Stil 1 - Vurgu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173" autoAdjust="0"/>
    <p:restoredTop sz="94660"/>
  </p:normalViewPr>
  <p:slideViewPr>
    <p:cSldViewPr snapToGrid="0">
      <p:cViewPr varScale="1">
        <p:scale>
          <a:sx n="86" d="100"/>
          <a:sy n="86" d="100"/>
        </p:scale>
        <p:origin x="1692" y="96"/>
      </p:cViewPr>
      <p:guideLst>
        <p:guide orient="horz" pos="2160"/>
        <p:guide pos="2857"/>
      </p:guideLst>
    </p:cSldViewPr>
  </p:slideViewPr>
  <p:notesTextViewPr>
    <p:cViewPr>
      <p:scale>
        <a:sx n="66" d="100"/>
        <a:sy n="66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4" d="100"/>
          <a:sy n="64" d="100"/>
        </p:scale>
        <p:origin x="3390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handoutMaster" Target="handoutMasters/handoutMaster1.xml"/><Relationship Id="rId3" Type="http://schemas.openxmlformats.org/officeDocument/2006/relationships/slideMaster" Target="slideMasters/slideMaster3.xml"/><Relationship Id="rId21" Type="http://schemas.openxmlformats.org/officeDocument/2006/relationships/theme" Target="theme/theme1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10" Type="http://schemas.openxmlformats.org/officeDocument/2006/relationships/slide" Target="slides/slide7.xml"/><Relationship Id="rId19" Type="http://schemas.openxmlformats.org/officeDocument/2006/relationships/presProps" Target="presProp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EB3403-51FA-4010-975A-92E4C2B0B2A1}" type="datetimeFigureOut">
              <a:rPr lang="tr-TR" smtClean="0"/>
              <a:t>28.02.2020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025271F-2A3F-44CE-9661-3F380E12CB3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520782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F88CA5-4B52-431F-9D0B-7834703D4155}" type="datetimeFigureOut">
              <a:rPr lang="en-US" smtClean="0"/>
              <a:t>2/28/2020</a:t>
            </a:fld>
            <a:endParaRPr lang="en-US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41425"/>
            <a:ext cx="44672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85FB67-13BD-4A07-A42B-F2DDB568A1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252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100">
                <a:solidFill>
                  <a:schemeClr val="tx2"/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C2E16-D5DA-4D9C-92CB-3D0DDCA7AE5C}" type="datetime1">
              <a:rPr lang="en-US" smtClean="0"/>
              <a:t>2/28/2020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37714002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021E8-F963-4E7B-98CE-B76E5E287BD9}" type="datetime1">
              <a:rPr lang="en-US" smtClean="0"/>
              <a:t>2/28/2020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73875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3"/>
            <a:ext cx="1828800" cy="5410199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71BD1-7858-4A7D-AB54-A4451F562A85}" type="datetime1">
              <a:rPr lang="en-US" smtClean="0"/>
              <a:t>2/28/2020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66878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100">
                <a:solidFill>
                  <a:schemeClr val="tx2"/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093B4-1CC8-466C-AC69-8C4EAAC07B96}" type="datetime1">
              <a:rPr lang="en-US" smtClean="0"/>
              <a:t>2/28/2020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8324808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0254B-BB82-4C80-A262-98BD5C0B4A90}" type="datetime1">
              <a:rPr lang="en-US" smtClean="0"/>
              <a:t>2/28/2020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875713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4050" b="0" cap="all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55901-25EF-4B6B-8217-40AE73B567A5}" type="datetime1">
              <a:rPr lang="en-US" smtClean="0"/>
              <a:t>2/28/2020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261986849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8C9F5-99EE-46C1-925D-08171F3997F5}" type="datetime1">
              <a:rPr lang="en-US" smtClean="0"/>
              <a:t>2/28/2020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8348045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100" b="0">
                <a:latin typeface="+mj-lt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100" b="0">
                <a:latin typeface="+mj-lt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CB38C-929A-4885-8B3A-FB2E643FA28D}" type="datetime1">
              <a:rPr lang="en-US" smtClean="0"/>
              <a:t>2/28/2020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1492942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3DAA0-B6AA-4ACD-9FB1-17185E43A90D}" type="datetime1">
              <a:rPr lang="en-US" smtClean="0"/>
              <a:t>2/28/2020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7469024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7F1EA-F52B-42F5-8478-0AF9BFD7E958}" type="datetime1">
              <a:rPr lang="en-US" smtClean="0"/>
              <a:t>2/28/2020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7475535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4050" b="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2"/>
            <a:ext cx="4594934" cy="4114799"/>
          </a:xfrm>
        </p:spPr>
        <p:txBody>
          <a:bodyPr/>
          <a:lstStyle>
            <a:lvl1pPr>
              <a:defRPr sz="1800"/>
            </a:lvl1pPr>
            <a:lvl2pPr>
              <a:defRPr sz="165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2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1575">
                <a:solidFill>
                  <a:schemeClr val="tx2"/>
                </a:solidFill>
              </a:defRPr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9E4876-F515-4632-ACBF-711C6699D7F1}" type="datetime1">
              <a:rPr lang="en-US" smtClean="0"/>
              <a:t>2/28/2020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1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454458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50348" y="213719"/>
            <a:ext cx="6781800" cy="1600200"/>
          </a:xfrm>
        </p:spPr>
        <p:txBody>
          <a:bodyPr>
            <a:normAutofit/>
          </a:bodyPr>
          <a:lstStyle>
            <a:lvl1pPr algn="ctr">
              <a:defRPr lang="tr-TR" sz="1800" b="1" kern="1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003703"/>
            <a:ext cx="7543800" cy="3886200"/>
          </a:xfrm>
        </p:spPr>
        <p:txBody>
          <a:bodyPr/>
          <a:lstStyle>
            <a:lvl1pPr marL="205740" indent="-205740">
              <a:buClrTx/>
              <a:buFont typeface="Wingdings" panose="05000000000000000000" pitchFamily="2" charset="2"/>
              <a:buChar char="Ø"/>
              <a:defRPr sz="1500">
                <a:solidFill>
                  <a:schemeClr val="tx1"/>
                </a:solidFill>
              </a:defRPr>
            </a:lvl1pPr>
            <a:lvl2pPr marL="445770" indent="-205740">
              <a:buClrTx/>
              <a:buFont typeface="Wingdings" panose="05000000000000000000" pitchFamily="2" charset="2"/>
              <a:buChar char="Ø"/>
              <a:defRPr>
                <a:solidFill>
                  <a:schemeClr val="tx1"/>
                </a:solidFill>
              </a:defRPr>
            </a:lvl2pPr>
            <a:lvl3pPr marL="651510" indent="-171450">
              <a:buClrTx/>
              <a:buFont typeface="Wingdings" panose="05000000000000000000" pitchFamily="2" charset="2"/>
              <a:buChar char="Ø"/>
              <a:defRPr>
                <a:solidFill>
                  <a:schemeClr val="tx1"/>
                </a:solidFill>
              </a:defRPr>
            </a:lvl3pPr>
            <a:lvl4pPr marL="857250" indent="-171450">
              <a:buClrTx/>
              <a:buFont typeface="Wingdings" panose="05000000000000000000" pitchFamily="2" charset="2"/>
              <a:buChar char="Ø"/>
              <a:defRPr>
                <a:solidFill>
                  <a:schemeClr val="tx1"/>
                </a:solidFill>
              </a:defRPr>
            </a:lvl4pPr>
            <a:lvl5pPr marL="1028700" indent="-171450">
              <a:buClrTx/>
              <a:buFont typeface="Wingdings" panose="05000000000000000000" pitchFamily="2" charset="2"/>
              <a:buChar char="Ø"/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tr-TR" dirty="0" smtClean="0"/>
              <a:t>Asıl metin stillerini düzenle</a:t>
            </a:r>
          </a:p>
          <a:p>
            <a:pPr lvl="1"/>
            <a:r>
              <a:rPr lang="tr-TR" dirty="0" smtClean="0"/>
              <a:t>İkinci düzey</a:t>
            </a:r>
          </a:p>
          <a:p>
            <a:pPr lvl="2"/>
            <a:r>
              <a:rPr lang="tr-TR" dirty="0" smtClean="0"/>
              <a:t>Üçüncü düzey</a:t>
            </a:r>
          </a:p>
          <a:p>
            <a:pPr lvl="3"/>
            <a:r>
              <a:rPr lang="tr-TR" dirty="0" smtClean="0"/>
              <a:t>Dördüncü düzey</a:t>
            </a:r>
          </a:p>
          <a:p>
            <a:pPr lvl="4"/>
            <a:r>
              <a:rPr lang="tr-TR" dirty="0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913B4-353A-43F0-919E-C9E766A5124A}" type="datetime1">
              <a:rPr lang="en-US" smtClean="0"/>
              <a:t>2/28/2020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211488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405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tr-TR" smtClean="0"/>
              <a:t>Resim eklemek için simgeyi tıklatın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3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930EE-5137-4864-99E0-78D0AA38347E}" type="datetime1">
              <a:rPr lang="en-US" smtClean="0"/>
              <a:t>2/28/2020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8547969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DF37A8-D33E-4B0E-8235-475DB97D5147}" type="datetime1">
              <a:rPr lang="en-US" smtClean="0"/>
              <a:t>2/28/2020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3643762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3"/>
            <a:ext cx="1828800" cy="5410199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E96E1F-70EC-4C9F-84B9-309ABB33F145}" type="datetime1">
              <a:rPr lang="en-US" smtClean="0"/>
              <a:t>2/28/2020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7974391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/>
          </p:nvPr>
        </p:nvSpPr>
        <p:spPr>
          <a:xfrm>
            <a:off x="457200" y="277813"/>
            <a:ext cx="8229600" cy="5853112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3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2F65B9-AF3F-4168-8F3A-EA905B549768}" type="datetime1">
              <a:rPr lang="en-US" smtClean="0"/>
              <a:t>2/28/2020</a:t>
            </a:fld>
            <a:endParaRPr lang="tr-TR"/>
          </a:p>
        </p:txBody>
      </p:sp>
      <p:sp>
        <p:nvSpPr>
          <p:cNvPr id="4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5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CC9CEF-1B2B-47A9-B112-A53E035B6F79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1206933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Başlık, Metin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sz="half" idx="1"/>
          </p:nvPr>
        </p:nvSpPr>
        <p:spPr>
          <a:xfrm>
            <a:off x="457200" y="1600202"/>
            <a:ext cx="4038600" cy="4530725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30725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D7AFE2-252A-473E-B74B-445E14A41A1C}" type="datetime1">
              <a:rPr lang="en-US" smtClean="0"/>
              <a:t>2/28/2020</a:t>
            </a:fld>
            <a:endParaRPr lang="tr-TR"/>
          </a:p>
        </p:txBody>
      </p:sp>
      <p:sp>
        <p:nvSpPr>
          <p:cNvPr id="6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7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9C2CDE-511F-4CCA-A6CE-70569E99ECA7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5389097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Başlık ve Tab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Tablo Yer Tutucusu 2"/>
          <p:cNvSpPr>
            <a:spLocks noGrp="1"/>
          </p:cNvSpPr>
          <p:nvPr>
            <p:ph type="tbl" idx="1"/>
          </p:nvPr>
        </p:nvSpPr>
        <p:spPr>
          <a:xfrm>
            <a:off x="457200" y="1600202"/>
            <a:ext cx="8229600" cy="4530725"/>
          </a:xfrm>
        </p:spPr>
        <p:txBody>
          <a:bodyPr/>
          <a:lstStyle/>
          <a:p>
            <a:pPr lvl="0"/>
            <a:r>
              <a:rPr lang="tr-TR" noProof="0" smtClean="0"/>
              <a:t>Tablo eklemek için simgeyi tıklatın</a:t>
            </a:r>
          </a:p>
        </p:txBody>
      </p:sp>
      <p:sp>
        <p:nvSpPr>
          <p:cNvPr id="4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24C5B5-B0BC-4A99-9668-7AA50979CB18}" type="datetime1">
              <a:rPr lang="en-US" smtClean="0"/>
              <a:t>2/28/2020</a:t>
            </a:fld>
            <a:endParaRPr lang="tr-TR"/>
          </a:p>
        </p:txBody>
      </p:sp>
      <p:sp>
        <p:nvSpPr>
          <p:cNvPr id="5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6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694B09-DDCA-463B-A0FD-225071502900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7452489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Başlık, 4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 sz="quarter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457200" y="1600202"/>
            <a:ext cx="4038600" cy="2189163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quarter" idx="2"/>
          </p:nvPr>
        </p:nvSpPr>
        <p:spPr>
          <a:xfrm>
            <a:off x="4648200" y="1600202"/>
            <a:ext cx="4038600" cy="2189163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İçerik Yer Tutucusu 4"/>
          <p:cNvSpPr>
            <a:spLocks noGrp="1"/>
          </p:cNvSpPr>
          <p:nvPr>
            <p:ph sz="quarter" idx="3"/>
          </p:nvPr>
        </p:nvSpPr>
        <p:spPr>
          <a:xfrm>
            <a:off x="457200" y="3941763"/>
            <a:ext cx="4038600" cy="2189162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8200" y="3941763"/>
            <a:ext cx="4038600" cy="2189162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B4A527-8F12-4586-8896-F9A7002F02D4}" type="datetime1">
              <a:rPr lang="en-US" smtClean="0"/>
              <a:t>2/28/2020</a:t>
            </a:fld>
            <a:endParaRPr lang="tr-TR"/>
          </a:p>
        </p:txBody>
      </p:sp>
      <p:sp>
        <p:nvSpPr>
          <p:cNvPr id="8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9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FE3CA1-1F67-46BC-B6F2-EBF60CBDD860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7563434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Metin Yer Tutucusu 11"/>
          <p:cNvSpPr>
            <a:spLocks noGrp="1"/>
          </p:cNvSpPr>
          <p:nvPr>
            <p:ph idx="1"/>
          </p:nvPr>
        </p:nvSpPr>
        <p:spPr>
          <a:xfrm>
            <a:off x="410935" y="1299507"/>
            <a:ext cx="7886700" cy="1179054"/>
          </a:xfrm>
          <a:prstGeom prst="rect">
            <a:avLst/>
          </a:prstGeom>
        </p:spPr>
        <p:txBody>
          <a:bodyPr rIns="0" anchor="b" anchorCtr="0">
            <a:noAutofit/>
          </a:bodyPr>
          <a:lstStyle>
            <a:lvl1pPr marL="0" indent="0" algn="l">
              <a:buNone/>
              <a:defRPr sz="2000" b="0" i="0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tr-TR" noProof="0" dirty="0" smtClean="0"/>
              <a:t>Asıl metin stillerini düzenle</a:t>
            </a:r>
          </a:p>
        </p:txBody>
      </p:sp>
      <p:sp>
        <p:nvSpPr>
          <p:cNvPr id="9" name="Başlık Yer Tutucusu 10"/>
          <p:cNvSpPr>
            <a:spLocks noGrp="1"/>
          </p:cNvSpPr>
          <p:nvPr>
            <p:ph type="title"/>
          </p:nvPr>
        </p:nvSpPr>
        <p:spPr>
          <a:xfrm>
            <a:off x="410935" y="370117"/>
            <a:ext cx="7886700" cy="673965"/>
          </a:xfrm>
          <a:prstGeom prst="rect">
            <a:avLst/>
          </a:prstGeom>
        </p:spPr>
        <p:txBody>
          <a:bodyPr rIns="0" anchor="b" anchorCtr="0">
            <a:normAutofit/>
          </a:bodyPr>
          <a:lstStyle>
            <a:lvl1pPr>
              <a:defRPr sz="2400"/>
            </a:lvl1pPr>
          </a:lstStyle>
          <a:p>
            <a:pPr lvl="0"/>
            <a:r>
              <a:rPr lang="tr-TR" dirty="0" smtClean="0"/>
              <a:t>Asıl başlık stili için tıklatın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1819889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Özel Dü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22005629"/>
      </p:ext>
    </p:extLst>
  </p:cSld>
  <p:clrMapOvr>
    <a:masterClrMapping/>
  </p:clrMapOvr>
  <p:hf sldNum="0" hdr="0" dt="0"/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Asıl başlık stili için tıklatın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66800" y="1981200"/>
            <a:ext cx="7543800" cy="4114800"/>
          </a:xfrm>
          <a:prstGeom prst="rect">
            <a:avLst/>
          </a:prstGeom>
        </p:spPr>
        <p:txBody>
          <a:bodyPr/>
          <a:lstStyle>
            <a:lvl1pPr marL="171450" indent="-17145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514350" indent="-17145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857250" indent="-17145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200150" indent="-17145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543050" indent="-17145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tr-TR" dirty="0" smtClean="0"/>
              <a:t>Asıl metin stillerini düzenle</a:t>
            </a:r>
          </a:p>
          <a:p>
            <a:pPr lvl="1"/>
            <a:r>
              <a:rPr lang="tr-TR" dirty="0" smtClean="0"/>
              <a:t>İkinci düzey</a:t>
            </a:r>
          </a:p>
          <a:p>
            <a:pPr lvl="2"/>
            <a:r>
              <a:rPr lang="tr-TR" dirty="0" smtClean="0"/>
              <a:t>Üçüncü düzey</a:t>
            </a:r>
          </a:p>
          <a:p>
            <a:pPr lvl="3"/>
            <a:r>
              <a:rPr lang="tr-TR" dirty="0" smtClean="0"/>
              <a:t>Dördüncü düzey</a:t>
            </a:r>
          </a:p>
          <a:p>
            <a:pPr lvl="4"/>
            <a:r>
              <a:rPr lang="tr-TR" dirty="0" smtClean="0"/>
              <a:t>Beşinci düzey</a:t>
            </a:r>
            <a:endParaRPr lang="tr-TR" dirty="0"/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0"/>
          </p:nvPr>
        </p:nvSpPr>
        <p:spPr>
          <a:xfrm>
            <a:off x="1066800" y="624840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fld id="{419913B4-353A-43F0-919E-C9E766A5124A}" type="datetime1">
              <a:rPr lang="en-US" smtClean="0"/>
              <a:t>2/28/2020</a:t>
            </a:fld>
            <a:endParaRPr lang="en-US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705600" y="624840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52684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4050" b="0" cap="all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12512-3B4A-4C0D-950D-6FFEACF07EB0}" type="datetime1">
              <a:rPr lang="en-US" smtClean="0"/>
              <a:t>2/28/2020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80110625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913B4-353A-43F0-919E-C9E766A5124A}" type="datetime1">
              <a:rPr lang="en-US" smtClean="0"/>
              <a:t>2/28/2020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86513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19078-E88E-432E-B463-E382E09B18DC}" type="datetime1">
              <a:rPr lang="en-US" smtClean="0"/>
              <a:t>2/28/2020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26643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100" b="0">
                <a:latin typeface="+mj-lt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100" b="0">
                <a:latin typeface="+mj-lt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F88A8-F742-4F69-A35B-1B28FBF07202}" type="datetime1">
              <a:rPr lang="en-US" smtClean="0"/>
              <a:t>2/28/2020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43776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C0540-C812-4A10-A4A2-8F2918206376}" type="datetime1">
              <a:rPr lang="en-US" smtClean="0"/>
              <a:t>2/28/2020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46229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0DDDF-7A43-4041-A150-A5265DD17B5B}" type="datetime1">
              <a:rPr lang="en-US" smtClean="0"/>
              <a:t>2/28/2020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38819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4050" b="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2"/>
            <a:ext cx="4594934" cy="4114799"/>
          </a:xfrm>
        </p:spPr>
        <p:txBody>
          <a:bodyPr/>
          <a:lstStyle>
            <a:lvl1pPr>
              <a:defRPr sz="1800"/>
            </a:lvl1pPr>
            <a:lvl2pPr>
              <a:defRPr sz="165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2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1575">
                <a:solidFill>
                  <a:schemeClr val="tx2"/>
                </a:solidFill>
              </a:defRPr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B923B-C384-40AA-8590-01472514B94D}" type="datetime1">
              <a:rPr lang="en-US" smtClean="0"/>
              <a:t>2/28/2020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1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943253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405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tr-TR" smtClean="0"/>
              <a:t>Resim eklemek için simgeyi tıklatın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3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10B27-1C63-4458-A0DE-D05A3D5ED342}" type="datetime1">
              <a:rPr lang="en-US" smtClean="0"/>
              <a:t>2/28/2020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82204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6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9.xml"/><Relationship Id="rId2" Type="http://schemas.openxmlformats.org/officeDocument/2006/relationships/slideLayout" Target="../slideLayouts/slideLayout28.xml"/><Relationship Id="rId1" Type="http://schemas.openxmlformats.org/officeDocument/2006/relationships/slideLayout" Target="../slideLayouts/slideLayout27.xml"/><Relationship Id="rId6" Type="http://schemas.openxmlformats.org/officeDocument/2006/relationships/image" Target="../media/image2.jpeg"/><Relationship Id="rId5" Type="http://schemas.openxmlformats.org/officeDocument/2006/relationships/theme" Target="../theme/theme3.xml"/><Relationship Id="rId4" Type="http://schemas.openxmlformats.org/officeDocument/2006/relationships/slideLayout" Target="../slideLayouts/slideLayout3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D5BA3AE7-9ECF-44E5-AA35-A658ADA8F751}" type="datetime1">
              <a:rPr lang="en-US" smtClean="0"/>
              <a:t>2/28/2020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8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7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6328270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dt="0"/>
  <p:txStyles>
    <p:titleStyle>
      <a:lvl1pPr algn="l" defTabSz="685800" rtl="0" eaLnBrk="1" latinLnBrk="0" hangingPunct="1">
        <a:spcBef>
          <a:spcPct val="0"/>
        </a:spcBef>
        <a:buNone/>
        <a:defRPr sz="405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05740" indent="-20574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445770" indent="-20574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50" kern="1200">
          <a:solidFill>
            <a:schemeClr val="tx2"/>
          </a:solidFill>
          <a:latin typeface="+mn-lt"/>
          <a:ea typeface="+mn-ea"/>
          <a:cs typeface="+mn-cs"/>
        </a:defRPr>
      </a:lvl2pPr>
      <a:lvl3pPr marL="65151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500" kern="1200">
          <a:solidFill>
            <a:schemeClr val="tx2"/>
          </a:solidFill>
          <a:latin typeface="+mn-lt"/>
          <a:ea typeface="+mn-ea"/>
          <a:cs typeface="+mn-cs"/>
        </a:defRPr>
      </a:lvl3pPr>
      <a:lvl4pPr marL="85725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50" kern="1200">
          <a:solidFill>
            <a:schemeClr val="tx2"/>
          </a:solidFill>
          <a:latin typeface="+mn-lt"/>
          <a:ea typeface="+mn-ea"/>
          <a:cs typeface="+mn-cs"/>
        </a:defRPr>
      </a:lvl4pPr>
      <a:lvl5pPr marL="102870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5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23444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1426464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164592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185166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39369955-C8A4-4023-9F6B-3A82C0FA9480}" type="datetime1">
              <a:rPr lang="en-US" smtClean="0"/>
              <a:t>2/28/2020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8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7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9417297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  <p:sldLayoutId id="2147483686" r:id="rId13"/>
    <p:sldLayoutId id="2147483687" r:id="rId14"/>
    <p:sldLayoutId id="2147483688" r:id="rId15"/>
  </p:sldLayoutIdLst>
  <p:hf sldNum="0" hdr="0" dt="0"/>
  <p:txStyles>
    <p:titleStyle>
      <a:lvl1pPr algn="l" defTabSz="685800" rtl="0" eaLnBrk="1" latinLnBrk="0" hangingPunct="1">
        <a:spcBef>
          <a:spcPct val="0"/>
        </a:spcBef>
        <a:buNone/>
        <a:defRPr sz="405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05740" indent="-20574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445770" indent="-20574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50" kern="1200">
          <a:solidFill>
            <a:schemeClr val="tx2"/>
          </a:solidFill>
          <a:latin typeface="+mn-lt"/>
          <a:ea typeface="+mn-ea"/>
          <a:cs typeface="+mn-cs"/>
        </a:defRPr>
      </a:lvl2pPr>
      <a:lvl3pPr marL="65151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500" kern="1200">
          <a:solidFill>
            <a:schemeClr val="tx2"/>
          </a:solidFill>
          <a:latin typeface="+mn-lt"/>
          <a:ea typeface="+mn-ea"/>
          <a:cs typeface="+mn-cs"/>
        </a:defRPr>
      </a:lvl3pPr>
      <a:lvl4pPr marL="85725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50" kern="1200">
          <a:solidFill>
            <a:schemeClr val="tx2"/>
          </a:solidFill>
          <a:latin typeface="+mn-lt"/>
          <a:ea typeface="+mn-ea"/>
          <a:cs typeface="+mn-cs"/>
        </a:defRPr>
      </a:lvl4pPr>
      <a:lvl5pPr marL="102870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5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23444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1426464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164592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185166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Resim 6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"/>
            <a:ext cx="9144000" cy="6856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91126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93" r:id="rId4"/>
  </p:sldLayoutIdLst>
  <p:hf sldNum="0" hdr="0" dt="0"/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lang="tr-TR" sz="1500" b="1" kern="1200" dirty="0">
          <a:solidFill>
            <a:srgbClr val="160093"/>
          </a:solidFill>
          <a:latin typeface="Arial"/>
          <a:ea typeface="ＭＳ Ｐゴシック" charset="0"/>
          <a:cs typeface="Arial"/>
        </a:defRPr>
      </a:lvl1pPr>
      <a:lvl2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5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2pPr>
      <a:lvl3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5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3pPr>
      <a:lvl4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5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4pPr>
      <a:lvl5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5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5pPr>
      <a:lvl6pPr marL="3429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5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6pPr>
      <a:lvl7pPr marL="685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5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7pPr>
      <a:lvl8pPr marL="10287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5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8pPr>
      <a:lvl9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5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9pPr>
    </p:titleStyle>
    <p:bodyStyle>
      <a:lvl1pPr marL="171450" indent="-171450" algn="l" rtl="0" eaLnBrk="1" fontAlgn="base" hangingPunct="1">
        <a:lnSpc>
          <a:spcPct val="90000"/>
        </a:lnSpc>
        <a:spcBef>
          <a:spcPts val="750"/>
        </a:spcBef>
        <a:spcAft>
          <a:spcPct val="0"/>
        </a:spcAft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rtl="0" eaLnBrk="1" fontAlgn="base" hangingPunct="1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rtl="0" eaLnBrk="1" fontAlgn="base" hangingPunct="1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rtl="0" eaLnBrk="1" fontAlgn="base" hangingPunct="1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rtl="0" eaLnBrk="1" fontAlgn="base" hangingPunct="1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9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Dikdörtgen 13"/>
          <p:cNvSpPr/>
          <p:nvPr/>
        </p:nvSpPr>
        <p:spPr>
          <a:xfrm>
            <a:off x="503198" y="1533155"/>
            <a:ext cx="8137603" cy="16681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32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GGY214</a:t>
            </a:r>
            <a:r>
              <a:rPr lang="tr-TR" sz="3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/>
            </a:r>
            <a:br>
              <a:rPr lang="tr-TR" sz="3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tr-TR" sz="32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YAPI BİLGİSİ VE MALİYET ANALİZİ</a:t>
            </a: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endParaRPr lang="tr-TR" sz="32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Dikdörtgen 12"/>
          <p:cNvSpPr/>
          <p:nvPr/>
        </p:nvSpPr>
        <p:spPr>
          <a:xfrm>
            <a:off x="503198" y="4382651"/>
            <a:ext cx="847970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tr-TR" sz="1600" b="1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Dr</a:t>
            </a:r>
            <a:r>
              <a:rPr lang="tr-TR" sz="16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 </a:t>
            </a:r>
            <a:r>
              <a:rPr lang="tr-TR" sz="1600" b="1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Mustafa YILMAZ</a:t>
            </a:r>
          </a:p>
          <a:p>
            <a:pPr algn="ctr">
              <a:spcAft>
                <a:spcPts val="0"/>
              </a:spcAft>
            </a:pPr>
            <a:r>
              <a:rPr lang="tr-TR" sz="16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Ankara Üniversitesi UBF Gayrimenkul Geliştirme ve Yönetimi Bölümü </a:t>
            </a:r>
            <a:endParaRPr lang="tr-TR" sz="16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445111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50146" y="1697897"/>
            <a:ext cx="8808085" cy="40347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69900" indent="-457200">
              <a:spcBef>
                <a:spcPts val="100"/>
              </a:spcBef>
              <a:buFont typeface="Arial"/>
              <a:buChar char="•"/>
              <a:tabLst>
                <a:tab pos="469265" algn="l"/>
                <a:tab pos="469900" algn="l"/>
              </a:tabLst>
            </a:pPr>
            <a:r>
              <a:rPr sz="2400" spc="-5" dirty="0">
                <a:solidFill>
                  <a:srgbClr val="FF0000"/>
                </a:solidFill>
                <a:latin typeface="Arial"/>
                <a:cs typeface="Arial"/>
              </a:rPr>
              <a:t>Metraj</a:t>
            </a:r>
            <a:r>
              <a:rPr sz="2400" spc="-5" dirty="0">
                <a:solidFill>
                  <a:srgbClr val="FF0000"/>
                </a:solidFill>
                <a:latin typeface="Arial"/>
                <a:cs typeface="Arial"/>
              </a:rPr>
              <a:t>;</a:t>
            </a:r>
            <a:endParaRPr sz="2400" dirty="0">
              <a:latin typeface="Arial"/>
              <a:cs typeface="Arial"/>
            </a:endParaRPr>
          </a:p>
          <a:p>
            <a:pPr marL="1212850" lvl="1" indent="-457200">
              <a:buClr>
                <a:srgbClr val="000000"/>
              </a:buClr>
              <a:buChar char="•"/>
              <a:tabLst>
                <a:tab pos="1212215" algn="l"/>
                <a:tab pos="1212850" algn="l"/>
              </a:tabLst>
            </a:pPr>
            <a:r>
              <a:rPr sz="2400" spc="-5" dirty="0">
                <a:solidFill>
                  <a:srgbClr val="FF0000"/>
                </a:solidFill>
                <a:latin typeface="Arial"/>
                <a:cs typeface="Arial"/>
              </a:rPr>
              <a:t>Metraj cetvellerinin</a:t>
            </a:r>
            <a:r>
              <a:rPr sz="2400" spc="20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2400" spc="-5" dirty="0">
                <a:solidFill>
                  <a:srgbClr val="FF0000"/>
                </a:solidFill>
                <a:latin typeface="Arial"/>
                <a:cs typeface="Arial"/>
              </a:rPr>
              <a:t>doldurulması</a:t>
            </a:r>
            <a:r>
              <a:rPr sz="2400" spc="-5" dirty="0">
                <a:solidFill>
                  <a:srgbClr val="FF0000"/>
                </a:solidFill>
                <a:latin typeface="Arial"/>
                <a:cs typeface="Arial"/>
              </a:rPr>
              <a:t>;</a:t>
            </a:r>
            <a:endParaRPr sz="2400" dirty="0">
              <a:latin typeface="Arial"/>
              <a:cs typeface="Arial"/>
            </a:endParaRPr>
          </a:p>
          <a:p>
            <a:pPr marL="1177290" marR="5080" algn="just">
              <a:spcBef>
                <a:spcPts val="10"/>
              </a:spcBef>
            </a:pPr>
            <a:r>
              <a:rPr sz="2000" spc="-25" dirty="0">
                <a:latin typeface="Arial"/>
                <a:cs typeface="Arial"/>
              </a:rPr>
              <a:t>Yapılan </a:t>
            </a:r>
            <a:r>
              <a:rPr sz="2000" spc="-5" dirty="0">
                <a:latin typeface="Arial"/>
                <a:cs typeface="Arial"/>
              </a:rPr>
              <a:t>metrajın kontrolü esnasında </a:t>
            </a:r>
            <a:r>
              <a:rPr sz="2000" spc="-5" dirty="0">
                <a:solidFill>
                  <a:srgbClr val="FF0000"/>
                </a:solidFill>
                <a:latin typeface="Arial"/>
                <a:cs typeface="Arial"/>
              </a:rPr>
              <a:t>işlemlerin takip edilebilmesi  kolay </a:t>
            </a:r>
            <a:r>
              <a:rPr sz="2000" spc="-15" dirty="0">
                <a:latin typeface="Arial"/>
                <a:cs typeface="Arial"/>
              </a:rPr>
              <a:t>olmalıdır. </a:t>
            </a:r>
            <a:r>
              <a:rPr sz="2000" spc="-35" dirty="0">
                <a:latin typeface="Arial"/>
                <a:cs typeface="Arial"/>
              </a:rPr>
              <a:t>Yani, </a:t>
            </a:r>
            <a:r>
              <a:rPr sz="2000" spc="-5" dirty="0">
                <a:latin typeface="Arial"/>
                <a:cs typeface="Arial"/>
              </a:rPr>
              <a:t>hangi değerin nereden alındığı kolay anlaşılır  nitelikte</a:t>
            </a:r>
            <a:r>
              <a:rPr sz="2000" spc="-10" dirty="0">
                <a:latin typeface="Arial"/>
                <a:cs typeface="Arial"/>
              </a:rPr>
              <a:t> </a:t>
            </a:r>
            <a:r>
              <a:rPr sz="2000" spc="-15" dirty="0">
                <a:latin typeface="Arial"/>
                <a:cs typeface="Arial"/>
              </a:rPr>
              <a:t>olmalıdır</a:t>
            </a:r>
            <a:r>
              <a:rPr sz="2000" spc="-15" dirty="0">
                <a:latin typeface="Arial"/>
                <a:cs typeface="Arial"/>
              </a:rPr>
              <a:t>.</a:t>
            </a:r>
            <a:endParaRPr sz="2000" dirty="0">
              <a:latin typeface="Arial"/>
              <a:cs typeface="Arial"/>
            </a:endParaRPr>
          </a:p>
          <a:p>
            <a:pPr marL="1177925" marR="5080" algn="just">
              <a:spcBef>
                <a:spcPts val="595"/>
              </a:spcBef>
            </a:pPr>
            <a:r>
              <a:rPr sz="2000" spc="-5" dirty="0">
                <a:latin typeface="Arial"/>
                <a:cs typeface="Arial"/>
              </a:rPr>
              <a:t>Metrajı yapılacak olan </a:t>
            </a:r>
            <a:r>
              <a:rPr sz="2000" spc="-15" dirty="0">
                <a:solidFill>
                  <a:srgbClr val="FF0000"/>
                </a:solidFill>
                <a:latin typeface="Arial"/>
                <a:cs typeface="Arial"/>
              </a:rPr>
              <a:t>elemanlar, </a:t>
            </a:r>
            <a:r>
              <a:rPr sz="2000" spc="-10" dirty="0">
                <a:solidFill>
                  <a:srgbClr val="FF0000"/>
                </a:solidFill>
                <a:latin typeface="Arial"/>
                <a:cs typeface="Arial"/>
              </a:rPr>
              <a:t>taşıyıcı </a:t>
            </a:r>
            <a:r>
              <a:rPr sz="2000" spc="-5" dirty="0">
                <a:solidFill>
                  <a:srgbClr val="FF0000"/>
                </a:solidFill>
                <a:latin typeface="Arial"/>
                <a:cs typeface="Arial"/>
              </a:rPr>
              <a:t>eleman aksları, kat ve yer  isimleri </a:t>
            </a:r>
            <a:r>
              <a:rPr sz="2000" spc="-5" dirty="0">
                <a:latin typeface="Arial"/>
                <a:cs typeface="Arial"/>
              </a:rPr>
              <a:t>ile </a:t>
            </a:r>
            <a:r>
              <a:rPr sz="2000" spc="-5" dirty="0">
                <a:solidFill>
                  <a:srgbClr val="FF0000"/>
                </a:solidFill>
                <a:latin typeface="Arial"/>
                <a:cs typeface="Arial"/>
              </a:rPr>
              <a:t>yeterince</a:t>
            </a:r>
            <a:r>
              <a:rPr sz="2000" spc="15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2000" spc="-15" dirty="0">
                <a:solidFill>
                  <a:srgbClr val="FF0000"/>
                </a:solidFill>
                <a:latin typeface="Arial"/>
                <a:cs typeface="Arial"/>
              </a:rPr>
              <a:t>tanımlanmalı</a:t>
            </a:r>
            <a:r>
              <a:rPr sz="2000" spc="-15" dirty="0">
                <a:latin typeface="Arial"/>
                <a:cs typeface="Arial"/>
              </a:rPr>
              <a:t>dır</a:t>
            </a:r>
            <a:r>
              <a:rPr sz="2000" spc="-15" dirty="0">
                <a:latin typeface="Arial"/>
                <a:cs typeface="Arial"/>
              </a:rPr>
              <a:t>.</a:t>
            </a:r>
            <a:endParaRPr sz="2000" dirty="0">
              <a:latin typeface="Arial"/>
              <a:cs typeface="Arial"/>
            </a:endParaRPr>
          </a:p>
          <a:p>
            <a:pPr marL="1177925" marR="5080" algn="just">
              <a:spcBef>
                <a:spcPts val="600"/>
              </a:spcBef>
            </a:pPr>
            <a:r>
              <a:rPr sz="2000" spc="-25" dirty="0">
                <a:latin typeface="Arial"/>
                <a:cs typeface="Arial"/>
              </a:rPr>
              <a:t>Yapının </a:t>
            </a:r>
            <a:r>
              <a:rPr sz="2000" spc="-5" dirty="0">
                <a:latin typeface="Arial"/>
                <a:cs typeface="Arial"/>
              </a:rPr>
              <a:t>birden fazla bölümünde bulunan elemanların metrajında,  her bölüme ait eleman miktarları </a:t>
            </a:r>
            <a:r>
              <a:rPr sz="2000" spc="-5" dirty="0">
                <a:solidFill>
                  <a:srgbClr val="FF0000"/>
                </a:solidFill>
                <a:latin typeface="Arial"/>
                <a:cs typeface="Arial"/>
              </a:rPr>
              <a:t>ara toplamlar alınarak  </a:t>
            </a:r>
            <a:r>
              <a:rPr sz="2000" spc="-10" dirty="0">
                <a:solidFill>
                  <a:srgbClr val="FF0000"/>
                </a:solidFill>
                <a:latin typeface="Arial"/>
                <a:cs typeface="Arial"/>
              </a:rPr>
              <a:t>belirlenmeli</a:t>
            </a:r>
            <a:r>
              <a:rPr sz="2000" spc="-10" dirty="0">
                <a:latin typeface="Arial"/>
                <a:cs typeface="Arial"/>
              </a:rPr>
              <a:t>dir</a:t>
            </a:r>
            <a:r>
              <a:rPr sz="2000" spc="-10" dirty="0">
                <a:latin typeface="Arial"/>
                <a:cs typeface="Arial"/>
              </a:rPr>
              <a:t>.</a:t>
            </a:r>
            <a:endParaRPr sz="2000" dirty="0">
              <a:latin typeface="Arial"/>
              <a:cs typeface="Arial"/>
            </a:endParaRPr>
          </a:p>
          <a:p>
            <a:pPr marL="1177925" marR="6350" indent="-635" algn="just">
              <a:spcBef>
                <a:spcPts val="600"/>
              </a:spcBef>
            </a:pPr>
            <a:r>
              <a:rPr sz="2000" spc="-5" dirty="0">
                <a:latin typeface="Arial"/>
                <a:cs typeface="Arial"/>
              </a:rPr>
              <a:t>Örneğin; </a:t>
            </a:r>
            <a:r>
              <a:rPr sz="2000" spc="-10" dirty="0">
                <a:latin typeface="Arial"/>
                <a:cs typeface="Arial"/>
              </a:rPr>
              <a:t>beton </a:t>
            </a:r>
            <a:r>
              <a:rPr sz="2000" spc="-5" dirty="0">
                <a:latin typeface="Arial"/>
                <a:cs typeface="Arial"/>
              </a:rPr>
              <a:t>metrajı yapılırken temel, kolon, döşeme ve kiriş  betonları metraj cetveli üzerinde ayrı ayrı</a:t>
            </a:r>
            <a:r>
              <a:rPr sz="2000" spc="-20" dirty="0">
                <a:latin typeface="Arial"/>
                <a:cs typeface="Arial"/>
              </a:rPr>
              <a:t> </a:t>
            </a:r>
            <a:r>
              <a:rPr sz="2000" spc="-10" dirty="0">
                <a:latin typeface="Arial"/>
                <a:cs typeface="Arial"/>
              </a:rPr>
              <a:t>görülebilmelidir</a:t>
            </a:r>
            <a:r>
              <a:rPr sz="2000" spc="-10" dirty="0">
                <a:latin typeface="Arial"/>
                <a:cs typeface="Arial"/>
              </a:rPr>
              <a:t>.</a:t>
            </a:r>
            <a:endParaRPr sz="2000" dirty="0">
              <a:latin typeface="Arial"/>
              <a:cs typeface="Arial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438531" y="694455"/>
            <a:ext cx="2578100" cy="38215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-70" dirty="0"/>
              <a:t>YAPI</a:t>
            </a:r>
            <a:r>
              <a:rPr sz="2400" spc="-80" dirty="0"/>
              <a:t> </a:t>
            </a:r>
            <a:r>
              <a:rPr sz="2400" spc="-5" dirty="0"/>
              <a:t>MALİYETİ</a:t>
            </a:r>
          </a:p>
        </p:txBody>
      </p:sp>
    </p:spTree>
    <p:extLst>
      <p:ext uri="{BB962C8B-B14F-4D97-AF65-F5344CB8AC3E}">
        <p14:creationId xmlns:p14="http://schemas.microsoft.com/office/powerpoint/2010/main" val="377322459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50146" y="1697897"/>
            <a:ext cx="4291965" cy="7569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69900" indent="-457200">
              <a:spcBef>
                <a:spcPts val="100"/>
              </a:spcBef>
              <a:buFont typeface="Arial"/>
              <a:buChar char="•"/>
              <a:tabLst>
                <a:tab pos="469265" algn="l"/>
                <a:tab pos="469900" algn="l"/>
              </a:tabLst>
            </a:pPr>
            <a:r>
              <a:rPr sz="2400" spc="-5" dirty="0">
                <a:solidFill>
                  <a:srgbClr val="FF0000"/>
                </a:solidFill>
                <a:latin typeface="Arial"/>
                <a:cs typeface="Arial"/>
              </a:rPr>
              <a:t>Metraj;</a:t>
            </a:r>
            <a:endParaRPr sz="2400">
              <a:latin typeface="Arial"/>
              <a:cs typeface="Arial"/>
            </a:endParaRPr>
          </a:p>
          <a:p>
            <a:pPr marL="1212850" lvl="1" indent="-457200">
              <a:buClr>
                <a:srgbClr val="000000"/>
              </a:buClr>
              <a:buChar char="•"/>
              <a:tabLst>
                <a:tab pos="1212215" algn="l"/>
                <a:tab pos="1212850" algn="l"/>
              </a:tabLst>
            </a:pPr>
            <a:r>
              <a:rPr sz="2400" spc="-5" dirty="0">
                <a:solidFill>
                  <a:srgbClr val="FF0000"/>
                </a:solidFill>
                <a:latin typeface="Arial"/>
                <a:cs typeface="Arial"/>
              </a:rPr>
              <a:t>Pratik metraj</a:t>
            </a:r>
            <a:r>
              <a:rPr sz="2400" spc="-40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2400" spc="-5" dirty="0">
                <a:solidFill>
                  <a:srgbClr val="FF0000"/>
                </a:solidFill>
                <a:latin typeface="Arial"/>
                <a:cs typeface="Arial"/>
              </a:rPr>
              <a:t>değerleri;</a:t>
            </a:r>
            <a:endParaRPr sz="2400">
              <a:latin typeface="Arial"/>
              <a:cs typeface="Arial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427379" y="616395"/>
            <a:ext cx="2578100" cy="38215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-70" dirty="0"/>
              <a:t>YAPI</a:t>
            </a:r>
            <a:r>
              <a:rPr sz="2400" spc="-80" dirty="0"/>
              <a:t> </a:t>
            </a:r>
            <a:r>
              <a:rPr sz="2400" spc="-5" dirty="0"/>
              <a:t>MALİYETİ</a:t>
            </a:r>
          </a:p>
        </p:txBody>
      </p:sp>
      <p:sp>
        <p:nvSpPr>
          <p:cNvPr id="4" name="object 4"/>
          <p:cNvSpPr/>
          <p:nvPr/>
        </p:nvSpPr>
        <p:spPr>
          <a:xfrm>
            <a:off x="1357290" y="2500305"/>
            <a:ext cx="5999320" cy="32485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06789164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0" y="1093239"/>
            <a:ext cx="8517837" cy="4387260"/>
          </a:xfrm>
        </p:spPr>
        <p:txBody>
          <a:bodyPr anchor="t">
            <a:noAutofit/>
          </a:bodyPr>
          <a:lstStyle/>
          <a:p>
            <a:pPr lvl="1" algn="just">
              <a:lnSpc>
                <a:spcPct val="100000"/>
              </a:lnSpc>
            </a:pPr>
            <a:r>
              <a:rPr lang="tr-TR" dirty="0"/>
              <a:t>Arslan, M., 2015. Yapı Teknolojisi 1 (3. Baskı), Seçkin Yayıncılık, Ankara.</a:t>
            </a:r>
          </a:p>
          <a:p>
            <a:pPr lvl="1" algn="just">
              <a:lnSpc>
                <a:spcPct val="100000"/>
              </a:lnSpc>
            </a:pPr>
            <a:r>
              <a:rPr lang="tr-TR" dirty="0"/>
              <a:t>Arslan, M., 2015. Yapı Teknolojisi 2 (3. Baskı), Seçkin Yayıncılık, Ankara.</a:t>
            </a:r>
          </a:p>
          <a:p>
            <a:pPr lvl="1" algn="just">
              <a:lnSpc>
                <a:spcPct val="100000"/>
              </a:lnSpc>
            </a:pPr>
            <a:r>
              <a:rPr lang="tr-TR" dirty="0" err="1"/>
              <a:t>Banz</a:t>
            </a:r>
            <a:r>
              <a:rPr lang="tr-TR" dirty="0"/>
              <a:t>, H., 1979. </a:t>
            </a:r>
            <a:r>
              <a:rPr lang="tr-TR" dirty="0" err="1"/>
              <a:t>Building</a:t>
            </a:r>
            <a:r>
              <a:rPr lang="tr-TR" dirty="0"/>
              <a:t> Construction </a:t>
            </a:r>
            <a:r>
              <a:rPr lang="tr-TR" dirty="0" err="1"/>
              <a:t>Details</a:t>
            </a:r>
            <a:r>
              <a:rPr lang="tr-TR" dirty="0"/>
              <a:t> </a:t>
            </a:r>
            <a:r>
              <a:rPr lang="tr-TR" dirty="0" err="1"/>
              <a:t>Practical</a:t>
            </a:r>
            <a:r>
              <a:rPr lang="tr-TR" dirty="0"/>
              <a:t> </a:t>
            </a:r>
            <a:r>
              <a:rPr lang="tr-TR" dirty="0" err="1"/>
              <a:t>Drawings</a:t>
            </a:r>
            <a:r>
              <a:rPr lang="tr-TR" dirty="0"/>
              <a:t>, </a:t>
            </a:r>
            <a:r>
              <a:rPr lang="tr-TR" dirty="0" err="1"/>
              <a:t>Von</a:t>
            </a:r>
            <a:r>
              <a:rPr lang="tr-TR" dirty="0"/>
              <a:t> </a:t>
            </a:r>
            <a:r>
              <a:rPr lang="tr-TR" dirty="0" err="1"/>
              <a:t>Nostrand</a:t>
            </a:r>
            <a:r>
              <a:rPr lang="tr-TR" dirty="0"/>
              <a:t> </a:t>
            </a:r>
            <a:r>
              <a:rPr lang="tr-TR" dirty="0" err="1"/>
              <a:t>Reinhold</a:t>
            </a:r>
            <a:r>
              <a:rPr lang="tr-TR" dirty="0"/>
              <a:t> </a:t>
            </a:r>
            <a:r>
              <a:rPr lang="tr-TR" dirty="0" err="1"/>
              <a:t>Company</a:t>
            </a:r>
            <a:r>
              <a:rPr lang="tr-TR" dirty="0"/>
              <a:t>, New York, USA</a:t>
            </a:r>
          </a:p>
          <a:p>
            <a:pPr lvl="1" algn="just">
              <a:lnSpc>
                <a:spcPct val="100000"/>
              </a:lnSpc>
            </a:pPr>
            <a:r>
              <a:rPr lang="tr-TR" dirty="0"/>
              <a:t>Francis, D. ve </a:t>
            </a:r>
            <a:r>
              <a:rPr lang="tr-TR" dirty="0" err="1"/>
              <a:t>Ching</a:t>
            </a:r>
            <a:r>
              <a:rPr lang="tr-TR" dirty="0"/>
              <a:t>, K., 2000. Yapı, Bilim Yayınevi, İstanbul.</a:t>
            </a:r>
          </a:p>
          <a:p>
            <a:pPr lvl="1" algn="just">
              <a:lnSpc>
                <a:spcPct val="100000"/>
              </a:lnSpc>
            </a:pPr>
            <a:r>
              <a:rPr lang="tr-TR" dirty="0"/>
              <a:t>Griffith, A. </a:t>
            </a:r>
            <a:r>
              <a:rPr lang="tr-TR" dirty="0" err="1"/>
              <a:t>and</a:t>
            </a:r>
            <a:r>
              <a:rPr lang="tr-TR" dirty="0"/>
              <a:t> Watson, P., 2003. Construction Management: </a:t>
            </a:r>
            <a:r>
              <a:rPr lang="tr-TR" dirty="0" err="1"/>
              <a:t>Principles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Practice</a:t>
            </a:r>
            <a:r>
              <a:rPr lang="tr-TR" dirty="0"/>
              <a:t>, </a:t>
            </a:r>
            <a:r>
              <a:rPr lang="tr-TR" dirty="0" err="1"/>
              <a:t>Palgrave</a:t>
            </a:r>
            <a:r>
              <a:rPr lang="tr-TR" dirty="0"/>
              <a:t>.</a:t>
            </a:r>
          </a:p>
          <a:p>
            <a:pPr lvl="1" algn="just">
              <a:lnSpc>
                <a:spcPct val="100000"/>
              </a:lnSpc>
            </a:pPr>
            <a:r>
              <a:rPr lang="tr-TR" dirty="0"/>
              <a:t>Güner, M.S., 2001. Yapı Bilgisi (Yapı Teknolojisi I-II), Aktif Yayınevi, İstanbul.</a:t>
            </a:r>
          </a:p>
          <a:p>
            <a:pPr lvl="1" algn="just">
              <a:lnSpc>
                <a:spcPct val="100000"/>
              </a:lnSpc>
            </a:pPr>
            <a:r>
              <a:rPr lang="tr-TR" dirty="0"/>
              <a:t>Harrison, C.B., 1992. </a:t>
            </a:r>
            <a:r>
              <a:rPr lang="tr-TR" dirty="0" err="1"/>
              <a:t>Problems</a:t>
            </a:r>
            <a:r>
              <a:rPr lang="tr-TR" dirty="0"/>
              <a:t> in </a:t>
            </a:r>
            <a:r>
              <a:rPr lang="tr-TR" dirty="0" err="1"/>
              <a:t>Roofing</a:t>
            </a:r>
            <a:r>
              <a:rPr lang="tr-TR" dirty="0"/>
              <a:t> Design, </a:t>
            </a:r>
            <a:r>
              <a:rPr lang="tr-TR" dirty="0" err="1"/>
              <a:t>Butterworth</a:t>
            </a:r>
            <a:r>
              <a:rPr lang="tr-TR" dirty="0"/>
              <a:t> Architecture, </a:t>
            </a:r>
            <a:r>
              <a:rPr lang="tr-TR" dirty="0" err="1"/>
              <a:t>London</a:t>
            </a:r>
            <a:r>
              <a:rPr lang="tr-TR" dirty="0"/>
              <a:t>, UK</a:t>
            </a:r>
            <a:r>
              <a:rPr lang="tr-TR" dirty="0" smtClean="0"/>
              <a:t>.</a:t>
            </a:r>
          </a:p>
        </p:txBody>
      </p:sp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  </a:t>
            </a:r>
            <a:endParaRPr lang="en-US" dirty="0"/>
          </a:p>
        </p:txBody>
      </p:sp>
      <p:sp>
        <p:nvSpPr>
          <p:cNvPr id="8" name="Dikdörtgen 7"/>
          <p:cNvSpPr/>
          <p:nvPr/>
        </p:nvSpPr>
        <p:spPr>
          <a:xfrm>
            <a:off x="313080" y="583015"/>
            <a:ext cx="8517837" cy="424732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400" b="1" dirty="0" smtClean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Kaynakça</a:t>
            </a: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777365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0" y="1093239"/>
            <a:ext cx="8517837" cy="4387260"/>
          </a:xfrm>
        </p:spPr>
        <p:txBody>
          <a:bodyPr anchor="t">
            <a:noAutofit/>
          </a:bodyPr>
          <a:lstStyle/>
          <a:p>
            <a:pPr lvl="1" algn="just">
              <a:lnSpc>
                <a:spcPct val="100000"/>
              </a:lnSpc>
            </a:pPr>
            <a:r>
              <a:rPr lang="tr-TR" dirty="0" err="1" smtClean="0"/>
              <a:t>Kymmell</a:t>
            </a:r>
            <a:r>
              <a:rPr lang="tr-TR" dirty="0"/>
              <a:t>, W., 2008. </a:t>
            </a:r>
            <a:r>
              <a:rPr lang="tr-TR" dirty="0" err="1"/>
              <a:t>Building</a:t>
            </a:r>
            <a:r>
              <a:rPr lang="tr-TR" dirty="0"/>
              <a:t> Information </a:t>
            </a:r>
            <a:r>
              <a:rPr lang="tr-TR" dirty="0" err="1"/>
              <a:t>Modeling</a:t>
            </a:r>
            <a:r>
              <a:rPr lang="tr-TR" dirty="0"/>
              <a:t>: Planning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Managing</a:t>
            </a:r>
            <a:r>
              <a:rPr lang="tr-TR" dirty="0"/>
              <a:t> Construction </a:t>
            </a:r>
            <a:r>
              <a:rPr lang="tr-TR" dirty="0" err="1"/>
              <a:t>Projects</a:t>
            </a:r>
            <a:r>
              <a:rPr lang="tr-TR" dirty="0"/>
              <a:t> </a:t>
            </a:r>
            <a:r>
              <a:rPr lang="tr-TR" dirty="0" err="1"/>
              <a:t>with</a:t>
            </a:r>
            <a:r>
              <a:rPr lang="tr-TR" dirty="0"/>
              <a:t> 4D CAD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Simulations</a:t>
            </a:r>
            <a:r>
              <a:rPr lang="tr-TR" dirty="0"/>
              <a:t>, 1st Edition, </a:t>
            </a:r>
            <a:r>
              <a:rPr lang="tr-TR" dirty="0" err="1"/>
              <a:t>McGraw-Hill</a:t>
            </a:r>
            <a:r>
              <a:rPr lang="tr-TR" dirty="0"/>
              <a:t> Construction Series, Set 2, USA</a:t>
            </a:r>
          </a:p>
          <a:p>
            <a:pPr lvl="1" algn="just">
              <a:lnSpc>
                <a:spcPct val="100000"/>
              </a:lnSpc>
            </a:pPr>
            <a:r>
              <a:rPr lang="tr-TR" dirty="0"/>
              <a:t>Mann, A.P., 1989. </a:t>
            </a:r>
            <a:r>
              <a:rPr lang="tr-TR" dirty="0" err="1"/>
              <a:t>Illustrated</a:t>
            </a:r>
            <a:r>
              <a:rPr lang="tr-TR" dirty="0"/>
              <a:t> </a:t>
            </a:r>
            <a:r>
              <a:rPr lang="tr-TR" dirty="0" err="1"/>
              <a:t>Residential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Commercial Construction, </a:t>
            </a:r>
            <a:r>
              <a:rPr lang="tr-TR" dirty="0" err="1"/>
              <a:t>Prentice</a:t>
            </a:r>
            <a:r>
              <a:rPr lang="tr-TR" dirty="0"/>
              <a:t> </a:t>
            </a:r>
            <a:r>
              <a:rPr lang="tr-TR" dirty="0" err="1"/>
              <a:t>Hall</a:t>
            </a:r>
            <a:r>
              <a:rPr lang="tr-TR" dirty="0"/>
              <a:t> </a:t>
            </a:r>
            <a:r>
              <a:rPr lang="tr-TR" dirty="0" err="1"/>
              <a:t>Englewood</a:t>
            </a:r>
            <a:r>
              <a:rPr lang="tr-TR" dirty="0"/>
              <a:t> </a:t>
            </a:r>
            <a:r>
              <a:rPr lang="tr-TR" dirty="0" err="1"/>
              <a:t>Cliffs</a:t>
            </a:r>
            <a:r>
              <a:rPr lang="tr-TR" dirty="0"/>
              <a:t>, New Jersey, USA.</a:t>
            </a:r>
          </a:p>
          <a:p>
            <a:pPr lvl="1" algn="just">
              <a:lnSpc>
                <a:spcPct val="100000"/>
              </a:lnSpc>
            </a:pPr>
            <a:r>
              <a:rPr lang="tr-TR" dirty="0" err="1"/>
              <a:t>Mindham</a:t>
            </a:r>
            <a:r>
              <a:rPr lang="tr-TR" dirty="0"/>
              <a:t>, C.N., 1994. </a:t>
            </a:r>
            <a:r>
              <a:rPr lang="tr-TR" dirty="0" err="1"/>
              <a:t>Roof</a:t>
            </a:r>
            <a:r>
              <a:rPr lang="tr-TR" dirty="0"/>
              <a:t> Construction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Loft</a:t>
            </a:r>
            <a:r>
              <a:rPr lang="tr-TR" dirty="0"/>
              <a:t> Conversion, </a:t>
            </a:r>
            <a:r>
              <a:rPr lang="tr-TR" dirty="0" err="1"/>
              <a:t>Blackwell</a:t>
            </a:r>
            <a:r>
              <a:rPr lang="tr-TR" dirty="0"/>
              <a:t> </a:t>
            </a:r>
            <a:r>
              <a:rPr lang="tr-TR" dirty="0" err="1"/>
              <a:t>Scientific</a:t>
            </a:r>
            <a:r>
              <a:rPr lang="tr-TR" dirty="0"/>
              <a:t> Publications, </a:t>
            </a:r>
            <a:r>
              <a:rPr lang="tr-TR" dirty="0" err="1"/>
              <a:t>London</a:t>
            </a:r>
            <a:r>
              <a:rPr lang="tr-TR" dirty="0"/>
              <a:t>, UK.</a:t>
            </a:r>
          </a:p>
          <a:p>
            <a:pPr lvl="1" algn="just">
              <a:lnSpc>
                <a:spcPct val="100000"/>
              </a:lnSpc>
            </a:pPr>
            <a:r>
              <a:rPr lang="tr-TR" dirty="0" err="1"/>
              <a:t>Pancarcı</a:t>
            </a:r>
            <a:r>
              <a:rPr lang="tr-TR" dirty="0"/>
              <a:t> A. ve Öcal, M.E., 2009. Yapı İşletmesi ve </a:t>
            </a:r>
            <a:r>
              <a:rPr lang="tr-TR" dirty="0" err="1"/>
              <a:t>Maloluş</a:t>
            </a:r>
            <a:r>
              <a:rPr lang="tr-TR" dirty="0"/>
              <a:t> Hesapları, Birsen Yayınevi, İstanbul.</a:t>
            </a:r>
          </a:p>
          <a:p>
            <a:pPr lvl="1" algn="just">
              <a:lnSpc>
                <a:spcPct val="100000"/>
              </a:lnSpc>
            </a:pPr>
            <a:r>
              <a:rPr lang="tr-TR" dirty="0"/>
              <a:t>Uğur, L.O., 2009. Yapı Maliyeti Çalışmaları </a:t>
            </a:r>
            <a:r>
              <a:rPr lang="tr-TR" dirty="0" err="1"/>
              <a:t>Alter</a:t>
            </a:r>
            <a:r>
              <a:rPr lang="tr-TR" dirty="0"/>
              <a:t> Yayıncılık, Ankara.</a:t>
            </a:r>
          </a:p>
          <a:p>
            <a:pPr lvl="1" algn="just">
              <a:lnSpc>
                <a:spcPct val="100000"/>
              </a:lnSpc>
            </a:pPr>
            <a:r>
              <a:rPr lang="tr-TR" dirty="0" err="1"/>
              <a:t>Walker</a:t>
            </a:r>
            <a:r>
              <a:rPr lang="tr-TR" dirty="0"/>
              <a:t>, A., 2015. Project Management in Construction, 6th Edition, </a:t>
            </a:r>
            <a:r>
              <a:rPr lang="tr-TR" dirty="0" err="1"/>
              <a:t>Wiley-Blackwell</a:t>
            </a:r>
            <a:r>
              <a:rPr lang="tr-TR" dirty="0"/>
              <a:t>, UK.</a:t>
            </a:r>
            <a:endParaRPr lang="tr-TR" dirty="0" smtClean="0"/>
          </a:p>
          <a:p>
            <a:pPr marL="0" indent="0" algn="just">
              <a:lnSpc>
                <a:spcPct val="100000"/>
              </a:lnSpc>
              <a:buNone/>
            </a:pPr>
            <a:endParaRPr lang="tr-TR" dirty="0" smtClean="0"/>
          </a:p>
        </p:txBody>
      </p:sp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  </a:t>
            </a:r>
            <a:endParaRPr lang="en-US" dirty="0"/>
          </a:p>
        </p:txBody>
      </p:sp>
      <p:sp>
        <p:nvSpPr>
          <p:cNvPr id="8" name="Dikdörtgen 7"/>
          <p:cNvSpPr/>
          <p:nvPr/>
        </p:nvSpPr>
        <p:spPr>
          <a:xfrm>
            <a:off x="313080" y="583015"/>
            <a:ext cx="8517837" cy="424732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400" b="1" dirty="0" smtClean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Kaynakça</a:t>
            </a: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54703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ikdörtgen 5"/>
          <p:cNvSpPr/>
          <p:nvPr/>
        </p:nvSpPr>
        <p:spPr>
          <a:xfrm>
            <a:off x="435744" y="587370"/>
            <a:ext cx="7425865" cy="513071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400" b="1" dirty="0" smtClean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YAPI MALİYETİ</a:t>
            </a: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  </a:t>
            </a:r>
            <a:endParaRPr lang="en-US" dirty="0"/>
          </a:p>
        </p:txBody>
      </p:sp>
      <p:sp>
        <p:nvSpPr>
          <p:cNvPr id="7" name="object 2"/>
          <p:cNvSpPr txBox="1"/>
          <p:nvPr/>
        </p:nvSpPr>
        <p:spPr>
          <a:xfrm>
            <a:off x="150145" y="1697897"/>
            <a:ext cx="8807450" cy="29514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69900" indent="-457200" algn="just">
              <a:spcBef>
                <a:spcPts val="100"/>
              </a:spcBef>
              <a:buFont typeface="Arial"/>
              <a:buChar char="•"/>
              <a:tabLst>
                <a:tab pos="469900" algn="l"/>
              </a:tabLst>
            </a:pPr>
            <a:r>
              <a:rPr sz="2400" spc="-60" dirty="0">
                <a:solidFill>
                  <a:srgbClr val="FF0000"/>
                </a:solidFill>
                <a:latin typeface="Arial"/>
                <a:cs typeface="Arial"/>
              </a:rPr>
              <a:t>Temel</a:t>
            </a:r>
            <a:r>
              <a:rPr sz="2400" spc="-50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2400" spc="-35" dirty="0">
                <a:solidFill>
                  <a:srgbClr val="FF0000"/>
                </a:solidFill>
                <a:latin typeface="Arial"/>
                <a:cs typeface="Arial"/>
              </a:rPr>
              <a:t>Tanımlar</a:t>
            </a:r>
            <a:r>
              <a:rPr sz="2400" spc="-35" dirty="0">
                <a:solidFill>
                  <a:srgbClr val="FF0000"/>
                </a:solidFill>
                <a:latin typeface="Arial"/>
                <a:cs typeface="Arial"/>
              </a:rPr>
              <a:t>;</a:t>
            </a:r>
            <a:endParaRPr sz="2400" dirty="0">
              <a:latin typeface="Arial"/>
              <a:cs typeface="Arial"/>
            </a:endParaRPr>
          </a:p>
          <a:p>
            <a:pPr marL="1212850" lvl="1" indent="-457200" algn="just">
              <a:buClr>
                <a:srgbClr val="000000"/>
              </a:buClr>
              <a:buChar char="•"/>
              <a:tabLst>
                <a:tab pos="1212850" algn="l"/>
              </a:tabLst>
            </a:pPr>
            <a:r>
              <a:rPr sz="2400" spc="-5" dirty="0">
                <a:solidFill>
                  <a:srgbClr val="FF0000"/>
                </a:solidFill>
                <a:latin typeface="Arial"/>
                <a:cs typeface="Arial"/>
              </a:rPr>
              <a:t>Birim fiyat analizi</a:t>
            </a:r>
            <a:r>
              <a:rPr sz="2400" spc="-5" dirty="0">
                <a:solidFill>
                  <a:srgbClr val="FF0000"/>
                </a:solidFill>
                <a:latin typeface="Arial"/>
                <a:cs typeface="Arial"/>
              </a:rPr>
              <a:t>;</a:t>
            </a:r>
            <a:endParaRPr sz="2400" dirty="0">
              <a:latin typeface="Arial"/>
              <a:cs typeface="Arial"/>
            </a:endParaRPr>
          </a:p>
          <a:p>
            <a:pPr marL="1212850" marR="5080" indent="-635" algn="just"/>
            <a:r>
              <a:rPr sz="2400" spc="-5" dirty="0">
                <a:latin typeface="Arial"/>
                <a:cs typeface="Arial"/>
              </a:rPr>
              <a:t>Bir imalat kalemini oluşturan malzeme, makine, işçilik,  nakliye, ekipman </a:t>
            </a:r>
            <a:r>
              <a:rPr sz="2400" dirty="0">
                <a:latin typeface="Arial"/>
                <a:cs typeface="Arial"/>
              </a:rPr>
              <a:t>gibi girdilerin </a:t>
            </a:r>
            <a:r>
              <a:rPr sz="2400" spc="-5" dirty="0">
                <a:latin typeface="Arial"/>
                <a:cs typeface="Arial"/>
              </a:rPr>
              <a:t>o imalat kaleminin bir  birimi </a:t>
            </a:r>
            <a:r>
              <a:rPr sz="2400" dirty="0">
                <a:latin typeface="Arial"/>
                <a:cs typeface="Arial"/>
              </a:rPr>
              <a:t>içindeki </a:t>
            </a:r>
            <a:r>
              <a:rPr sz="2400" spc="-5" dirty="0">
                <a:latin typeface="Arial"/>
                <a:cs typeface="Arial"/>
              </a:rPr>
              <a:t>miktarları </a:t>
            </a:r>
            <a:r>
              <a:rPr sz="2400" dirty="0">
                <a:latin typeface="Arial"/>
                <a:cs typeface="Arial"/>
              </a:rPr>
              <a:t>ile </a:t>
            </a:r>
            <a:r>
              <a:rPr sz="2400" spc="-5" dirty="0">
                <a:latin typeface="Arial"/>
                <a:cs typeface="Arial"/>
              </a:rPr>
              <a:t>o </a:t>
            </a:r>
            <a:r>
              <a:rPr sz="2400" dirty="0">
                <a:latin typeface="Arial"/>
                <a:cs typeface="Arial"/>
              </a:rPr>
              <a:t>girdilerin </a:t>
            </a:r>
            <a:r>
              <a:rPr sz="2400" spc="-5" dirty="0">
                <a:latin typeface="Arial"/>
                <a:cs typeface="Arial"/>
              </a:rPr>
              <a:t>rayiç fiyatlarının  çarpımlarının toplamıyla elde edilen tutara % oranında  kar eklenmek suretiyle o imalatın birim fiyatının  belirlendiği</a:t>
            </a:r>
            <a:r>
              <a:rPr sz="2400" spc="15" dirty="0">
                <a:latin typeface="Arial"/>
                <a:cs typeface="Arial"/>
              </a:rPr>
              <a:t> </a:t>
            </a:r>
            <a:r>
              <a:rPr sz="2400" spc="-15" dirty="0">
                <a:latin typeface="Arial"/>
                <a:cs typeface="Arial"/>
              </a:rPr>
              <a:t>analizdir</a:t>
            </a:r>
            <a:r>
              <a:rPr sz="2400" spc="-15" dirty="0">
                <a:latin typeface="Arial"/>
                <a:cs typeface="Arial"/>
              </a:rPr>
              <a:t>.</a:t>
            </a:r>
            <a:endParaRPr sz="2400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5831647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ikdörtgen 5"/>
          <p:cNvSpPr/>
          <p:nvPr/>
        </p:nvSpPr>
        <p:spPr>
          <a:xfrm>
            <a:off x="435744" y="587370"/>
            <a:ext cx="7425865" cy="513071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400" b="1" dirty="0" smtClean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YAPI MALİYETİ</a:t>
            </a: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  </a:t>
            </a:r>
            <a:endParaRPr lang="en-US" dirty="0"/>
          </a:p>
        </p:txBody>
      </p:sp>
      <p:sp>
        <p:nvSpPr>
          <p:cNvPr id="5" name="object 4"/>
          <p:cNvSpPr/>
          <p:nvPr/>
        </p:nvSpPr>
        <p:spPr>
          <a:xfrm>
            <a:off x="1292174" y="2272463"/>
            <a:ext cx="6186480" cy="351974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2"/>
          <p:cNvSpPr txBox="1"/>
          <p:nvPr/>
        </p:nvSpPr>
        <p:spPr>
          <a:xfrm>
            <a:off x="607345" y="1337837"/>
            <a:ext cx="3199130" cy="69723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69900" indent="-457200">
              <a:spcBef>
                <a:spcPts val="100"/>
              </a:spcBef>
              <a:buFont typeface="Arial"/>
              <a:buChar char="•"/>
              <a:tabLst>
                <a:tab pos="469265" algn="l"/>
                <a:tab pos="469900" algn="l"/>
              </a:tabLst>
            </a:pPr>
            <a:r>
              <a:rPr sz="2400" spc="-60" dirty="0">
                <a:solidFill>
                  <a:srgbClr val="FF0000"/>
                </a:solidFill>
                <a:latin typeface="Arial"/>
                <a:cs typeface="Arial"/>
              </a:rPr>
              <a:t>Temel</a:t>
            </a:r>
            <a:r>
              <a:rPr sz="2400" spc="-55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2400" spc="-35" dirty="0">
                <a:solidFill>
                  <a:srgbClr val="FF0000"/>
                </a:solidFill>
                <a:latin typeface="Arial"/>
                <a:cs typeface="Arial"/>
              </a:rPr>
              <a:t>Tanımlar</a:t>
            </a:r>
            <a:r>
              <a:rPr sz="2400" spc="-35" dirty="0">
                <a:solidFill>
                  <a:srgbClr val="FF0000"/>
                </a:solidFill>
                <a:latin typeface="Arial"/>
                <a:cs typeface="Arial"/>
              </a:rPr>
              <a:t>;</a:t>
            </a:r>
            <a:endParaRPr sz="2400" dirty="0">
              <a:latin typeface="Arial"/>
              <a:cs typeface="Arial"/>
            </a:endParaRPr>
          </a:p>
          <a:p>
            <a:pPr marL="1212850" lvl="1" indent="-457200">
              <a:spcBef>
                <a:spcPts val="10"/>
              </a:spcBef>
              <a:buClr>
                <a:srgbClr val="000000"/>
              </a:buClr>
              <a:buChar char="•"/>
              <a:tabLst>
                <a:tab pos="1212215" algn="l"/>
                <a:tab pos="1212850" algn="l"/>
              </a:tabLst>
            </a:pPr>
            <a:r>
              <a:rPr sz="2000" u="heavy" spc="-5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Arial"/>
                <a:cs typeface="Arial"/>
              </a:rPr>
              <a:t>Birim fiyat</a:t>
            </a:r>
            <a:r>
              <a:rPr sz="2000" u="heavy" spc="-55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Arial"/>
                <a:cs typeface="Arial"/>
              </a:rPr>
              <a:t> </a:t>
            </a:r>
            <a:r>
              <a:rPr sz="2000" u="heavy" spc="-5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Arial"/>
                <a:cs typeface="Arial"/>
              </a:rPr>
              <a:t>analizi</a:t>
            </a:r>
            <a:r>
              <a:rPr sz="2000" spc="-5" dirty="0">
                <a:solidFill>
                  <a:srgbClr val="FF0000"/>
                </a:solidFill>
                <a:latin typeface="Arial"/>
                <a:cs typeface="Arial"/>
              </a:rPr>
              <a:t>;</a:t>
            </a:r>
            <a:endParaRPr sz="2000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2729757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50145" y="1697897"/>
            <a:ext cx="4763770" cy="7569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69900" indent="-457200">
              <a:spcBef>
                <a:spcPts val="100"/>
              </a:spcBef>
              <a:buFont typeface="Arial"/>
              <a:buChar char="•"/>
              <a:tabLst>
                <a:tab pos="469265" algn="l"/>
                <a:tab pos="469900" algn="l"/>
              </a:tabLst>
            </a:pPr>
            <a:r>
              <a:rPr sz="2400" spc="-60" dirty="0">
                <a:solidFill>
                  <a:srgbClr val="FF0000"/>
                </a:solidFill>
                <a:latin typeface="Arial"/>
                <a:cs typeface="Arial"/>
              </a:rPr>
              <a:t>Temel</a:t>
            </a:r>
            <a:r>
              <a:rPr sz="2400" spc="-50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2400" spc="-35" dirty="0">
                <a:solidFill>
                  <a:srgbClr val="FF0000"/>
                </a:solidFill>
                <a:latin typeface="Arial"/>
                <a:cs typeface="Arial"/>
              </a:rPr>
              <a:t>Tanımlar;</a:t>
            </a:r>
            <a:endParaRPr sz="2400">
              <a:latin typeface="Arial"/>
              <a:cs typeface="Arial"/>
            </a:endParaRPr>
          </a:p>
          <a:p>
            <a:pPr marL="1212850" lvl="1" indent="-457200">
              <a:buClr>
                <a:srgbClr val="000000"/>
              </a:buClr>
              <a:buChar char="•"/>
              <a:tabLst>
                <a:tab pos="1212215" algn="l"/>
                <a:tab pos="1212850" algn="l"/>
              </a:tabLst>
            </a:pPr>
            <a:r>
              <a:rPr sz="2400" spc="-5" dirty="0">
                <a:solidFill>
                  <a:srgbClr val="FF0000"/>
                </a:solidFill>
                <a:latin typeface="Arial"/>
                <a:cs typeface="Arial"/>
              </a:rPr>
              <a:t>Birim fiyat poz</a:t>
            </a:r>
            <a:r>
              <a:rPr sz="2400" spc="-30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2400" spc="-5" dirty="0">
                <a:solidFill>
                  <a:srgbClr val="FF0000"/>
                </a:solidFill>
                <a:latin typeface="Arial"/>
                <a:cs typeface="Arial"/>
              </a:rPr>
              <a:t>numaraları;</a:t>
            </a:r>
            <a:endParaRPr sz="24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402112" y="2431705"/>
            <a:ext cx="2742565" cy="34397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84480" indent="-272415">
              <a:spcBef>
                <a:spcPts val="100"/>
              </a:spcBef>
              <a:buChar char="•"/>
              <a:tabLst>
                <a:tab pos="284480" algn="l"/>
                <a:tab pos="285115" algn="l"/>
              </a:tabLst>
            </a:pPr>
            <a:r>
              <a:rPr sz="1600" spc="-5" dirty="0">
                <a:latin typeface="Arial"/>
                <a:cs typeface="Arial"/>
              </a:rPr>
              <a:t>Rayiçler</a:t>
            </a:r>
            <a:endParaRPr sz="1600">
              <a:latin typeface="Arial"/>
              <a:cs typeface="Arial"/>
            </a:endParaRPr>
          </a:p>
          <a:p>
            <a:pPr marL="459105" lvl="1" indent="-175260">
              <a:buChar char="•"/>
              <a:tabLst>
                <a:tab pos="459740" algn="l"/>
              </a:tabLst>
            </a:pPr>
            <a:r>
              <a:rPr sz="1600" spc="-5" dirty="0">
                <a:latin typeface="Arial"/>
                <a:cs typeface="Arial"/>
              </a:rPr>
              <a:t>İşçilikler</a:t>
            </a:r>
            <a:endParaRPr sz="1600">
              <a:latin typeface="Arial"/>
              <a:cs typeface="Arial"/>
            </a:endParaRPr>
          </a:p>
          <a:p>
            <a:pPr marL="459105" lvl="1" indent="-175260">
              <a:buChar char="•"/>
              <a:tabLst>
                <a:tab pos="459740" algn="l"/>
              </a:tabLst>
            </a:pPr>
            <a:r>
              <a:rPr sz="1600" spc="-30" dirty="0">
                <a:latin typeface="Arial"/>
                <a:cs typeface="Arial"/>
              </a:rPr>
              <a:t>Taşıtlar</a:t>
            </a:r>
            <a:endParaRPr sz="1600">
              <a:latin typeface="Arial"/>
              <a:cs typeface="Arial"/>
            </a:endParaRPr>
          </a:p>
          <a:p>
            <a:pPr marL="459105" lvl="1" indent="-175260">
              <a:buChar char="•"/>
              <a:tabLst>
                <a:tab pos="459740" algn="l"/>
              </a:tabLst>
            </a:pPr>
            <a:r>
              <a:rPr sz="1600" spc="-5" dirty="0">
                <a:latin typeface="Arial"/>
                <a:cs typeface="Arial"/>
              </a:rPr>
              <a:t>İnşaat makine </a:t>
            </a:r>
            <a:r>
              <a:rPr sz="1600" dirty="0">
                <a:latin typeface="Arial"/>
                <a:cs typeface="Arial"/>
              </a:rPr>
              <a:t>ve</a:t>
            </a:r>
            <a:r>
              <a:rPr sz="1600" spc="-30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araçları</a:t>
            </a:r>
            <a:endParaRPr sz="1600">
              <a:latin typeface="Arial"/>
              <a:cs typeface="Arial"/>
            </a:endParaRPr>
          </a:p>
          <a:p>
            <a:pPr marL="459105" lvl="1" indent="-175260">
              <a:buChar char="•"/>
              <a:tabLst>
                <a:tab pos="459740" algn="l"/>
              </a:tabLst>
            </a:pPr>
            <a:r>
              <a:rPr sz="1600" spc="-5" dirty="0">
                <a:latin typeface="Arial"/>
                <a:cs typeface="Arial"/>
              </a:rPr>
              <a:t>İnşaat</a:t>
            </a:r>
            <a:r>
              <a:rPr sz="1600" spc="-60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malzemeleri</a:t>
            </a:r>
            <a:endParaRPr sz="1600">
              <a:latin typeface="Arial"/>
              <a:cs typeface="Arial"/>
            </a:endParaRPr>
          </a:p>
          <a:p>
            <a:pPr marL="284480" indent="-272415">
              <a:buChar char="•"/>
              <a:tabLst>
                <a:tab pos="284480" algn="l"/>
                <a:tab pos="285115" algn="l"/>
              </a:tabLst>
            </a:pPr>
            <a:r>
              <a:rPr sz="1600" spc="-5" dirty="0">
                <a:latin typeface="Arial"/>
                <a:cs typeface="Arial"/>
              </a:rPr>
              <a:t>Yükleme-boşaltma-istif</a:t>
            </a:r>
            <a:endParaRPr sz="1600">
              <a:latin typeface="Arial"/>
              <a:cs typeface="Arial"/>
            </a:endParaRPr>
          </a:p>
          <a:p>
            <a:pPr marL="284480" indent="-272415">
              <a:buChar char="•"/>
              <a:tabLst>
                <a:tab pos="284480" algn="l"/>
                <a:tab pos="285115" algn="l"/>
              </a:tabLst>
            </a:pPr>
            <a:r>
              <a:rPr sz="1600" spc="-5" dirty="0">
                <a:latin typeface="Arial"/>
                <a:cs typeface="Arial"/>
              </a:rPr>
              <a:t>Harç</a:t>
            </a:r>
            <a:r>
              <a:rPr sz="1600" spc="-10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hazırlama</a:t>
            </a:r>
            <a:endParaRPr sz="1600">
              <a:latin typeface="Arial"/>
              <a:cs typeface="Arial"/>
            </a:endParaRPr>
          </a:p>
          <a:p>
            <a:pPr marL="284480" indent="-272415">
              <a:buChar char="•"/>
              <a:tabLst>
                <a:tab pos="284480" algn="l"/>
                <a:tab pos="285115" algn="l"/>
              </a:tabLst>
            </a:pPr>
            <a:r>
              <a:rPr sz="1600" dirty="0">
                <a:latin typeface="Arial"/>
                <a:cs typeface="Arial"/>
              </a:rPr>
              <a:t>El </a:t>
            </a:r>
            <a:r>
              <a:rPr sz="1600" spc="-5" dirty="0">
                <a:latin typeface="Arial"/>
                <a:cs typeface="Arial"/>
              </a:rPr>
              <a:t>ile yapılan</a:t>
            </a:r>
            <a:r>
              <a:rPr sz="1600" spc="-40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kazılar</a:t>
            </a:r>
            <a:endParaRPr sz="1600">
              <a:latin typeface="Arial"/>
              <a:cs typeface="Arial"/>
            </a:endParaRPr>
          </a:p>
          <a:p>
            <a:pPr marL="284480" indent="-272415">
              <a:buChar char="•"/>
              <a:tabLst>
                <a:tab pos="284480" algn="l"/>
                <a:tab pos="285115" algn="l"/>
              </a:tabLst>
            </a:pPr>
            <a:r>
              <a:rPr sz="1600" spc="-5" dirty="0">
                <a:latin typeface="Arial"/>
                <a:cs typeface="Arial"/>
              </a:rPr>
              <a:t>Makine ile yapılan</a:t>
            </a:r>
            <a:r>
              <a:rPr sz="1600" spc="-35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kazılar</a:t>
            </a:r>
            <a:endParaRPr sz="1600">
              <a:latin typeface="Arial"/>
              <a:cs typeface="Arial"/>
            </a:endParaRPr>
          </a:p>
          <a:p>
            <a:pPr marL="284480" indent="-272415">
              <a:buChar char="•"/>
              <a:tabLst>
                <a:tab pos="284480" algn="l"/>
                <a:tab pos="285115" algn="l"/>
              </a:tabLst>
            </a:pPr>
            <a:r>
              <a:rPr sz="1600" spc="-5" dirty="0">
                <a:latin typeface="Arial"/>
                <a:cs typeface="Arial"/>
              </a:rPr>
              <a:t>Beton</a:t>
            </a:r>
            <a:endParaRPr sz="1600">
              <a:latin typeface="Arial"/>
              <a:cs typeface="Arial"/>
            </a:endParaRPr>
          </a:p>
          <a:p>
            <a:pPr marL="284480" indent="-272415">
              <a:buChar char="•"/>
              <a:tabLst>
                <a:tab pos="284480" algn="l"/>
                <a:tab pos="285115" algn="l"/>
              </a:tabLst>
            </a:pPr>
            <a:r>
              <a:rPr sz="1600" spc="-5" dirty="0">
                <a:latin typeface="Arial"/>
                <a:cs typeface="Arial"/>
              </a:rPr>
              <a:t>Fore</a:t>
            </a:r>
            <a:r>
              <a:rPr sz="1600" spc="-10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kazıklar</a:t>
            </a:r>
            <a:endParaRPr sz="1600">
              <a:latin typeface="Arial"/>
              <a:cs typeface="Arial"/>
            </a:endParaRPr>
          </a:p>
          <a:p>
            <a:pPr marL="284480" indent="-272415">
              <a:buChar char="•"/>
              <a:tabLst>
                <a:tab pos="284480" algn="l"/>
                <a:tab pos="285115" algn="l"/>
              </a:tabLst>
            </a:pPr>
            <a:r>
              <a:rPr sz="1600" spc="-65" dirty="0">
                <a:latin typeface="Arial"/>
                <a:cs typeface="Arial"/>
              </a:rPr>
              <a:t>Taş</a:t>
            </a:r>
            <a:r>
              <a:rPr sz="1600" spc="-10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işleri</a:t>
            </a:r>
            <a:endParaRPr sz="1600">
              <a:latin typeface="Arial"/>
              <a:cs typeface="Arial"/>
            </a:endParaRPr>
          </a:p>
          <a:p>
            <a:pPr marL="284480" indent="-272415">
              <a:buChar char="•"/>
              <a:tabLst>
                <a:tab pos="284480" algn="l"/>
                <a:tab pos="285115" algn="l"/>
              </a:tabLst>
            </a:pPr>
            <a:r>
              <a:rPr sz="1600" spc="-5" dirty="0">
                <a:latin typeface="Arial"/>
                <a:cs typeface="Arial"/>
              </a:rPr>
              <a:t>Duvar</a:t>
            </a:r>
            <a:r>
              <a:rPr sz="1600" spc="-20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işleri</a:t>
            </a:r>
            <a:endParaRPr sz="1600">
              <a:latin typeface="Arial"/>
              <a:cs typeface="Arial"/>
            </a:endParaRPr>
          </a:p>
          <a:p>
            <a:pPr marL="284480" indent="-272415">
              <a:buChar char="•"/>
              <a:tabLst>
                <a:tab pos="284480" algn="l"/>
                <a:tab pos="285115" algn="l"/>
              </a:tabLst>
            </a:pPr>
            <a:r>
              <a:rPr sz="1600" spc="-5" dirty="0">
                <a:latin typeface="Arial"/>
                <a:cs typeface="Arial"/>
              </a:rPr>
              <a:t>Çatı örtüleri</a:t>
            </a:r>
            <a:endParaRPr sz="16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276119" y="2675544"/>
            <a:ext cx="2399665" cy="31959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sz="1600" spc="-5" dirty="0">
                <a:latin typeface="Arial"/>
                <a:cs typeface="Arial"/>
              </a:rPr>
              <a:t>(10.100.xxxx)</a:t>
            </a:r>
            <a:endParaRPr sz="1600" dirty="0">
              <a:latin typeface="Arial"/>
              <a:cs typeface="Arial"/>
            </a:endParaRPr>
          </a:p>
          <a:p>
            <a:pPr marL="12700"/>
            <a:r>
              <a:rPr sz="1600" spc="-15" dirty="0">
                <a:latin typeface="Arial"/>
                <a:cs typeface="Arial"/>
              </a:rPr>
              <a:t>(10.110.xxxx)</a:t>
            </a:r>
            <a:endParaRPr sz="1600" dirty="0">
              <a:latin typeface="Arial"/>
              <a:cs typeface="Arial"/>
            </a:endParaRPr>
          </a:p>
          <a:p>
            <a:pPr marL="12700" marR="5080" indent="-635"/>
            <a:r>
              <a:rPr sz="1600" spc="-5" dirty="0">
                <a:latin typeface="Arial"/>
                <a:cs typeface="Arial"/>
              </a:rPr>
              <a:t>(10.120.xxxx)  (10.130.xxxx-10.450.xxxx)  (15.100.xxxx)</a:t>
            </a:r>
            <a:endParaRPr sz="1600" dirty="0">
              <a:latin typeface="Arial"/>
              <a:cs typeface="Arial"/>
            </a:endParaRPr>
          </a:p>
          <a:p>
            <a:pPr marL="12700"/>
            <a:r>
              <a:rPr sz="1600" spc="-5" dirty="0">
                <a:latin typeface="Arial"/>
                <a:cs typeface="Arial"/>
              </a:rPr>
              <a:t>(19.100.xxxx)</a:t>
            </a:r>
            <a:endParaRPr sz="1600" dirty="0">
              <a:latin typeface="Arial"/>
              <a:cs typeface="Arial"/>
            </a:endParaRPr>
          </a:p>
          <a:p>
            <a:pPr marL="12700"/>
            <a:r>
              <a:rPr sz="1600" spc="-15" dirty="0">
                <a:latin typeface="Arial"/>
                <a:cs typeface="Arial"/>
              </a:rPr>
              <a:t>(15.115.xxxx)</a:t>
            </a:r>
            <a:endParaRPr sz="1600" dirty="0">
              <a:latin typeface="Arial"/>
              <a:cs typeface="Arial"/>
            </a:endParaRPr>
          </a:p>
          <a:p>
            <a:pPr marL="12700"/>
            <a:r>
              <a:rPr sz="1600" spc="-5" dirty="0">
                <a:latin typeface="Arial"/>
                <a:cs typeface="Arial"/>
              </a:rPr>
              <a:t>(15.120.xxxx)</a:t>
            </a:r>
            <a:endParaRPr sz="1600" dirty="0">
              <a:latin typeface="Arial"/>
              <a:cs typeface="Arial"/>
            </a:endParaRPr>
          </a:p>
          <a:p>
            <a:pPr marL="12700"/>
            <a:r>
              <a:rPr sz="1600" spc="-5" dirty="0">
                <a:latin typeface="Arial"/>
                <a:cs typeface="Arial"/>
              </a:rPr>
              <a:t>(15.150.xxxx)</a:t>
            </a:r>
            <a:endParaRPr sz="1600" dirty="0">
              <a:latin typeface="Arial"/>
              <a:cs typeface="Arial"/>
            </a:endParaRPr>
          </a:p>
          <a:p>
            <a:pPr marL="12700"/>
            <a:r>
              <a:rPr sz="1600" spc="-5" dirty="0">
                <a:latin typeface="Arial"/>
                <a:cs typeface="Arial"/>
              </a:rPr>
              <a:t>(15.140.xxxx)</a:t>
            </a:r>
            <a:endParaRPr sz="1600" dirty="0">
              <a:latin typeface="Arial"/>
              <a:cs typeface="Arial"/>
            </a:endParaRPr>
          </a:p>
          <a:p>
            <a:pPr marL="12700"/>
            <a:r>
              <a:rPr sz="1600" spc="-5" dirty="0">
                <a:latin typeface="Arial"/>
                <a:cs typeface="Arial"/>
              </a:rPr>
              <a:t>(15.210.xxxx)</a:t>
            </a:r>
            <a:endParaRPr sz="1600" dirty="0">
              <a:latin typeface="Arial"/>
              <a:cs typeface="Arial"/>
            </a:endParaRPr>
          </a:p>
          <a:p>
            <a:pPr marL="12700" marR="1056005"/>
            <a:r>
              <a:rPr sz="1600" spc="-5" dirty="0">
                <a:latin typeface="Arial"/>
                <a:cs typeface="Arial"/>
              </a:rPr>
              <a:t>(15.220.xxxx)  </a:t>
            </a:r>
            <a:r>
              <a:rPr sz="1600" dirty="0">
                <a:latin typeface="Arial"/>
                <a:cs typeface="Arial"/>
              </a:rPr>
              <a:t>(</a:t>
            </a:r>
            <a:r>
              <a:rPr sz="1600" spc="-5" dirty="0">
                <a:latin typeface="Arial"/>
                <a:cs typeface="Arial"/>
              </a:rPr>
              <a:t>15</a:t>
            </a:r>
            <a:r>
              <a:rPr sz="1600" dirty="0">
                <a:latin typeface="Arial"/>
                <a:cs typeface="Arial"/>
              </a:rPr>
              <a:t>.</a:t>
            </a:r>
            <a:r>
              <a:rPr sz="1600" spc="-5" dirty="0">
                <a:latin typeface="Arial"/>
                <a:cs typeface="Arial"/>
              </a:rPr>
              <a:t>302</a:t>
            </a:r>
            <a:r>
              <a:rPr sz="1600" dirty="0">
                <a:latin typeface="Arial"/>
                <a:cs typeface="Arial"/>
              </a:rPr>
              <a:t>.xxxxx)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6982495" y="2675544"/>
            <a:ext cx="1852930" cy="31959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spcBef>
                <a:spcPts val="100"/>
              </a:spcBef>
            </a:pPr>
            <a:r>
              <a:rPr sz="1600" spc="-5" dirty="0">
                <a:latin typeface="Arial"/>
                <a:cs typeface="Arial"/>
              </a:rPr>
              <a:t>(01.)</a:t>
            </a:r>
            <a:endParaRPr sz="1600">
              <a:latin typeface="Arial"/>
              <a:cs typeface="Arial"/>
            </a:endParaRPr>
          </a:p>
          <a:p>
            <a:pPr marL="38100"/>
            <a:r>
              <a:rPr sz="1600" spc="-5" dirty="0">
                <a:latin typeface="Arial"/>
                <a:cs typeface="Arial"/>
              </a:rPr>
              <a:t>(02.)</a:t>
            </a:r>
            <a:endParaRPr sz="1600">
              <a:latin typeface="Arial"/>
              <a:cs typeface="Arial"/>
            </a:endParaRPr>
          </a:p>
          <a:p>
            <a:pPr marL="38100"/>
            <a:r>
              <a:rPr sz="1600" spc="-5" dirty="0">
                <a:latin typeface="Arial"/>
                <a:cs typeface="Arial"/>
              </a:rPr>
              <a:t>(03.)</a:t>
            </a:r>
            <a:endParaRPr sz="1600">
              <a:latin typeface="Arial"/>
              <a:cs typeface="Arial"/>
            </a:endParaRPr>
          </a:p>
          <a:p>
            <a:pPr marL="38100"/>
            <a:r>
              <a:rPr sz="1600" spc="-5" dirty="0">
                <a:latin typeface="Arial"/>
                <a:cs typeface="Arial"/>
              </a:rPr>
              <a:t>(04.)</a:t>
            </a:r>
            <a:endParaRPr sz="1600">
              <a:latin typeface="Arial"/>
              <a:cs typeface="Arial"/>
            </a:endParaRPr>
          </a:p>
          <a:p>
            <a:pPr marL="38100"/>
            <a:r>
              <a:rPr sz="1600" spc="-35" dirty="0">
                <a:latin typeface="Arial"/>
                <a:cs typeface="Arial"/>
              </a:rPr>
              <a:t>(Y.09.)</a:t>
            </a:r>
            <a:endParaRPr sz="1600">
              <a:latin typeface="Arial"/>
              <a:cs typeface="Arial"/>
            </a:endParaRPr>
          </a:p>
          <a:p>
            <a:pPr marL="38100"/>
            <a:r>
              <a:rPr sz="1600" spc="-5" dirty="0">
                <a:latin typeface="Arial"/>
                <a:cs typeface="Arial"/>
              </a:rPr>
              <a:t>(10.)</a:t>
            </a:r>
            <a:endParaRPr sz="1600">
              <a:latin typeface="Arial"/>
              <a:cs typeface="Arial"/>
            </a:endParaRPr>
          </a:p>
          <a:p>
            <a:pPr marL="38100"/>
            <a:r>
              <a:rPr sz="1600" spc="-5" dirty="0">
                <a:latin typeface="Arial"/>
                <a:cs typeface="Arial"/>
              </a:rPr>
              <a:t>(14.001-14.023)</a:t>
            </a:r>
            <a:endParaRPr sz="1600">
              <a:latin typeface="Arial"/>
              <a:cs typeface="Arial"/>
            </a:endParaRPr>
          </a:p>
          <a:p>
            <a:pPr marL="38100"/>
            <a:r>
              <a:rPr sz="1600" spc="-35" dirty="0">
                <a:latin typeface="Arial"/>
                <a:cs typeface="Arial"/>
              </a:rPr>
              <a:t>(Y.15.)</a:t>
            </a:r>
            <a:endParaRPr sz="1600">
              <a:latin typeface="Arial"/>
              <a:cs typeface="Arial"/>
            </a:endParaRPr>
          </a:p>
          <a:p>
            <a:pPr marL="38100"/>
            <a:r>
              <a:rPr sz="1600" spc="-25" dirty="0">
                <a:latin typeface="Arial"/>
                <a:cs typeface="Arial"/>
              </a:rPr>
              <a:t>(Y.16.050-Y.16.060)</a:t>
            </a:r>
            <a:endParaRPr sz="1600">
              <a:latin typeface="Arial"/>
              <a:cs typeface="Arial"/>
            </a:endParaRPr>
          </a:p>
          <a:p>
            <a:pPr marL="38100" marR="30480"/>
            <a:r>
              <a:rPr sz="1600" dirty="0">
                <a:latin typeface="Arial"/>
                <a:cs typeface="Arial"/>
              </a:rPr>
              <a:t>(</a:t>
            </a:r>
            <a:r>
              <a:rPr sz="1600" spc="-204" dirty="0">
                <a:latin typeface="Arial"/>
                <a:cs typeface="Arial"/>
              </a:rPr>
              <a:t>Y</a:t>
            </a:r>
            <a:r>
              <a:rPr sz="1600" spc="-5" dirty="0">
                <a:latin typeface="Arial"/>
                <a:cs typeface="Arial"/>
              </a:rPr>
              <a:t>.16</a:t>
            </a:r>
            <a:r>
              <a:rPr sz="1600" dirty="0">
                <a:latin typeface="Arial"/>
                <a:cs typeface="Arial"/>
              </a:rPr>
              <a:t>.</a:t>
            </a:r>
            <a:r>
              <a:rPr sz="1600" spc="-5" dirty="0">
                <a:latin typeface="Arial"/>
                <a:cs typeface="Arial"/>
              </a:rPr>
              <a:t>060</a:t>
            </a:r>
            <a:r>
              <a:rPr sz="1600" dirty="0">
                <a:latin typeface="Arial"/>
                <a:cs typeface="Arial"/>
              </a:rPr>
              <a:t>-</a:t>
            </a:r>
            <a:r>
              <a:rPr sz="1600" spc="-204" dirty="0">
                <a:latin typeface="Arial"/>
                <a:cs typeface="Arial"/>
              </a:rPr>
              <a:t>Y</a:t>
            </a:r>
            <a:r>
              <a:rPr sz="1600" spc="-5" dirty="0">
                <a:latin typeface="Arial"/>
                <a:cs typeface="Arial"/>
              </a:rPr>
              <a:t>.16</a:t>
            </a:r>
            <a:r>
              <a:rPr sz="1600" dirty="0">
                <a:latin typeface="Arial"/>
                <a:cs typeface="Arial"/>
              </a:rPr>
              <a:t>.</a:t>
            </a:r>
            <a:r>
              <a:rPr sz="1600" spc="-5" dirty="0">
                <a:latin typeface="Arial"/>
                <a:cs typeface="Arial"/>
              </a:rPr>
              <a:t>070</a:t>
            </a:r>
            <a:r>
              <a:rPr sz="1600" dirty="0">
                <a:latin typeface="Arial"/>
                <a:cs typeface="Arial"/>
              </a:rPr>
              <a:t>)  </a:t>
            </a:r>
            <a:r>
              <a:rPr sz="1600" spc="-35" dirty="0">
                <a:latin typeface="Arial"/>
                <a:cs typeface="Arial"/>
              </a:rPr>
              <a:t>(Y.17.)</a:t>
            </a:r>
            <a:endParaRPr sz="1600">
              <a:latin typeface="Arial"/>
              <a:cs typeface="Arial"/>
            </a:endParaRPr>
          </a:p>
          <a:p>
            <a:pPr marL="38100"/>
            <a:r>
              <a:rPr sz="1600" spc="-25" dirty="0">
                <a:latin typeface="Arial"/>
                <a:cs typeface="Arial"/>
              </a:rPr>
              <a:t>(Y.18.001-Y.18.200)</a:t>
            </a:r>
            <a:endParaRPr sz="1600">
              <a:latin typeface="Arial"/>
              <a:cs typeface="Arial"/>
            </a:endParaRPr>
          </a:p>
          <a:p>
            <a:pPr marL="38100"/>
            <a:r>
              <a:rPr sz="1600" spc="-90" dirty="0">
                <a:latin typeface="Arial"/>
                <a:cs typeface="Arial"/>
              </a:rPr>
              <a:t>(Y.18.200-Y.18.2</a:t>
            </a:r>
            <a:r>
              <a:rPr spc="-135" baseline="13888" dirty="0">
                <a:solidFill>
                  <a:srgbClr val="8A8A8A"/>
                </a:solidFill>
                <a:latin typeface="Arial"/>
                <a:cs typeface="Arial"/>
              </a:rPr>
              <a:t>2</a:t>
            </a:r>
            <a:r>
              <a:rPr sz="1600" spc="-90" dirty="0">
                <a:latin typeface="Arial"/>
                <a:cs typeface="Arial"/>
              </a:rPr>
              <a:t>4</a:t>
            </a:r>
            <a:r>
              <a:rPr spc="-135" baseline="13888" dirty="0">
                <a:solidFill>
                  <a:srgbClr val="8A8A8A"/>
                </a:solidFill>
                <a:latin typeface="Arial"/>
                <a:cs typeface="Arial"/>
              </a:rPr>
              <a:t>3</a:t>
            </a:r>
            <a:r>
              <a:rPr sz="1600" spc="-90" dirty="0">
                <a:latin typeface="Arial"/>
                <a:cs typeface="Arial"/>
              </a:rPr>
              <a:t>6)</a:t>
            </a:r>
            <a:endParaRPr sz="1600">
              <a:latin typeface="Arial"/>
              <a:cs typeface="Arial"/>
            </a:endParaRPr>
          </a:p>
        </p:txBody>
      </p:sp>
      <p:sp>
        <p:nvSpPr>
          <p:cNvPr id="7" name="Dikdörtgen 6"/>
          <p:cNvSpPr/>
          <p:nvPr/>
        </p:nvSpPr>
        <p:spPr>
          <a:xfrm>
            <a:off x="435744" y="587370"/>
            <a:ext cx="7425865" cy="513071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400" b="1" dirty="0" smtClean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YAPI MALİYETİ</a:t>
            </a: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  <p:sp>
        <p:nvSpPr>
          <p:cNvPr id="9" name="Unvan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516539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150145" y="1697897"/>
            <a:ext cx="4763770" cy="7569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69900" indent="-457200">
              <a:spcBef>
                <a:spcPts val="100"/>
              </a:spcBef>
              <a:buClr>
                <a:srgbClr val="000000"/>
              </a:buClr>
              <a:buChar char="•"/>
              <a:tabLst>
                <a:tab pos="469265" algn="l"/>
                <a:tab pos="469900" algn="l"/>
              </a:tabLst>
            </a:pPr>
            <a:r>
              <a:rPr sz="2400" spc="-60" dirty="0">
                <a:solidFill>
                  <a:srgbClr val="FF0000"/>
                </a:solidFill>
                <a:latin typeface="Arial"/>
                <a:cs typeface="Arial"/>
              </a:rPr>
              <a:t>Temel</a:t>
            </a:r>
            <a:r>
              <a:rPr sz="2400" spc="-50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2400" spc="-35" dirty="0">
                <a:solidFill>
                  <a:srgbClr val="FF0000"/>
                </a:solidFill>
                <a:latin typeface="Arial"/>
                <a:cs typeface="Arial"/>
              </a:rPr>
              <a:t>Tanımlar;</a:t>
            </a:r>
            <a:endParaRPr sz="2400">
              <a:latin typeface="Arial"/>
              <a:cs typeface="Arial"/>
            </a:endParaRPr>
          </a:p>
          <a:p>
            <a:pPr marL="1212850" lvl="1" indent="-457200">
              <a:buClr>
                <a:srgbClr val="000000"/>
              </a:buClr>
              <a:buChar char="•"/>
              <a:tabLst>
                <a:tab pos="1212215" algn="l"/>
                <a:tab pos="1212850" algn="l"/>
              </a:tabLst>
            </a:pPr>
            <a:r>
              <a:rPr sz="2400" spc="-5" dirty="0">
                <a:solidFill>
                  <a:srgbClr val="FF0000"/>
                </a:solidFill>
                <a:latin typeface="Arial"/>
                <a:cs typeface="Arial"/>
              </a:rPr>
              <a:t>Birim fiyat poz</a:t>
            </a:r>
            <a:r>
              <a:rPr sz="2400" spc="-30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2400" spc="-5" dirty="0">
                <a:solidFill>
                  <a:srgbClr val="FF0000"/>
                </a:solidFill>
                <a:latin typeface="Arial"/>
                <a:cs typeface="Arial"/>
              </a:rPr>
              <a:t>numaraları;</a:t>
            </a:r>
            <a:endParaRPr sz="24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7007895" y="2431705"/>
            <a:ext cx="1802130" cy="31959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sz="1600" spc="-25" dirty="0">
                <a:latin typeface="Arial"/>
                <a:cs typeface="Arial"/>
              </a:rPr>
              <a:t>(Y.18.461-Y.19.085)</a:t>
            </a:r>
            <a:endParaRPr sz="1600">
              <a:latin typeface="Arial"/>
              <a:cs typeface="Arial"/>
            </a:endParaRPr>
          </a:p>
          <a:p>
            <a:pPr marL="12700"/>
            <a:r>
              <a:rPr sz="1600" spc="-25" dirty="0">
                <a:latin typeface="Arial"/>
                <a:cs typeface="Arial"/>
              </a:rPr>
              <a:t>(Y.21.001-Y.21.040)</a:t>
            </a:r>
            <a:endParaRPr sz="1600">
              <a:latin typeface="Arial"/>
              <a:cs typeface="Arial"/>
            </a:endParaRPr>
          </a:p>
          <a:p>
            <a:pPr marL="12700" marR="5080"/>
            <a:r>
              <a:rPr sz="1600" dirty="0">
                <a:latin typeface="Arial"/>
                <a:cs typeface="Arial"/>
              </a:rPr>
              <a:t>(</a:t>
            </a:r>
            <a:r>
              <a:rPr sz="1600" spc="-204" dirty="0">
                <a:latin typeface="Arial"/>
                <a:cs typeface="Arial"/>
              </a:rPr>
              <a:t>Y</a:t>
            </a:r>
            <a:r>
              <a:rPr sz="1600" spc="-5" dirty="0">
                <a:latin typeface="Arial"/>
                <a:cs typeface="Arial"/>
              </a:rPr>
              <a:t>.21</a:t>
            </a:r>
            <a:r>
              <a:rPr sz="1600" dirty="0">
                <a:latin typeface="Arial"/>
                <a:cs typeface="Arial"/>
              </a:rPr>
              <a:t>.</a:t>
            </a:r>
            <a:r>
              <a:rPr sz="1600" spc="-5" dirty="0">
                <a:latin typeface="Arial"/>
                <a:cs typeface="Arial"/>
              </a:rPr>
              <a:t>050</a:t>
            </a:r>
            <a:r>
              <a:rPr sz="1600" dirty="0">
                <a:latin typeface="Arial"/>
                <a:cs typeface="Arial"/>
              </a:rPr>
              <a:t>-</a:t>
            </a:r>
            <a:r>
              <a:rPr sz="1600" spc="-204" dirty="0">
                <a:latin typeface="Arial"/>
                <a:cs typeface="Arial"/>
              </a:rPr>
              <a:t>Y</a:t>
            </a:r>
            <a:r>
              <a:rPr sz="1600" spc="-5" dirty="0">
                <a:latin typeface="Arial"/>
                <a:cs typeface="Arial"/>
              </a:rPr>
              <a:t>.21</a:t>
            </a:r>
            <a:r>
              <a:rPr sz="1600" dirty="0">
                <a:latin typeface="Arial"/>
                <a:cs typeface="Arial"/>
              </a:rPr>
              <a:t>.</a:t>
            </a:r>
            <a:r>
              <a:rPr sz="1600" spc="-5" dirty="0">
                <a:latin typeface="Arial"/>
                <a:cs typeface="Arial"/>
              </a:rPr>
              <a:t>051</a:t>
            </a:r>
            <a:r>
              <a:rPr sz="1600" dirty="0">
                <a:latin typeface="Arial"/>
                <a:cs typeface="Arial"/>
              </a:rPr>
              <a:t>)  </a:t>
            </a:r>
            <a:r>
              <a:rPr sz="1600" spc="-25" dirty="0">
                <a:latin typeface="Arial"/>
                <a:cs typeface="Arial"/>
              </a:rPr>
              <a:t>(Y.21.101)</a:t>
            </a:r>
            <a:endParaRPr sz="1600">
              <a:latin typeface="Arial"/>
              <a:cs typeface="Arial"/>
            </a:endParaRPr>
          </a:p>
          <a:p>
            <a:pPr marL="12700"/>
            <a:r>
              <a:rPr sz="1600" spc="-35" dirty="0">
                <a:latin typeface="Arial"/>
                <a:cs typeface="Arial"/>
              </a:rPr>
              <a:t>(Y.22.)</a:t>
            </a:r>
            <a:endParaRPr sz="1600">
              <a:latin typeface="Arial"/>
              <a:cs typeface="Arial"/>
            </a:endParaRPr>
          </a:p>
          <a:p>
            <a:pPr marL="12700" marR="5080"/>
            <a:r>
              <a:rPr sz="1600" dirty="0">
                <a:latin typeface="Arial"/>
                <a:cs typeface="Arial"/>
              </a:rPr>
              <a:t>(</a:t>
            </a:r>
            <a:r>
              <a:rPr sz="1600" spc="-204" dirty="0">
                <a:latin typeface="Arial"/>
                <a:cs typeface="Arial"/>
              </a:rPr>
              <a:t>Y</a:t>
            </a:r>
            <a:r>
              <a:rPr sz="1600" spc="-5" dirty="0">
                <a:latin typeface="Arial"/>
                <a:cs typeface="Arial"/>
              </a:rPr>
              <a:t>.23</a:t>
            </a:r>
            <a:r>
              <a:rPr sz="1600" dirty="0">
                <a:latin typeface="Arial"/>
                <a:cs typeface="Arial"/>
              </a:rPr>
              <a:t>.</a:t>
            </a:r>
            <a:r>
              <a:rPr sz="1600" spc="-5" dirty="0">
                <a:latin typeface="Arial"/>
                <a:cs typeface="Arial"/>
              </a:rPr>
              <a:t>001</a:t>
            </a:r>
            <a:r>
              <a:rPr sz="1600" dirty="0">
                <a:latin typeface="Arial"/>
                <a:cs typeface="Arial"/>
              </a:rPr>
              <a:t>-</a:t>
            </a:r>
            <a:r>
              <a:rPr sz="1600" spc="-204" dirty="0">
                <a:latin typeface="Arial"/>
                <a:cs typeface="Arial"/>
              </a:rPr>
              <a:t>Y</a:t>
            </a:r>
            <a:r>
              <a:rPr sz="1600" spc="-5" dirty="0">
                <a:latin typeface="Arial"/>
                <a:cs typeface="Arial"/>
              </a:rPr>
              <a:t>.23</a:t>
            </a:r>
            <a:r>
              <a:rPr sz="1600" dirty="0">
                <a:latin typeface="Arial"/>
                <a:cs typeface="Arial"/>
              </a:rPr>
              <a:t>.</a:t>
            </a:r>
            <a:r>
              <a:rPr sz="1600" spc="-5" dirty="0">
                <a:latin typeface="Arial"/>
                <a:cs typeface="Arial"/>
              </a:rPr>
              <a:t>240</a:t>
            </a:r>
            <a:r>
              <a:rPr sz="1600" dirty="0">
                <a:latin typeface="Arial"/>
                <a:cs typeface="Arial"/>
              </a:rPr>
              <a:t>)  </a:t>
            </a:r>
            <a:r>
              <a:rPr sz="1600" spc="-25" dirty="0">
                <a:latin typeface="Arial"/>
                <a:cs typeface="Arial"/>
              </a:rPr>
              <a:t>(Y.23.241)</a:t>
            </a:r>
            <a:endParaRPr sz="1600">
              <a:latin typeface="Arial"/>
              <a:cs typeface="Arial"/>
            </a:endParaRPr>
          </a:p>
          <a:p>
            <a:pPr marL="12700"/>
            <a:r>
              <a:rPr sz="1600" spc="-25" dirty="0">
                <a:latin typeface="Arial"/>
                <a:cs typeface="Arial"/>
              </a:rPr>
              <a:t>(Y.23.244)</a:t>
            </a:r>
            <a:endParaRPr sz="1600">
              <a:latin typeface="Arial"/>
              <a:cs typeface="Arial"/>
            </a:endParaRPr>
          </a:p>
          <a:p>
            <a:pPr marL="12700"/>
            <a:r>
              <a:rPr sz="1600" spc="-35" dirty="0">
                <a:latin typeface="Arial"/>
                <a:cs typeface="Arial"/>
              </a:rPr>
              <a:t>(Y.25.)</a:t>
            </a:r>
            <a:endParaRPr sz="1600">
              <a:latin typeface="Arial"/>
              <a:cs typeface="Arial"/>
            </a:endParaRPr>
          </a:p>
          <a:p>
            <a:pPr marL="12700"/>
            <a:r>
              <a:rPr sz="1600" spc="-35" dirty="0">
                <a:latin typeface="Arial"/>
                <a:cs typeface="Arial"/>
              </a:rPr>
              <a:t>(Y.26.)</a:t>
            </a:r>
            <a:endParaRPr sz="1600">
              <a:latin typeface="Arial"/>
              <a:cs typeface="Arial"/>
            </a:endParaRPr>
          </a:p>
          <a:p>
            <a:pPr marL="12700"/>
            <a:r>
              <a:rPr sz="1600" spc="-15" dirty="0">
                <a:latin typeface="Arial"/>
                <a:cs typeface="Arial"/>
              </a:rPr>
              <a:t>(27.501-Y.27.562)</a:t>
            </a:r>
            <a:endParaRPr sz="1600">
              <a:latin typeface="Arial"/>
              <a:cs typeface="Arial"/>
            </a:endParaRPr>
          </a:p>
          <a:p>
            <a:pPr marL="12700" marR="171450" indent="-635"/>
            <a:r>
              <a:rPr sz="1600" dirty="0">
                <a:latin typeface="Arial"/>
                <a:cs typeface="Arial"/>
              </a:rPr>
              <a:t>(</a:t>
            </a:r>
            <a:r>
              <a:rPr sz="1600" spc="-5" dirty="0">
                <a:latin typeface="Arial"/>
                <a:cs typeface="Arial"/>
              </a:rPr>
              <a:t>27</a:t>
            </a:r>
            <a:r>
              <a:rPr sz="1600" dirty="0">
                <a:latin typeface="Arial"/>
                <a:cs typeface="Arial"/>
              </a:rPr>
              <a:t>.</a:t>
            </a:r>
            <a:r>
              <a:rPr sz="1600" spc="-5" dirty="0">
                <a:latin typeface="Arial"/>
                <a:cs typeface="Arial"/>
              </a:rPr>
              <a:t>565</a:t>
            </a:r>
            <a:r>
              <a:rPr sz="1600" dirty="0">
                <a:latin typeface="Arial"/>
                <a:cs typeface="Arial"/>
              </a:rPr>
              <a:t>-</a:t>
            </a:r>
            <a:r>
              <a:rPr sz="1600" spc="-204" dirty="0">
                <a:latin typeface="Arial"/>
                <a:cs typeface="Arial"/>
              </a:rPr>
              <a:t>Y</a:t>
            </a:r>
            <a:r>
              <a:rPr sz="1600" spc="-5" dirty="0">
                <a:latin typeface="Arial"/>
                <a:cs typeface="Arial"/>
              </a:rPr>
              <a:t>.27</a:t>
            </a:r>
            <a:r>
              <a:rPr sz="1600" dirty="0">
                <a:latin typeface="Arial"/>
                <a:cs typeface="Arial"/>
              </a:rPr>
              <a:t>.</a:t>
            </a:r>
            <a:r>
              <a:rPr sz="1600" spc="-5" dirty="0">
                <a:latin typeface="Arial"/>
                <a:cs typeface="Arial"/>
              </a:rPr>
              <a:t>587</a:t>
            </a:r>
            <a:r>
              <a:rPr sz="1600" dirty="0">
                <a:latin typeface="Arial"/>
                <a:cs typeface="Arial"/>
              </a:rPr>
              <a:t>)  </a:t>
            </a:r>
            <a:r>
              <a:rPr sz="1600" spc="-35" dirty="0">
                <a:latin typeface="Arial"/>
                <a:cs typeface="Arial"/>
              </a:rPr>
              <a:t>(Y.28.)</a:t>
            </a:r>
            <a:endParaRPr sz="16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402112" y="2431705"/>
            <a:ext cx="2734945" cy="34397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84480" indent="-272415">
              <a:spcBef>
                <a:spcPts val="100"/>
              </a:spcBef>
              <a:buChar char="•"/>
              <a:tabLst>
                <a:tab pos="284480" algn="l"/>
                <a:tab pos="285115" algn="l"/>
              </a:tabLst>
            </a:pPr>
            <a:r>
              <a:rPr sz="1600" dirty="0">
                <a:latin typeface="Arial"/>
                <a:cs typeface="Arial"/>
              </a:rPr>
              <a:t>Su ve </a:t>
            </a:r>
            <a:r>
              <a:rPr sz="1600" spc="-5" dirty="0">
                <a:latin typeface="Arial"/>
                <a:cs typeface="Arial"/>
              </a:rPr>
              <a:t>ısı</a:t>
            </a:r>
            <a:r>
              <a:rPr sz="1600" spc="-20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yalıtımı</a:t>
            </a:r>
            <a:endParaRPr sz="1600" dirty="0">
              <a:latin typeface="Arial"/>
              <a:cs typeface="Arial"/>
            </a:endParaRPr>
          </a:p>
          <a:p>
            <a:pPr marL="284480" indent="-272415">
              <a:buChar char="•"/>
              <a:tabLst>
                <a:tab pos="284480" algn="l"/>
                <a:tab pos="285115" algn="l"/>
              </a:tabLst>
            </a:pPr>
            <a:r>
              <a:rPr sz="1600" spc="-5" dirty="0">
                <a:latin typeface="Arial"/>
                <a:cs typeface="Arial"/>
              </a:rPr>
              <a:t>Kalıp</a:t>
            </a:r>
            <a:endParaRPr sz="1600" dirty="0">
              <a:latin typeface="Arial"/>
              <a:cs typeface="Arial"/>
            </a:endParaRPr>
          </a:p>
          <a:p>
            <a:pPr marL="284480" indent="-272415">
              <a:buChar char="•"/>
              <a:tabLst>
                <a:tab pos="284480" algn="l"/>
                <a:tab pos="285115" algn="l"/>
              </a:tabLst>
            </a:pPr>
            <a:r>
              <a:rPr sz="1600" spc="-5" dirty="0">
                <a:latin typeface="Arial"/>
                <a:cs typeface="Arial"/>
              </a:rPr>
              <a:t>Kalıp-İş iskelesi</a:t>
            </a:r>
            <a:endParaRPr sz="1600" dirty="0">
              <a:latin typeface="Arial"/>
              <a:cs typeface="Arial"/>
            </a:endParaRPr>
          </a:p>
          <a:p>
            <a:pPr marL="284480" indent="-272415">
              <a:buChar char="•"/>
              <a:tabLst>
                <a:tab pos="284480" algn="l"/>
                <a:tab pos="285115" algn="l"/>
              </a:tabLst>
            </a:pPr>
            <a:r>
              <a:rPr sz="1600" spc="-5" dirty="0">
                <a:latin typeface="Arial"/>
                <a:cs typeface="Arial"/>
              </a:rPr>
              <a:t>Ahşap</a:t>
            </a:r>
            <a:r>
              <a:rPr sz="1600" spc="-20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çatı</a:t>
            </a:r>
            <a:endParaRPr sz="1600" dirty="0">
              <a:latin typeface="Arial"/>
              <a:cs typeface="Arial"/>
            </a:endParaRPr>
          </a:p>
          <a:p>
            <a:pPr marL="284480" indent="-272415">
              <a:buChar char="•"/>
              <a:tabLst>
                <a:tab pos="284480" algn="l"/>
                <a:tab pos="285115" algn="l"/>
              </a:tabLst>
            </a:pPr>
            <a:r>
              <a:rPr sz="1600" spc="-5" dirty="0">
                <a:latin typeface="Arial"/>
                <a:cs typeface="Arial"/>
              </a:rPr>
              <a:t>Ahşap</a:t>
            </a:r>
            <a:r>
              <a:rPr sz="1600" spc="-20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kapı-pencere</a:t>
            </a:r>
            <a:endParaRPr sz="1600" dirty="0">
              <a:latin typeface="Arial"/>
              <a:cs typeface="Arial"/>
            </a:endParaRPr>
          </a:p>
          <a:p>
            <a:pPr marL="284480" indent="-272415">
              <a:buChar char="•"/>
              <a:tabLst>
                <a:tab pos="284480" algn="l"/>
                <a:tab pos="285115" algn="l"/>
              </a:tabLst>
            </a:pPr>
            <a:r>
              <a:rPr sz="1600" spc="-5" dirty="0">
                <a:latin typeface="Arial"/>
                <a:cs typeface="Arial"/>
              </a:rPr>
              <a:t>Demir</a:t>
            </a:r>
            <a:r>
              <a:rPr sz="1600" spc="-15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imalat</a:t>
            </a:r>
            <a:endParaRPr sz="1600" dirty="0">
              <a:latin typeface="Arial"/>
              <a:cs typeface="Arial"/>
            </a:endParaRPr>
          </a:p>
          <a:p>
            <a:pPr marL="284480" indent="-272415">
              <a:buChar char="•"/>
              <a:tabLst>
                <a:tab pos="284480" algn="l"/>
                <a:tab pos="285115" algn="l"/>
              </a:tabLst>
            </a:pPr>
            <a:r>
              <a:rPr sz="1600" dirty="0">
                <a:latin typeface="Arial"/>
                <a:cs typeface="Arial"/>
              </a:rPr>
              <a:t>PVC</a:t>
            </a:r>
            <a:r>
              <a:rPr sz="1600" spc="-25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imalat</a:t>
            </a:r>
            <a:endParaRPr sz="1600" dirty="0">
              <a:latin typeface="Arial"/>
              <a:cs typeface="Arial"/>
            </a:endParaRPr>
          </a:p>
          <a:p>
            <a:pPr marL="284480" indent="-272415">
              <a:buChar char="•"/>
              <a:tabLst>
                <a:tab pos="284480" algn="l"/>
                <a:tab pos="285115" algn="l"/>
              </a:tabLst>
            </a:pPr>
            <a:r>
              <a:rPr sz="1600" spc="-5" dirty="0">
                <a:latin typeface="Arial"/>
                <a:cs typeface="Arial"/>
              </a:rPr>
              <a:t>Alüminyum</a:t>
            </a:r>
            <a:r>
              <a:rPr sz="1600" spc="-15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imalat</a:t>
            </a:r>
            <a:endParaRPr sz="1600" dirty="0">
              <a:latin typeface="Arial"/>
              <a:cs typeface="Arial"/>
            </a:endParaRPr>
          </a:p>
          <a:p>
            <a:pPr marL="284480" indent="-272415">
              <a:buChar char="•"/>
              <a:tabLst>
                <a:tab pos="284480" algn="l"/>
                <a:tab pos="285115" algn="l"/>
              </a:tabLst>
            </a:pPr>
            <a:r>
              <a:rPr sz="1600" spc="-5" dirty="0">
                <a:latin typeface="Arial"/>
                <a:cs typeface="Arial"/>
              </a:rPr>
              <a:t>Boya-badana</a:t>
            </a:r>
            <a:endParaRPr sz="1600" dirty="0">
              <a:latin typeface="Arial"/>
              <a:cs typeface="Arial"/>
            </a:endParaRPr>
          </a:p>
          <a:p>
            <a:pPr marL="284480" indent="-272415">
              <a:buChar char="•"/>
              <a:tabLst>
                <a:tab pos="284480" algn="l"/>
                <a:tab pos="285115" algn="l"/>
              </a:tabLst>
            </a:pPr>
            <a:r>
              <a:rPr sz="1600" spc="-5" dirty="0">
                <a:latin typeface="Arial"/>
                <a:cs typeface="Arial"/>
              </a:rPr>
              <a:t>Döşeme-duvar</a:t>
            </a:r>
            <a:r>
              <a:rPr sz="1600" spc="-35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kaplamaları</a:t>
            </a:r>
            <a:endParaRPr sz="1600" dirty="0">
              <a:latin typeface="Arial"/>
              <a:cs typeface="Arial"/>
            </a:endParaRPr>
          </a:p>
          <a:p>
            <a:pPr marL="284480" indent="-272415">
              <a:buChar char="•"/>
              <a:tabLst>
                <a:tab pos="284480" algn="l"/>
                <a:tab pos="285115" algn="l"/>
              </a:tabLst>
            </a:pPr>
            <a:r>
              <a:rPr sz="1600" spc="-5" dirty="0">
                <a:latin typeface="Arial"/>
                <a:cs typeface="Arial"/>
              </a:rPr>
              <a:t>Sıva</a:t>
            </a:r>
            <a:r>
              <a:rPr sz="1600" spc="-20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işleri</a:t>
            </a:r>
            <a:endParaRPr sz="1600" dirty="0">
              <a:latin typeface="Arial"/>
              <a:cs typeface="Arial"/>
            </a:endParaRPr>
          </a:p>
          <a:p>
            <a:pPr marL="284480" indent="-272415">
              <a:buChar char="•"/>
              <a:tabLst>
                <a:tab pos="284480" algn="l"/>
                <a:tab pos="285115" algn="l"/>
              </a:tabLst>
            </a:pPr>
            <a:r>
              <a:rPr sz="1600" spc="-5" dirty="0">
                <a:latin typeface="Arial"/>
                <a:cs typeface="Arial"/>
              </a:rPr>
              <a:t>Mozayik </a:t>
            </a:r>
            <a:r>
              <a:rPr sz="1600" dirty="0">
                <a:latin typeface="Arial"/>
                <a:cs typeface="Arial"/>
              </a:rPr>
              <a:t>ve </a:t>
            </a:r>
            <a:r>
              <a:rPr sz="1600" spc="-5" dirty="0">
                <a:latin typeface="Arial"/>
                <a:cs typeface="Arial"/>
              </a:rPr>
              <a:t>şap</a:t>
            </a:r>
            <a:r>
              <a:rPr sz="1600" spc="-20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işleri</a:t>
            </a:r>
            <a:endParaRPr sz="1600" dirty="0">
              <a:latin typeface="Arial"/>
              <a:cs typeface="Arial"/>
            </a:endParaRPr>
          </a:p>
          <a:p>
            <a:pPr marL="284480" indent="-272415">
              <a:buChar char="•"/>
              <a:tabLst>
                <a:tab pos="284480" algn="l"/>
                <a:tab pos="285115" algn="l"/>
              </a:tabLst>
            </a:pPr>
            <a:r>
              <a:rPr sz="1600" spc="-5" dirty="0">
                <a:latin typeface="Arial"/>
                <a:cs typeface="Arial"/>
              </a:rPr>
              <a:t>Cam</a:t>
            </a:r>
            <a:r>
              <a:rPr sz="1600" spc="-10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işleri</a:t>
            </a:r>
            <a:endParaRPr sz="1600" dirty="0">
              <a:latin typeface="Arial"/>
              <a:cs typeface="Arial"/>
            </a:endParaRPr>
          </a:p>
          <a:p>
            <a:pPr marL="284480" indent="-272415">
              <a:buChar char="•"/>
              <a:tabLst>
                <a:tab pos="284480" algn="l"/>
                <a:tab pos="285115" algn="l"/>
              </a:tabLst>
            </a:pPr>
            <a:r>
              <a:rPr sz="1600" spc="-5" dirty="0">
                <a:latin typeface="Arial"/>
                <a:cs typeface="Arial"/>
              </a:rPr>
              <a:t>Kapı pencere</a:t>
            </a:r>
            <a:r>
              <a:rPr sz="1600" spc="-10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aksesuarı</a:t>
            </a:r>
            <a:endParaRPr sz="1600" dirty="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4276119" y="2431705"/>
            <a:ext cx="2399665" cy="34397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spcBef>
                <a:spcPts val="100"/>
              </a:spcBef>
            </a:pPr>
            <a:r>
              <a:rPr sz="1600" spc="-5" dirty="0">
                <a:latin typeface="Arial"/>
                <a:cs typeface="Arial"/>
              </a:rPr>
              <a:t>(15.255.xxxx-15.270.xxxx)  (15.180.xxxx)</a:t>
            </a:r>
            <a:endParaRPr sz="1600" dirty="0">
              <a:latin typeface="Arial"/>
              <a:cs typeface="Arial"/>
            </a:endParaRPr>
          </a:p>
          <a:p>
            <a:pPr marL="12700"/>
            <a:r>
              <a:rPr sz="1600" spc="-5" dirty="0">
                <a:latin typeface="Arial"/>
                <a:cs typeface="Arial"/>
              </a:rPr>
              <a:t>(15.185.xxxx)</a:t>
            </a:r>
            <a:endParaRPr sz="1600" dirty="0">
              <a:latin typeface="Arial"/>
              <a:cs typeface="Arial"/>
            </a:endParaRPr>
          </a:p>
          <a:p>
            <a:pPr marL="12700" marR="5080"/>
            <a:r>
              <a:rPr sz="1600" spc="-5" dirty="0">
                <a:latin typeface="Arial"/>
                <a:cs typeface="Arial"/>
              </a:rPr>
              <a:t>(15.300.xxxx)  (15.510.xxxx-15.515.xxxx)  (15.160.xxx-15.550.xxxx)</a:t>
            </a:r>
            <a:endParaRPr sz="1600" dirty="0">
              <a:latin typeface="Arial"/>
              <a:cs typeface="Arial"/>
            </a:endParaRPr>
          </a:p>
          <a:p>
            <a:pPr marL="12700"/>
            <a:r>
              <a:rPr sz="1600" spc="-5" dirty="0">
                <a:latin typeface="Arial"/>
                <a:cs typeface="Arial"/>
              </a:rPr>
              <a:t>(15.455.xxxx)</a:t>
            </a:r>
            <a:endParaRPr sz="1600" dirty="0">
              <a:latin typeface="Arial"/>
              <a:cs typeface="Arial"/>
            </a:endParaRPr>
          </a:p>
          <a:p>
            <a:pPr marL="12700"/>
            <a:r>
              <a:rPr sz="1600" spc="-5" dirty="0">
                <a:latin typeface="Arial"/>
                <a:cs typeface="Arial"/>
              </a:rPr>
              <a:t>(15.460.xxxx)</a:t>
            </a:r>
            <a:endParaRPr sz="1600" dirty="0">
              <a:latin typeface="Arial"/>
              <a:cs typeface="Arial"/>
            </a:endParaRPr>
          </a:p>
          <a:p>
            <a:pPr marL="12700" marR="5080"/>
            <a:r>
              <a:rPr sz="1600" spc="-5" dirty="0">
                <a:latin typeface="Arial"/>
                <a:cs typeface="Arial"/>
              </a:rPr>
              <a:t>(15.540.xxxx)  (15.365.xxxx-15.445.xxxx)  (15.275.xxxx)</a:t>
            </a:r>
            <a:endParaRPr sz="1600" dirty="0">
              <a:latin typeface="Arial"/>
              <a:cs typeface="Arial"/>
            </a:endParaRPr>
          </a:p>
          <a:p>
            <a:pPr marL="12700"/>
            <a:r>
              <a:rPr sz="1600" spc="-5" dirty="0">
                <a:latin typeface="Arial"/>
                <a:cs typeface="Arial"/>
              </a:rPr>
              <a:t>(15.450.xxxx)</a:t>
            </a:r>
            <a:endParaRPr sz="1600" dirty="0">
              <a:latin typeface="Arial"/>
              <a:cs typeface="Arial"/>
            </a:endParaRPr>
          </a:p>
          <a:p>
            <a:pPr marL="12700" marR="1111885" indent="-635"/>
            <a:r>
              <a:rPr sz="1600" spc="-5" dirty="0">
                <a:latin typeface="Arial"/>
                <a:cs typeface="Arial"/>
              </a:rPr>
              <a:t>(15.470.xxxx)  </a:t>
            </a:r>
            <a:r>
              <a:rPr sz="1600" dirty="0">
                <a:latin typeface="Arial"/>
                <a:cs typeface="Arial"/>
              </a:rPr>
              <a:t>(</a:t>
            </a:r>
            <a:r>
              <a:rPr sz="1600" spc="-5" dirty="0">
                <a:latin typeface="Arial"/>
                <a:cs typeface="Arial"/>
              </a:rPr>
              <a:t>15</a:t>
            </a:r>
            <a:r>
              <a:rPr sz="1600" dirty="0">
                <a:latin typeface="Arial"/>
                <a:cs typeface="Arial"/>
              </a:rPr>
              <a:t>ç</a:t>
            </a:r>
            <a:r>
              <a:rPr sz="1600" spc="-5" dirty="0">
                <a:latin typeface="Arial"/>
                <a:cs typeface="Arial"/>
              </a:rPr>
              <a:t>465</a:t>
            </a:r>
            <a:r>
              <a:rPr sz="1600" dirty="0">
                <a:latin typeface="Arial"/>
                <a:cs typeface="Arial"/>
              </a:rPr>
              <a:t>.xxxx)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7008302" y="5601625"/>
            <a:ext cx="1075690" cy="2590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sz="1600" spc="-5" dirty="0">
                <a:latin typeface="Arial"/>
                <a:cs typeface="Arial"/>
              </a:rPr>
              <a:t>(29.A-29.C)</a:t>
            </a:r>
            <a:endParaRPr sz="1600">
              <a:latin typeface="Arial"/>
              <a:cs typeface="Arial"/>
            </a:endParaRPr>
          </a:p>
        </p:txBody>
      </p:sp>
      <p:sp>
        <p:nvSpPr>
          <p:cNvPr id="8" name="object 8"/>
          <p:cNvSpPr txBox="1">
            <a:spLocks noGrp="1"/>
          </p:cNvSpPr>
          <p:nvPr>
            <p:ph type="title"/>
          </p:nvPr>
        </p:nvSpPr>
        <p:spPr>
          <a:xfrm>
            <a:off x="494288" y="649849"/>
            <a:ext cx="2578100" cy="38215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tr-TR" sz="2400" spc="-70" dirty="0"/>
              <a:t>YAPI MALİYETİ</a:t>
            </a:r>
          </a:p>
        </p:txBody>
      </p:sp>
    </p:spTree>
    <p:extLst>
      <p:ext uri="{BB962C8B-B14F-4D97-AF65-F5344CB8AC3E}">
        <p14:creationId xmlns:p14="http://schemas.microsoft.com/office/powerpoint/2010/main" val="13696274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50146" y="1697897"/>
            <a:ext cx="3714115" cy="10629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69900" indent="-457200">
              <a:spcBef>
                <a:spcPts val="100"/>
              </a:spcBef>
              <a:buFont typeface="Arial"/>
              <a:buChar char="•"/>
              <a:tabLst>
                <a:tab pos="469265" algn="l"/>
                <a:tab pos="469900" algn="l"/>
              </a:tabLst>
            </a:pPr>
            <a:r>
              <a:rPr sz="2400" spc="-5" dirty="0">
                <a:solidFill>
                  <a:srgbClr val="FF0000"/>
                </a:solidFill>
                <a:latin typeface="Arial"/>
                <a:cs typeface="Arial"/>
              </a:rPr>
              <a:t>Metraj</a:t>
            </a:r>
            <a:r>
              <a:rPr sz="2400" spc="-5" dirty="0">
                <a:solidFill>
                  <a:srgbClr val="FF0000"/>
                </a:solidFill>
                <a:latin typeface="Arial"/>
                <a:cs typeface="Arial"/>
              </a:rPr>
              <a:t>;</a:t>
            </a:r>
            <a:endParaRPr sz="2400" dirty="0">
              <a:latin typeface="Arial"/>
              <a:cs typeface="Arial"/>
            </a:endParaRPr>
          </a:p>
          <a:p>
            <a:pPr marL="1212850" lvl="1" indent="-457200">
              <a:buClr>
                <a:srgbClr val="000000"/>
              </a:buClr>
              <a:buChar char="•"/>
              <a:tabLst>
                <a:tab pos="1212215" algn="l"/>
                <a:tab pos="1212850" algn="l"/>
              </a:tabLst>
            </a:pPr>
            <a:r>
              <a:rPr sz="2400" spc="-5" dirty="0">
                <a:solidFill>
                  <a:srgbClr val="FF0000"/>
                </a:solidFill>
                <a:latin typeface="Arial"/>
                <a:cs typeface="Arial"/>
              </a:rPr>
              <a:t>Metraj</a:t>
            </a:r>
            <a:r>
              <a:rPr sz="2400" spc="-55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2400" spc="-5" dirty="0">
                <a:solidFill>
                  <a:srgbClr val="FF0000"/>
                </a:solidFill>
                <a:latin typeface="Arial"/>
                <a:cs typeface="Arial"/>
              </a:rPr>
              <a:t>çıkarılması</a:t>
            </a:r>
            <a:r>
              <a:rPr sz="2400" spc="-5" dirty="0">
                <a:solidFill>
                  <a:srgbClr val="FF0000"/>
                </a:solidFill>
                <a:latin typeface="Arial"/>
                <a:cs typeface="Arial"/>
              </a:rPr>
              <a:t>;</a:t>
            </a:r>
            <a:endParaRPr sz="2400" dirty="0">
              <a:latin typeface="Arial"/>
              <a:cs typeface="Arial"/>
            </a:endParaRPr>
          </a:p>
          <a:p>
            <a:pPr marL="1841500" lvl="2" indent="-457200">
              <a:spcBef>
                <a:spcPts val="10"/>
              </a:spcBef>
              <a:buChar char="•"/>
              <a:tabLst>
                <a:tab pos="1840864" algn="l"/>
                <a:tab pos="1841500" algn="l"/>
                <a:tab pos="2517775" algn="l"/>
              </a:tabLst>
            </a:pPr>
            <a:r>
              <a:rPr sz="2000" dirty="0">
                <a:latin typeface="Arial"/>
                <a:cs typeface="Arial"/>
              </a:rPr>
              <a:t>Bir	</a:t>
            </a:r>
            <a:r>
              <a:rPr sz="2000" spc="-5" dirty="0">
                <a:latin typeface="Arial"/>
                <a:cs typeface="Arial"/>
              </a:rPr>
              <a:t>yapının</a:t>
            </a:r>
            <a:endParaRPr sz="2000" dirty="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853622" y="2430942"/>
            <a:ext cx="5102225" cy="3302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spcBef>
                <a:spcPts val="95"/>
              </a:spcBef>
              <a:tabLst>
                <a:tab pos="1504950" algn="l"/>
                <a:tab pos="3480435" algn="l"/>
                <a:tab pos="4228465" algn="l"/>
              </a:tabLst>
            </a:pPr>
            <a:r>
              <a:rPr sz="2000" spc="-15" dirty="0">
                <a:latin typeface="Arial"/>
                <a:cs typeface="Arial"/>
              </a:rPr>
              <a:t>m</a:t>
            </a:r>
            <a:r>
              <a:rPr sz="2000" spc="-10" dirty="0">
                <a:latin typeface="Arial"/>
                <a:cs typeface="Arial"/>
              </a:rPr>
              <a:t>e</a:t>
            </a:r>
            <a:r>
              <a:rPr sz="2000" spc="-5" dirty="0">
                <a:latin typeface="Arial"/>
                <a:cs typeface="Arial"/>
              </a:rPr>
              <a:t>tr</a:t>
            </a:r>
            <a:r>
              <a:rPr sz="2000" spc="-10" dirty="0">
                <a:latin typeface="Arial"/>
                <a:cs typeface="Arial"/>
              </a:rPr>
              <a:t>a</a:t>
            </a:r>
            <a:r>
              <a:rPr sz="2000" spc="-5" dirty="0">
                <a:latin typeface="Arial"/>
                <a:cs typeface="Arial"/>
              </a:rPr>
              <a:t>jı</a:t>
            </a:r>
            <a:r>
              <a:rPr sz="2000" spc="-15" dirty="0">
                <a:latin typeface="Arial"/>
                <a:cs typeface="Arial"/>
              </a:rPr>
              <a:t>n</a:t>
            </a:r>
            <a:r>
              <a:rPr sz="2000" spc="-10" dirty="0">
                <a:latin typeface="Arial"/>
                <a:cs typeface="Arial"/>
              </a:rPr>
              <a:t>ı</a:t>
            </a:r>
            <a:r>
              <a:rPr sz="2000" spc="-5" dirty="0">
                <a:latin typeface="Arial"/>
                <a:cs typeface="Arial"/>
              </a:rPr>
              <a:t>n</a:t>
            </a:r>
            <a:r>
              <a:rPr sz="2000" dirty="0">
                <a:latin typeface="Arial"/>
                <a:cs typeface="Arial"/>
              </a:rPr>
              <a:t>	</a:t>
            </a:r>
            <a:r>
              <a:rPr sz="2000" spc="-10" dirty="0">
                <a:latin typeface="Arial"/>
                <a:cs typeface="Arial"/>
              </a:rPr>
              <a:t>ç</a:t>
            </a:r>
            <a:r>
              <a:rPr sz="2000" spc="-15" dirty="0">
                <a:latin typeface="Arial"/>
                <a:cs typeface="Arial"/>
              </a:rPr>
              <a:t>ı</a:t>
            </a:r>
            <a:r>
              <a:rPr sz="2000" spc="-5" dirty="0">
                <a:latin typeface="Arial"/>
                <a:cs typeface="Arial"/>
              </a:rPr>
              <a:t>k</a:t>
            </a:r>
            <a:r>
              <a:rPr sz="2000" spc="-10" dirty="0">
                <a:latin typeface="Arial"/>
                <a:cs typeface="Arial"/>
              </a:rPr>
              <a:t>a</a:t>
            </a:r>
            <a:r>
              <a:rPr sz="2000" spc="-15" dirty="0">
                <a:latin typeface="Arial"/>
                <a:cs typeface="Arial"/>
              </a:rPr>
              <a:t>r</a:t>
            </a:r>
            <a:r>
              <a:rPr sz="2000" spc="-5" dirty="0">
                <a:latin typeface="Arial"/>
                <a:cs typeface="Arial"/>
              </a:rPr>
              <a:t>ıl</a:t>
            </a:r>
            <a:r>
              <a:rPr sz="2000" spc="-10" dirty="0">
                <a:latin typeface="Arial"/>
                <a:cs typeface="Arial"/>
              </a:rPr>
              <a:t>a</a:t>
            </a:r>
            <a:r>
              <a:rPr sz="2000" spc="-5" dirty="0">
                <a:latin typeface="Arial"/>
                <a:cs typeface="Arial"/>
              </a:rPr>
              <a:t>b</a:t>
            </a:r>
            <a:r>
              <a:rPr sz="2000" dirty="0">
                <a:latin typeface="Arial"/>
                <a:cs typeface="Arial"/>
              </a:rPr>
              <a:t>i</a:t>
            </a:r>
            <a:r>
              <a:rPr sz="2000" spc="-5" dirty="0">
                <a:latin typeface="Arial"/>
                <a:cs typeface="Arial"/>
              </a:rPr>
              <a:t>lm</a:t>
            </a:r>
            <a:r>
              <a:rPr sz="2000" spc="-10" dirty="0">
                <a:latin typeface="Arial"/>
                <a:cs typeface="Arial"/>
              </a:rPr>
              <a:t>e</a:t>
            </a:r>
            <a:r>
              <a:rPr sz="2000" spc="-5" dirty="0">
                <a:latin typeface="Arial"/>
                <a:cs typeface="Arial"/>
              </a:rPr>
              <a:t>si</a:t>
            </a:r>
            <a:r>
              <a:rPr sz="2000" dirty="0">
                <a:latin typeface="Arial"/>
                <a:cs typeface="Arial"/>
              </a:rPr>
              <a:t>	</a:t>
            </a:r>
            <a:r>
              <a:rPr sz="2000" spc="-5" dirty="0">
                <a:latin typeface="Arial"/>
                <a:cs typeface="Arial"/>
              </a:rPr>
              <a:t>için</a:t>
            </a:r>
            <a:r>
              <a:rPr sz="2000" dirty="0">
                <a:latin typeface="Arial"/>
                <a:cs typeface="Arial"/>
              </a:rPr>
              <a:t>	</a:t>
            </a:r>
            <a:r>
              <a:rPr sz="2000" spc="-10" dirty="0">
                <a:latin typeface="Arial"/>
                <a:cs typeface="Arial"/>
              </a:rPr>
              <a:t>ma</a:t>
            </a:r>
            <a:r>
              <a:rPr sz="2000" spc="-5" dirty="0">
                <a:latin typeface="Arial"/>
                <a:cs typeface="Arial"/>
              </a:rPr>
              <a:t>liy</a:t>
            </a:r>
            <a:r>
              <a:rPr sz="2000" spc="-10" dirty="0">
                <a:latin typeface="Arial"/>
                <a:cs typeface="Arial"/>
              </a:rPr>
              <a:t>e</a:t>
            </a:r>
            <a:r>
              <a:rPr sz="2000" spc="-5" dirty="0">
                <a:latin typeface="Arial"/>
                <a:cs typeface="Arial"/>
              </a:rPr>
              <a:t>ti</a:t>
            </a:r>
            <a:endParaRPr sz="2000">
              <a:latin typeface="Arial"/>
              <a:cs typeface="Arial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body" idx="1"/>
          </p:nvPr>
        </p:nvSpPr>
        <p:spPr>
          <a:xfrm>
            <a:off x="1066800" y="2838451"/>
            <a:ext cx="7543800" cy="1859200"/>
          </a:xfrm>
          <a:prstGeom prst="rect">
            <a:avLst/>
          </a:prstGeom>
        </p:spPr>
        <p:txBody>
          <a:bodyPr vert="horz" wrap="square" lIns="0" tIns="88619" rIns="0" bIns="0" rtlCol="0">
            <a:spAutoFit/>
          </a:bodyPr>
          <a:lstStyle/>
          <a:p>
            <a:pPr marL="298450" marR="5080" indent="0">
              <a:lnSpc>
                <a:spcPct val="100000"/>
              </a:lnSpc>
              <a:spcBef>
                <a:spcPts val="95"/>
              </a:spcBef>
              <a:buNone/>
            </a:pPr>
            <a:r>
              <a:rPr lang="tr-TR" spc="-5" dirty="0" smtClean="0"/>
              <a:t>	</a:t>
            </a:r>
            <a:r>
              <a:rPr spc="-5" dirty="0" err="1" smtClean="0"/>
              <a:t>hesaplanacak</a:t>
            </a:r>
            <a:r>
              <a:rPr spc="-5" dirty="0" smtClean="0"/>
              <a:t> </a:t>
            </a:r>
            <a:r>
              <a:rPr spc="-5" dirty="0">
                <a:solidFill>
                  <a:srgbClr val="FF0000"/>
                </a:solidFill>
              </a:rPr>
              <a:t>her </a:t>
            </a:r>
            <a:r>
              <a:rPr spc="-5" dirty="0">
                <a:solidFill>
                  <a:srgbClr val="FF0000"/>
                </a:solidFill>
              </a:rPr>
              <a:t>ürünün</a:t>
            </a:r>
            <a:r>
              <a:rPr spc="-5" dirty="0"/>
              <a:t>, tüm </a:t>
            </a:r>
            <a:r>
              <a:rPr spc="-5" dirty="0">
                <a:solidFill>
                  <a:srgbClr val="FF0000"/>
                </a:solidFill>
              </a:rPr>
              <a:t>üretim teknolojisi</a:t>
            </a:r>
            <a:r>
              <a:rPr spc="-5" dirty="0"/>
              <a:t>, </a:t>
            </a:r>
            <a:r>
              <a:rPr spc="-5" dirty="0">
                <a:solidFill>
                  <a:srgbClr val="FF0000"/>
                </a:solidFill>
              </a:rPr>
              <a:t>boyutları </a:t>
            </a:r>
            <a:r>
              <a:rPr spc="-5" dirty="0"/>
              <a:t>vb.  </a:t>
            </a:r>
            <a:r>
              <a:rPr dirty="0"/>
              <a:t>bilgilerinin </a:t>
            </a:r>
            <a:r>
              <a:rPr spc="-5" dirty="0"/>
              <a:t>eksiksiz bilinmesi</a:t>
            </a:r>
            <a:r>
              <a:rPr spc="25" dirty="0"/>
              <a:t> </a:t>
            </a:r>
            <a:r>
              <a:rPr spc="-15" dirty="0"/>
              <a:t>gerekmektedir.</a:t>
            </a:r>
          </a:p>
          <a:p>
            <a:pPr marL="12700" indent="0">
              <a:lnSpc>
                <a:spcPct val="100000"/>
              </a:lnSpc>
              <a:spcBef>
                <a:spcPts val="600"/>
              </a:spcBef>
              <a:buNone/>
              <a:tabLst>
                <a:tab pos="469265" algn="l"/>
                <a:tab pos="469900" algn="l"/>
              </a:tabLst>
            </a:pPr>
            <a:r>
              <a:rPr spc="-5" dirty="0" err="1" smtClean="0">
                <a:solidFill>
                  <a:srgbClr val="FF0000"/>
                </a:solidFill>
              </a:rPr>
              <a:t>Projesi</a:t>
            </a:r>
            <a:r>
              <a:rPr spc="-5" dirty="0" smtClean="0">
                <a:solidFill>
                  <a:srgbClr val="FF0000"/>
                </a:solidFill>
              </a:rPr>
              <a:t> </a:t>
            </a:r>
            <a:r>
              <a:rPr spc="-5" dirty="0">
                <a:solidFill>
                  <a:srgbClr val="FF0000"/>
                </a:solidFill>
              </a:rPr>
              <a:t>ve detay çizimleri</a:t>
            </a:r>
            <a:r>
              <a:rPr spc="-5" dirty="0">
                <a:solidFill>
                  <a:srgbClr val="FF0000"/>
                </a:solidFill>
              </a:rPr>
              <a:t> </a:t>
            </a:r>
            <a:r>
              <a:rPr spc="-5" dirty="0"/>
              <a:t>tam</a:t>
            </a:r>
            <a:r>
              <a:rPr dirty="0"/>
              <a:t> </a:t>
            </a:r>
            <a:r>
              <a:rPr spc="-15" dirty="0" err="1"/>
              <a:t>olmalıdır</a:t>
            </a:r>
            <a:r>
              <a:rPr spc="-15" dirty="0" smtClean="0"/>
              <a:t>.</a:t>
            </a:r>
            <a:endParaRPr lang="tr-TR" spc="-15" dirty="0" smtClean="0"/>
          </a:p>
          <a:p>
            <a:pPr marL="12700">
              <a:lnSpc>
                <a:spcPct val="100000"/>
              </a:lnSpc>
              <a:spcBef>
                <a:spcPts val="600"/>
              </a:spcBef>
            </a:pPr>
            <a:endParaRPr lang="tr-TR" spc="-15" dirty="0">
              <a:solidFill>
                <a:srgbClr val="FF0000"/>
              </a:solidFill>
            </a:endParaRPr>
          </a:p>
          <a:p>
            <a:pPr marL="12700">
              <a:lnSpc>
                <a:spcPct val="100000"/>
              </a:lnSpc>
              <a:spcBef>
                <a:spcPts val="600"/>
              </a:spcBef>
            </a:pPr>
            <a:endParaRPr spc="-5" dirty="0">
              <a:solidFill>
                <a:srgbClr val="FF0000"/>
              </a:solidFill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978946" y="3802541"/>
            <a:ext cx="5876925" cy="3302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spcBef>
                <a:spcPts val="95"/>
              </a:spcBef>
              <a:tabLst>
                <a:tab pos="875665" algn="l"/>
                <a:tab pos="1412875" algn="l"/>
                <a:tab pos="2372995" algn="l"/>
                <a:tab pos="3434079" algn="l"/>
                <a:tab pos="4873625" algn="l"/>
              </a:tabLst>
            </a:pPr>
            <a:r>
              <a:rPr sz="2000" spc="-5" dirty="0">
                <a:solidFill>
                  <a:srgbClr val="FF0000"/>
                </a:solidFill>
                <a:latin typeface="Arial"/>
                <a:cs typeface="Arial"/>
              </a:rPr>
              <a:t>Proje	</a:t>
            </a:r>
            <a:r>
              <a:rPr sz="2000" spc="-5" dirty="0">
                <a:latin typeface="Arial"/>
                <a:cs typeface="Arial"/>
              </a:rPr>
              <a:t>ve	</a:t>
            </a:r>
            <a:r>
              <a:rPr sz="2000" spc="-10" dirty="0">
                <a:solidFill>
                  <a:srgbClr val="FF0000"/>
                </a:solidFill>
                <a:latin typeface="Arial"/>
                <a:cs typeface="Arial"/>
              </a:rPr>
              <a:t>mahal	</a:t>
            </a:r>
            <a:r>
              <a:rPr sz="2000" spc="-5" dirty="0">
                <a:solidFill>
                  <a:srgbClr val="FF0000"/>
                </a:solidFill>
                <a:latin typeface="Arial"/>
                <a:cs typeface="Arial"/>
              </a:rPr>
              <a:t>listeleri	</a:t>
            </a:r>
            <a:r>
              <a:rPr sz="2000" spc="-5" dirty="0">
                <a:latin typeface="Arial"/>
                <a:cs typeface="Arial"/>
              </a:rPr>
              <a:t>yardımıyla	öncelikle</a:t>
            </a:r>
            <a:endParaRPr sz="2000" dirty="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8100060" y="3802541"/>
            <a:ext cx="857250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08279" marR="5080" indent="-196215">
              <a:spcBef>
                <a:spcPts val="95"/>
              </a:spcBef>
            </a:pPr>
            <a:r>
              <a:rPr sz="2000" spc="-5" dirty="0">
                <a:latin typeface="Arial"/>
                <a:cs typeface="Arial"/>
              </a:rPr>
              <a:t>y</a:t>
            </a:r>
            <a:r>
              <a:rPr sz="2000" spc="-10" dirty="0">
                <a:latin typeface="Arial"/>
                <a:cs typeface="Arial"/>
              </a:rPr>
              <a:t>ap</a:t>
            </a:r>
            <a:r>
              <a:rPr sz="2000" spc="-5" dirty="0">
                <a:latin typeface="Arial"/>
                <a:cs typeface="Arial"/>
              </a:rPr>
              <a:t>ı</a:t>
            </a:r>
            <a:r>
              <a:rPr sz="2000" spc="-15" dirty="0">
                <a:latin typeface="Arial"/>
                <a:cs typeface="Arial"/>
              </a:rPr>
              <a:t>n</a:t>
            </a:r>
            <a:r>
              <a:rPr sz="2000" spc="-10" dirty="0">
                <a:latin typeface="Arial"/>
                <a:cs typeface="Arial"/>
              </a:rPr>
              <a:t>ı</a:t>
            </a:r>
            <a:r>
              <a:rPr sz="2000" spc="-5" dirty="0">
                <a:latin typeface="Arial"/>
                <a:cs typeface="Arial"/>
              </a:rPr>
              <a:t>n  </a:t>
            </a:r>
            <a:r>
              <a:rPr sz="2000" spc="-5" dirty="0">
                <a:solidFill>
                  <a:srgbClr val="FF0000"/>
                </a:solidFill>
                <a:latin typeface="Arial"/>
                <a:cs typeface="Arial"/>
              </a:rPr>
              <a:t>lis</a:t>
            </a:r>
            <a:r>
              <a:rPr sz="2000" spc="-10" dirty="0">
                <a:solidFill>
                  <a:srgbClr val="FF0000"/>
                </a:solidFill>
                <a:latin typeface="Arial"/>
                <a:cs typeface="Arial"/>
              </a:rPr>
              <a:t>t</a:t>
            </a:r>
            <a:r>
              <a:rPr sz="2000" spc="-5" dirty="0">
                <a:solidFill>
                  <a:srgbClr val="FF0000"/>
                </a:solidFill>
                <a:latin typeface="Arial"/>
                <a:cs typeface="Arial"/>
              </a:rPr>
              <a:t>esi</a:t>
            </a:r>
            <a:endParaRPr sz="200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978945" y="4107290"/>
            <a:ext cx="5948680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spcBef>
                <a:spcPts val="95"/>
              </a:spcBef>
              <a:tabLst>
                <a:tab pos="1675764" algn="l"/>
                <a:tab pos="2689860" algn="l"/>
                <a:tab pos="3749040" algn="l"/>
                <a:tab pos="5653405" algn="l"/>
              </a:tabLst>
            </a:pPr>
            <a:r>
              <a:rPr sz="2000" spc="-5" dirty="0">
                <a:latin typeface="Arial"/>
                <a:cs typeface="Arial"/>
              </a:rPr>
              <a:t>t</a:t>
            </a:r>
            <a:r>
              <a:rPr sz="2000" spc="-10" dirty="0">
                <a:latin typeface="Arial"/>
                <a:cs typeface="Arial"/>
              </a:rPr>
              <a:t>amam</a:t>
            </a:r>
            <a:r>
              <a:rPr sz="2000" spc="-5" dirty="0">
                <a:latin typeface="Arial"/>
                <a:cs typeface="Arial"/>
              </a:rPr>
              <a:t>ı</a:t>
            </a:r>
            <a:r>
              <a:rPr sz="2000" spc="-10" dirty="0">
                <a:latin typeface="Arial"/>
                <a:cs typeface="Arial"/>
              </a:rPr>
              <a:t>nd</a:t>
            </a:r>
            <a:r>
              <a:rPr sz="2000" spc="-5" dirty="0">
                <a:latin typeface="Arial"/>
                <a:cs typeface="Arial"/>
              </a:rPr>
              <a:t>a</a:t>
            </a:r>
            <a:r>
              <a:rPr sz="2000" dirty="0">
                <a:latin typeface="Arial"/>
                <a:cs typeface="Arial"/>
              </a:rPr>
              <a:t>	</a:t>
            </a:r>
            <a:r>
              <a:rPr sz="2000" spc="-10" dirty="0">
                <a:solidFill>
                  <a:srgbClr val="FF0000"/>
                </a:solidFill>
                <a:latin typeface="Arial"/>
                <a:cs typeface="Arial"/>
              </a:rPr>
              <a:t>h</a:t>
            </a:r>
            <a:r>
              <a:rPr sz="2000" spc="-15" dirty="0">
                <a:solidFill>
                  <a:srgbClr val="FF0000"/>
                </a:solidFill>
                <a:latin typeface="Arial"/>
                <a:cs typeface="Arial"/>
              </a:rPr>
              <a:t>a</a:t>
            </a:r>
            <a:r>
              <a:rPr sz="2000" spc="-10" dirty="0">
                <a:solidFill>
                  <a:srgbClr val="FF0000"/>
                </a:solidFill>
                <a:latin typeface="Arial"/>
                <a:cs typeface="Arial"/>
              </a:rPr>
              <a:t>n</a:t>
            </a:r>
            <a:r>
              <a:rPr sz="2000" dirty="0">
                <a:solidFill>
                  <a:srgbClr val="FF0000"/>
                </a:solidFill>
                <a:latin typeface="Arial"/>
                <a:cs typeface="Arial"/>
              </a:rPr>
              <a:t>g</a:t>
            </a:r>
            <a:r>
              <a:rPr sz="2000" spc="-5" dirty="0">
                <a:solidFill>
                  <a:srgbClr val="FF0000"/>
                </a:solidFill>
                <a:latin typeface="Arial"/>
                <a:cs typeface="Arial"/>
              </a:rPr>
              <a:t>i</a:t>
            </a:r>
            <a:r>
              <a:rPr sz="2000" dirty="0">
                <a:solidFill>
                  <a:srgbClr val="FF0000"/>
                </a:solidFill>
                <a:latin typeface="Arial"/>
                <a:cs typeface="Arial"/>
              </a:rPr>
              <a:t>	</a:t>
            </a:r>
            <a:r>
              <a:rPr sz="2000" spc="-10" dirty="0">
                <a:solidFill>
                  <a:srgbClr val="FF0000"/>
                </a:solidFill>
                <a:latin typeface="Arial"/>
                <a:cs typeface="Arial"/>
              </a:rPr>
              <a:t>i</a:t>
            </a:r>
            <a:r>
              <a:rPr sz="2000" dirty="0">
                <a:solidFill>
                  <a:srgbClr val="FF0000"/>
                </a:solidFill>
                <a:latin typeface="Arial"/>
                <a:cs typeface="Arial"/>
              </a:rPr>
              <a:t>ş</a:t>
            </a:r>
            <a:r>
              <a:rPr sz="2000" spc="-10" dirty="0">
                <a:solidFill>
                  <a:srgbClr val="FF0000"/>
                </a:solidFill>
                <a:latin typeface="Arial"/>
                <a:cs typeface="Arial"/>
              </a:rPr>
              <a:t>le</a:t>
            </a:r>
            <a:r>
              <a:rPr sz="2000" dirty="0">
                <a:solidFill>
                  <a:srgbClr val="FF0000"/>
                </a:solidFill>
                <a:latin typeface="Arial"/>
                <a:cs typeface="Arial"/>
              </a:rPr>
              <a:t>r</a:t>
            </a:r>
            <a:r>
              <a:rPr sz="2000" spc="-10" dirty="0">
                <a:solidFill>
                  <a:srgbClr val="FF0000"/>
                </a:solidFill>
                <a:latin typeface="Arial"/>
                <a:cs typeface="Arial"/>
              </a:rPr>
              <a:t>i</a:t>
            </a:r>
            <a:r>
              <a:rPr sz="2000" spc="-5" dirty="0">
                <a:solidFill>
                  <a:srgbClr val="FF0000"/>
                </a:solidFill>
                <a:latin typeface="Arial"/>
                <a:cs typeface="Arial"/>
              </a:rPr>
              <a:t>n</a:t>
            </a:r>
            <a:r>
              <a:rPr sz="2000" dirty="0">
                <a:solidFill>
                  <a:srgbClr val="FF0000"/>
                </a:solidFill>
                <a:latin typeface="Arial"/>
                <a:cs typeface="Arial"/>
              </a:rPr>
              <a:t>	</a:t>
            </a:r>
            <a:r>
              <a:rPr sz="2000" spc="-5" dirty="0">
                <a:solidFill>
                  <a:srgbClr val="FF0000"/>
                </a:solidFill>
                <a:latin typeface="Arial"/>
                <a:cs typeface="Arial"/>
              </a:rPr>
              <a:t>y</a:t>
            </a:r>
            <a:r>
              <a:rPr sz="2000" spc="-15" dirty="0">
                <a:solidFill>
                  <a:srgbClr val="FF0000"/>
                </a:solidFill>
                <a:latin typeface="Arial"/>
                <a:cs typeface="Arial"/>
              </a:rPr>
              <a:t>a</a:t>
            </a:r>
            <a:r>
              <a:rPr sz="2000" spc="-10" dirty="0">
                <a:solidFill>
                  <a:srgbClr val="FF0000"/>
                </a:solidFill>
                <a:latin typeface="Arial"/>
                <a:cs typeface="Arial"/>
              </a:rPr>
              <a:t>p</a:t>
            </a:r>
            <a:r>
              <a:rPr sz="2000" spc="-5" dirty="0">
                <a:solidFill>
                  <a:srgbClr val="FF0000"/>
                </a:solidFill>
                <a:latin typeface="Arial"/>
                <a:cs typeface="Arial"/>
              </a:rPr>
              <a:t>ıl</a:t>
            </a:r>
            <a:r>
              <a:rPr sz="2000" spc="-10" dirty="0">
                <a:solidFill>
                  <a:srgbClr val="FF0000"/>
                </a:solidFill>
                <a:latin typeface="Arial"/>
                <a:cs typeface="Arial"/>
              </a:rPr>
              <a:t>a</a:t>
            </a:r>
            <a:r>
              <a:rPr sz="2000" spc="-5" dirty="0">
                <a:solidFill>
                  <a:srgbClr val="FF0000"/>
                </a:solidFill>
                <a:latin typeface="Arial"/>
                <a:cs typeface="Arial"/>
              </a:rPr>
              <a:t>ca</a:t>
            </a:r>
            <a:r>
              <a:rPr sz="2000" spc="-10" dirty="0">
                <a:solidFill>
                  <a:srgbClr val="FF0000"/>
                </a:solidFill>
                <a:latin typeface="Arial"/>
                <a:cs typeface="Arial"/>
              </a:rPr>
              <a:t>ğ</a:t>
            </a:r>
            <a:r>
              <a:rPr sz="2000" spc="-5" dirty="0">
                <a:solidFill>
                  <a:srgbClr val="FF0000"/>
                </a:solidFill>
                <a:latin typeface="Arial"/>
                <a:cs typeface="Arial"/>
              </a:rPr>
              <a:t>ı</a:t>
            </a:r>
            <a:r>
              <a:rPr sz="2000" spc="-15" dirty="0">
                <a:solidFill>
                  <a:srgbClr val="FF0000"/>
                </a:solidFill>
                <a:latin typeface="Arial"/>
                <a:cs typeface="Arial"/>
              </a:rPr>
              <a:t>n</a:t>
            </a:r>
            <a:r>
              <a:rPr sz="2000" spc="-5" dirty="0">
                <a:solidFill>
                  <a:srgbClr val="FF0000"/>
                </a:solidFill>
                <a:latin typeface="Arial"/>
                <a:cs typeface="Arial"/>
              </a:rPr>
              <a:t>ın</a:t>
            </a:r>
            <a:r>
              <a:rPr sz="2000" dirty="0">
                <a:solidFill>
                  <a:srgbClr val="FF0000"/>
                </a:solidFill>
                <a:latin typeface="Arial"/>
                <a:cs typeface="Arial"/>
              </a:rPr>
              <a:t>	</a:t>
            </a:r>
            <a:r>
              <a:rPr sz="2000" spc="-10" dirty="0">
                <a:solidFill>
                  <a:srgbClr val="FF0000"/>
                </a:solidFill>
                <a:latin typeface="Arial"/>
                <a:cs typeface="Arial"/>
              </a:rPr>
              <a:t>b</a:t>
            </a:r>
            <a:r>
              <a:rPr sz="2000" spc="-5" dirty="0">
                <a:solidFill>
                  <a:srgbClr val="FF0000"/>
                </a:solidFill>
                <a:latin typeface="Arial"/>
                <a:cs typeface="Arial"/>
              </a:rPr>
              <a:t>ir  </a:t>
            </a:r>
            <a:r>
              <a:rPr sz="2000" spc="-10" dirty="0">
                <a:latin typeface="Arial"/>
                <a:cs typeface="Arial"/>
              </a:rPr>
              <a:t>hazırlanmalıdır</a:t>
            </a:r>
            <a:r>
              <a:rPr sz="2000" spc="-10" dirty="0">
                <a:latin typeface="Arial"/>
                <a:cs typeface="Arial"/>
              </a:rPr>
              <a:t>.</a:t>
            </a:r>
            <a:endParaRPr sz="2000" dirty="0">
              <a:latin typeface="Arial"/>
              <a:cs typeface="Arial"/>
            </a:endParaRPr>
          </a:p>
        </p:txBody>
      </p:sp>
      <p:sp>
        <p:nvSpPr>
          <p:cNvPr id="8" name="object 8"/>
          <p:cNvSpPr txBox="1">
            <a:spLocks noGrp="1"/>
          </p:cNvSpPr>
          <p:nvPr>
            <p:ph type="title"/>
          </p:nvPr>
        </p:nvSpPr>
        <p:spPr>
          <a:xfrm>
            <a:off x="427380" y="697994"/>
            <a:ext cx="2578100" cy="38215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-70" dirty="0"/>
              <a:t>YAPI</a:t>
            </a:r>
            <a:r>
              <a:rPr sz="2400" spc="-80" dirty="0"/>
              <a:t> </a:t>
            </a:r>
            <a:r>
              <a:rPr sz="2400" spc="-5" dirty="0"/>
              <a:t>MALİYETİ</a:t>
            </a:r>
          </a:p>
        </p:txBody>
      </p:sp>
    </p:spTree>
    <p:extLst>
      <p:ext uri="{BB962C8B-B14F-4D97-AF65-F5344CB8AC3E}">
        <p14:creationId xmlns:p14="http://schemas.microsoft.com/office/powerpoint/2010/main" val="39078754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50146" y="1697897"/>
            <a:ext cx="8806815" cy="26631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69900" indent="-457200">
              <a:spcBef>
                <a:spcPts val="100"/>
              </a:spcBef>
              <a:buFont typeface="Arial"/>
              <a:buChar char="•"/>
              <a:tabLst>
                <a:tab pos="469265" algn="l"/>
                <a:tab pos="469900" algn="l"/>
              </a:tabLst>
            </a:pPr>
            <a:r>
              <a:rPr sz="2400" spc="-5" dirty="0">
                <a:solidFill>
                  <a:srgbClr val="FF0000"/>
                </a:solidFill>
                <a:latin typeface="Arial"/>
                <a:cs typeface="Arial"/>
              </a:rPr>
              <a:t>Metraj</a:t>
            </a:r>
            <a:r>
              <a:rPr sz="2400" spc="-5" dirty="0">
                <a:solidFill>
                  <a:srgbClr val="FF0000"/>
                </a:solidFill>
                <a:latin typeface="Arial"/>
                <a:cs typeface="Arial"/>
              </a:rPr>
              <a:t>;</a:t>
            </a:r>
            <a:endParaRPr sz="2400" dirty="0">
              <a:latin typeface="Arial"/>
              <a:cs typeface="Arial"/>
            </a:endParaRPr>
          </a:p>
          <a:p>
            <a:pPr marL="1212850" lvl="1" indent="-457200">
              <a:buClr>
                <a:srgbClr val="000000"/>
              </a:buClr>
              <a:buChar char="•"/>
              <a:tabLst>
                <a:tab pos="1212215" algn="l"/>
                <a:tab pos="1212850" algn="l"/>
              </a:tabLst>
            </a:pPr>
            <a:r>
              <a:rPr sz="2400" spc="-5" dirty="0">
                <a:solidFill>
                  <a:srgbClr val="FF0000"/>
                </a:solidFill>
                <a:latin typeface="Arial"/>
                <a:cs typeface="Arial"/>
              </a:rPr>
              <a:t>Metraj</a:t>
            </a:r>
            <a:r>
              <a:rPr sz="2400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2400" spc="-5" dirty="0">
                <a:solidFill>
                  <a:srgbClr val="FF0000"/>
                </a:solidFill>
                <a:latin typeface="Arial"/>
                <a:cs typeface="Arial"/>
              </a:rPr>
              <a:t>çıkarılması</a:t>
            </a:r>
            <a:r>
              <a:rPr sz="2400" spc="-5" dirty="0">
                <a:solidFill>
                  <a:srgbClr val="FF0000"/>
                </a:solidFill>
                <a:latin typeface="Arial"/>
                <a:cs typeface="Arial"/>
              </a:rPr>
              <a:t>;</a:t>
            </a:r>
            <a:endParaRPr sz="2400" dirty="0">
              <a:latin typeface="Arial"/>
              <a:cs typeface="Arial"/>
            </a:endParaRPr>
          </a:p>
          <a:p>
            <a:pPr marL="1840864" marR="5080" lvl="2" indent="-457200" algn="just">
              <a:spcBef>
                <a:spcPts val="10"/>
              </a:spcBef>
              <a:buChar char="•"/>
              <a:tabLst>
                <a:tab pos="1841500" algn="l"/>
              </a:tabLst>
            </a:pPr>
            <a:r>
              <a:rPr sz="2000" spc="-5" dirty="0">
                <a:latin typeface="Arial"/>
                <a:cs typeface="Arial"/>
              </a:rPr>
              <a:t>Listedeki her iş kaleminin </a:t>
            </a:r>
            <a:r>
              <a:rPr sz="2000" spc="-5" dirty="0">
                <a:solidFill>
                  <a:srgbClr val="FF0000"/>
                </a:solidFill>
                <a:latin typeface="Arial"/>
                <a:cs typeface="Arial"/>
              </a:rPr>
              <a:t>birim fiyat poz numaraları</a:t>
            </a:r>
            <a:r>
              <a:rPr sz="2000" spc="-5" dirty="0">
                <a:latin typeface="Arial"/>
                <a:cs typeface="Arial"/>
              </a:rPr>
              <a:t>, </a:t>
            </a:r>
            <a:r>
              <a:rPr sz="2000" spc="-5" dirty="0">
                <a:solidFill>
                  <a:srgbClr val="FF0000"/>
                </a:solidFill>
                <a:latin typeface="Arial"/>
                <a:cs typeface="Arial"/>
              </a:rPr>
              <a:t>birim  fiyat tarifleri </a:t>
            </a:r>
            <a:r>
              <a:rPr sz="2000" spc="-5" dirty="0">
                <a:latin typeface="Arial"/>
                <a:cs typeface="Arial"/>
              </a:rPr>
              <a:t>ve o yılki </a:t>
            </a:r>
            <a:r>
              <a:rPr sz="2000" spc="-5" dirty="0">
                <a:solidFill>
                  <a:srgbClr val="FF0000"/>
                </a:solidFill>
                <a:latin typeface="Arial"/>
                <a:cs typeface="Arial"/>
              </a:rPr>
              <a:t>birim fiyat rayiçleri</a:t>
            </a:r>
            <a:r>
              <a:rPr sz="2000" spc="-5" dirty="0">
                <a:latin typeface="Arial"/>
                <a:cs typeface="Arial"/>
              </a:rPr>
              <a:t>nin bulunup  kaydedilmesi</a:t>
            </a:r>
            <a:r>
              <a:rPr sz="2000" spc="10" dirty="0">
                <a:latin typeface="Arial"/>
                <a:cs typeface="Arial"/>
              </a:rPr>
              <a:t> </a:t>
            </a:r>
            <a:r>
              <a:rPr sz="2000" spc="-15" dirty="0">
                <a:latin typeface="Arial"/>
                <a:cs typeface="Arial"/>
              </a:rPr>
              <a:t>gerekmektedir</a:t>
            </a:r>
            <a:r>
              <a:rPr sz="2000" spc="-15" dirty="0">
                <a:latin typeface="Arial"/>
                <a:cs typeface="Arial"/>
              </a:rPr>
              <a:t>.</a:t>
            </a:r>
            <a:endParaRPr sz="2000" dirty="0">
              <a:latin typeface="Arial"/>
              <a:cs typeface="Arial"/>
            </a:endParaRPr>
          </a:p>
          <a:p>
            <a:pPr marL="1841500" marR="5080" lvl="2" indent="-457834" algn="just">
              <a:spcBef>
                <a:spcPts val="600"/>
              </a:spcBef>
              <a:buChar char="•"/>
              <a:tabLst>
                <a:tab pos="1841500" algn="l"/>
              </a:tabLst>
            </a:pPr>
            <a:r>
              <a:rPr sz="2000" spc="-5" dirty="0">
                <a:latin typeface="Arial"/>
                <a:cs typeface="Arial"/>
              </a:rPr>
              <a:t>Bu aşamadan </a:t>
            </a:r>
            <a:r>
              <a:rPr sz="2000" spc="-10" dirty="0">
                <a:latin typeface="Arial"/>
                <a:cs typeface="Arial"/>
              </a:rPr>
              <a:t>sonra, </a:t>
            </a:r>
            <a:r>
              <a:rPr sz="2000" spc="-5" dirty="0">
                <a:latin typeface="Arial"/>
                <a:cs typeface="Arial"/>
              </a:rPr>
              <a:t>her imalatın </a:t>
            </a:r>
            <a:r>
              <a:rPr sz="2000" spc="-10" dirty="0">
                <a:latin typeface="Arial"/>
                <a:cs typeface="Arial"/>
              </a:rPr>
              <a:t>proje </a:t>
            </a:r>
            <a:r>
              <a:rPr sz="2000" spc="-5" dirty="0">
                <a:latin typeface="Arial"/>
                <a:cs typeface="Arial"/>
              </a:rPr>
              <a:t>üzerinden miktarları  </a:t>
            </a:r>
            <a:r>
              <a:rPr sz="2000" spc="-15" dirty="0">
                <a:latin typeface="Arial"/>
                <a:cs typeface="Arial"/>
              </a:rPr>
              <a:t>hesaplanır. </a:t>
            </a:r>
            <a:r>
              <a:rPr sz="2000" spc="-5" dirty="0">
                <a:latin typeface="Arial"/>
                <a:cs typeface="Arial"/>
              </a:rPr>
              <a:t>Bulunan miktarlar bir </a:t>
            </a:r>
            <a:r>
              <a:rPr sz="2000" spc="-10" dirty="0">
                <a:latin typeface="Arial"/>
                <a:cs typeface="Arial"/>
              </a:rPr>
              <a:t>metraj </a:t>
            </a:r>
            <a:r>
              <a:rPr sz="2000" spc="-5" dirty="0">
                <a:latin typeface="Arial"/>
                <a:cs typeface="Arial"/>
              </a:rPr>
              <a:t>tablosunda işin adı, </a:t>
            </a:r>
            <a:r>
              <a:rPr sz="2000" spc="-5" dirty="0">
                <a:solidFill>
                  <a:srgbClr val="FF0000"/>
                </a:solidFill>
                <a:latin typeface="Arial"/>
                <a:cs typeface="Arial"/>
              </a:rPr>
              <a:t> poz numarası</a:t>
            </a:r>
            <a:r>
              <a:rPr sz="2000" spc="-5" dirty="0">
                <a:latin typeface="Arial"/>
                <a:cs typeface="Arial"/>
              </a:rPr>
              <a:t>, ve </a:t>
            </a:r>
            <a:r>
              <a:rPr sz="2000" spc="-5" dirty="0">
                <a:solidFill>
                  <a:srgbClr val="FF0000"/>
                </a:solidFill>
                <a:latin typeface="Arial"/>
                <a:cs typeface="Arial"/>
              </a:rPr>
              <a:t>birim fiyatları </a:t>
            </a:r>
            <a:r>
              <a:rPr sz="2000" spc="-5" dirty="0">
                <a:latin typeface="Arial"/>
                <a:cs typeface="Arial"/>
              </a:rPr>
              <a:t>ile </a:t>
            </a:r>
            <a:r>
              <a:rPr sz="2000" dirty="0">
                <a:latin typeface="Arial"/>
                <a:cs typeface="Arial"/>
              </a:rPr>
              <a:t>birlikte</a:t>
            </a:r>
            <a:r>
              <a:rPr sz="2000" spc="175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yazılarak</a:t>
            </a:r>
            <a:endParaRPr sz="2000" dirty="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8197753" y="4716942"/>
            <a:ext cx="758825" cy="3302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spcBef>
                <a:spcPts val="95"/>
              </a:spcBef>
            </a:pPr>
            <a:r>
              <a:rPr sz="2000" spc="-5" dirty="0">
                <a:latin typeface="Arial"/>
                <a:cs typeface="Arial"/>
              </a:rPr>
              <a:t>tek</a:t>
            </a:r>
            <a:r>
              <a:rPr sz="2000" spc="260" dirty="0">
                <a:latin typeface="Arial"/>
                <a:cs typeface="Arial"/>
              </a:rPr>
              <a:t> </a:t>
            </a:r>
            <a:r>
              <a:rPr sz="2000" spc="-10" dirty="0">
                <a:latin typeface="Arial"/>
                <a:cs typeface="Arial"/>
              </a:rPr>
              <a:t>bir</a:t>
            </a:r>
            <a:endParaRPr sz="20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521746" y="4259129"/>
            <a:ext cx="6473825" cy="1092835"/>
          </a:xfrm>
          <a:prstGeom prst="rect">
            <a:avLst/>
          </a:prstGeom>
        </p:spPr>
        <p:txBody>
          <a:bodyPr vert="horz" wrap="square" lIns="0" tIns="88900" rIns="0" bIns="0" rtlCol="0">
            <a:spAutoFit/>
          </a:bodyPr>
          <a:lstStyle/>
          <a:p>
            <a:pPr marL="469900">
              <a:spcBef>
                <a:spcPts val="700"/>
              </a:spcBef>
            </a:pPr>
            <a:r>
              <a:rPr sz="2000" spc="-10" dirty="0">
                <a:latin typeface="Arial"/>
                <a:cs typeface="Arial"/>
              </a:rPr>
              <a:t>fiyatlandırılır.</a:t>
            </a:r>
            <a:endParaRPr sz="2000">
              <a:latin typeface="Arial"/>
              <a:cs typeface="Arial"/>
            </a:endParaRPr>
          </a:p>
          <a:p>
            <a:pPr marL="469900" marR="5080" indent="-457834">
              <a:spcBef>
                <a:spcPts val="600"/>
              </a:spcBef>
              <a:buChar char="•"/>
              <a:tabLst>
                <a:tab pos="469265" algn="l"/>
                <a:tab pos="469900" algn="l"/>
              </a:tabLst>
            </a:pPr>
            <a:r>
              <a:rPr sz="2000" spc="-5" dirty="0">
                <a:latin typeface="Arial"/>
                <a:cs typeface="Arial"/>
              </a:rPr>
              <a:t>Bu tabloda farklı mahallerdeki aynı imalat kalemleri  poz numarası altında</a:t>
            </a:r>
            <a:r>
              <a:rPr sz="2000" spc="-15" dirty="0">
                <a:latin typeface="Arial"/>
                <a:cs typeface="Arial"/>
              </a:rPr>
              <a:t> toplanmalıdır.</a:t>
            </a:r>
            <a:endParaRPr sz="2000">
              <a:latin typeface="Arial"/>
              <a:cs typeface="Arial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427379" y="707020"/>
            <a:ext cx="2578100" cy="38215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-70" dirty="0"/>
              <a:t>YAPI</a:t>
            </a:r>
            <a:r>
              <a:rPr sz="2400" spc="-80" dirty="0"/>
              <a:t> </a:t>
            </a:r>
            <a:r>
              <a:rPr sz="2400" spc="-5" dirty="0"/>
              <a:t>MALİYETİ</a:t>
            </a:r>
          </a:p>
        </p:txBody>
      </p:sp>
    </p:spTree>
    <p:extLst>
      <p:ext uri="{BB962C8B-B14F-4D97-AF65-F5344CB8AC3E}">
        <p14:creationId xmlns:p14="http://schemas.microsoft.com/office/powerpoint/2010/main" val="14991752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37445" y="1697897"/>
            <a:ext cx="8832850" cy="40347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82600" indent="-457200">
              <a:spcBef>
                <a:spcPts val="100"/>
              </a:spcBef>
              <a:buFont typeface="Arial"/>
              <a:buChar char="•"/>
              <a:tabLst>
                <a:tab pos="481965" algn="l"/>
                <a:tab pos="482600" algn="l"/>
              </a:tabLst>
            </a:pPr>
            <a:r>
              <a:rPr sz="2400" spc="-5" dirty="0">
                <a:solidFill>
                  <a:srgbClr val="FF0000"/>
                </a:solidFill>
                <a:latin typeface="Arial"/>
                <a:cs typeface="Arial"/>
              </a:rPr>
              <a:t>Metraj</a:t>
            </a:r>
            <a:r>
              <a:rPr sz="2400" spc="-5" dirty="0">
                <a:solidFill>
                  <a:srgbClr val="FF0000"/>
                </a:solidFill>
                <a:latin typeface="Arial"/>
                <a:cs typeface="Arial"/>
              </a:rPr>
              <a:t>;</a:t>
            </a:r>
            <a:endParaRPr sz="2400" dirty="0">
              <a:latin typeface="Arial"/>
              <a:cs typeface="Arial"/>
            </a:endParaRPr>
          </a:p>
          <a:p>
            <a:pPr marL="1225550" lvl="1" indent="-457200">
              <a:buClr>
                <a:srgbClr val="000000"/>
              </a:buClr>
              <a:buChar char="•"/>
              <a:tabLst>
                <a:tab pos="1224915" algn="l"/>
                <a:tab pos="1225550" algn="l"/>
              </a:tabLst>
            </a:pPr>
            <a:r>
              <a:rPr sz="2400" spc="-5" dirty="0">
                <a:solidFill>
                  <a:srgbClr val="FF0000"/>
                </a:solidFill>
                <a:latin typeface="Arial"/>
                <a:cs typeface="Arial"/>
              </a:rPr>
              <a:t>Metraj hazırlanırken dikkat edilmesi</a:t>
            </a:r>
            <a:r>
              <a:rPr sz="2400" spc="55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2400" spc="-5" dirty="0">
                <a:solidFill>
                  <a:srgbClr val="FF0000"/>
                </a:solidFill>
                <a:latin typeface="Arial"/>
                <a:cs typeface="Arial"/>
              </a:rPr>
              <a:t>gerekenler</a:t>
            </a:r>
            <a:r>
              <a:rPr sz="2400" spc="-5" dirty="0">
                <a:solidFill>
                  <a:srgbClr val="FF0000"/>
                </a:solidFill>
                <a:latin typeface="Arial"/>
                <a:cs typeface="Arial"/>
              </a:rPr>
              <a:t>;</a:t>
            </a:r>
            <a:endParaRPr sz="2400" dirty="0">
              <a:latin typeface="Arial"/>
              <a:cs typeface="Arial"/>
            </a:endParaRPr>
          </a:p>
          <a:p>
            <a:pPr marL="1854200" marR="17780" lvl="2" indent="-457200" algn="just">
              <a:spcBef>
                <a:spcPts val="10"/>
              </a:spcBef>
              <a:buChar char="•"/>
              <a:tabLst>
                <a:tab pos="1854200" algn="l"/>
              </a:tabLst>
            </a:pPr>
            <a:r>
              <a:rPr sz="2000" spc="-5" dirty="0">
                <a:latin typeface="Arial"/>
                <a:cs typeface="Arial"/>
              </a:rPr>
              <a:t>Metraj hazırlanırken </a:t>
            </a:r>
            <a:r>
              <a:rPr sz="2000" spc="-5" dirty="0">
                <a:solidFill>
                  <a:srgbClr val="FF0000"/>
                </a:solidFill>
                <a:latin typeface="Arial"/>
                <a:cs typeface="Arial"/>
              </a:rPr>
              <a:t>yapılan en sık hata</a:t>
            </a:r>
            <a:r>
              <a:rPr sz="2000" spc="-5" dirty="0">
                <a:latin typeface="Arial"/>
                <a:cs typeface="Arial"/>
              </a:rPr>
              <a:t>, bazı yapı elemanları </a:t>
            </a:r>
            <a:r>
              <a:rPr sz="2000" spc="-5" dirty="0">
                <a:solidFill>
                  <a:srgbClr val="FF0000"/>
                </a:solidFill>
                <a:latin typeface="Arial"/>
                <a:cs typeface="Arial"/>
              </a:rPr>
              <a:t> miktarın</a:t>
            </a:r>
            <a:r>
              <a:rPr sz="2000" spc="-5" dirty="0">
                <a:latin typeface="Arial"/>
                <a:cs typeface="Arial"/>
              </a:rPr>
              <a:t>ın olması gerekenden </a:t>
            </a:r>
            <a:r>
              <a:rPr sz="2000" spc="-5" dirty="0">
                <a:solidFill>
                  <a:srgbClr val="FF0000"/>
                </a:solidFill>
                <a:latin typeface="Arial"/>
                <a:cs typeface="Arial"/>
              </a:rPr>
              <a:t>az ya da fazla </a:t>
            </a:r>
            <a:r>
              <a:rPr sz="2000" spc="-15" dirty="0">
                <a:solidFill>
                  <a:srgbClr val="FF0000"/>
                </a:solidFill>
                <a:latin typeface="Arial"/>
                <a:cs typeface="Arial"/>
              </a:rPr>
              <a:t>olması</a:t>
            </a:r>
            <a:r>
              <a:rPr sz="2000" spc="-15" dirty="0">
                <a:latin typeface="Arial"/>
                <a:cs typeface="Arial"/>
              </a:rPr>
              <a:t>dır. </a:t>
            </a:r>
            <a:r>
              <a:rPr sz="2000" spc="-5" dirty="0">
                <a:latin typeface="Arial"/>
                <a:cs typeface="Arial"/>
              </a:rPr>
              <a:t>Bu  durum, </a:t>
            </a:r>
            <a:r>
              <a:rPr sz="2000" spc="-10" dirty="0">
                <a:latin typeface="Arial"/>
                <a:cs typeface="Arial"/>
              </a:rPr>
              <a:t>daha </a:t>
            </a:r>
            <a:r>
              <a:rPr sz="2000" spc="-5" dirty="0">
                <a:latin typeface="Arial"/>
                <a:cs typeface="Arial"/>
              </a:rPr>
              <a:t>çok bazı elemanların unutulması veya birden </a:t>
            </a:r>
            <a:r>
              <a:rPr sz="2000" spc="545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fazla yazılmasıyla meydana</a:t>
            </a:r>
            <a:r>
              <a:rPr sz="2000" spc="-25" dirty="0">
                <a:latin typeface="Arial"/>
                <a:cs typeface="Arial"/>
              </a:rPr>
              <a:t> </a:t>
            </a:r>
            <a:r>
              <a:rPr sz="2000" spc="-15" dirty="0">
                <a:latin typeface="Arial"/>
                <a:cs typeface="Arial"/>
              </a:rPr>
              <a:t>gelmektedir</a:t>
            </a:r>
            <a:r>
              <a:rPr sz="2000" spc="-15" dirty="0">
                <a:latin typeface="Arial"/>
                <a:cs typeface="Arial"/>
              </a:rPr>
              <a:t>.</a:t>
            </a:r>
            <a:endParaRPr sz="2000" dirty="0">
              <a:latin typeface="Arial"/>
              <a:cs typeface="Arial"/>
            </a:endParaRPr>
          </a:p>
          <a:p>
            <a:pPr marL="1853564" marR="18415" lvl="2" indent="-457200" algn="just">
              <a:spcBef>
                <a:spcPts val="600"/>
              </a:spcBef>
              <a:buChar char="•"/>
              <a:tabLst>
                <a:tab pos="1854200" algn="l"/>
              </a:tabLst>
            </a:pPr>
            <a:r>
              <a:rPr sz="2000" spc="-5" dirty="0">
                <a:latin typeface="Arial"/>
                <a:cs typeface="Arial"/>
              </a:rPr>
              <a:t>Bu nedenle </a:t>
            </a:r>
            <a:r>
              <a:rPr sz="2000" spc="-5" dirty="0">
                <a:solidFill>
                  <a:srgbClr val="FF0000"/>
                </a:solidFill>
                <a:latin typeface="Arial"/>
                <a:cs typeface="Arial"/>
              </a:rPr>
              <a:t>aynı olan elemanlar </a:t>
            </a:r>
            <a:r>
              <a:rPr sz="2000" spc="-5" dirty="0">
                <a:latin typeface="Arial"/>
                <a:cs typeface="Arial"/>
              </a:rPr>
              <a:t>metraja başlamadan tespit  edilerek aynı renge boyatılarak veya aynı numaralar </a:t>
            </a:r>
            <a:r>
              <a:rPr sz="2000" dirty="0">
                <a:latin typeface="Arial"/>
                <a:cs typeface="Arial"/>
              </a:rPr>
              <a:t>verilerek </a:t>
            </a:r>
            <a:r>
              <a:rPr sz="2000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2000" spc="-5" dirty="0">
                <a:solidFill>
                  <a:srgbClr val="FF0000"/>
                </a:solidFill>
                <a:latin typeface="Arial"/>
                <a:cs typeface="Arial"/>
              </a:rPr>
              <a:t>sınıflandırılması</a:t>
            </a:r>
            <a:r>
              <a:rPr sz="2000" spc="-5" dirty="0">
                <a:latin typeface="Arial"/>
                <a:cs typeface="Arial"/>
              </a:rPr>
              <a:t>nda fayda</a:t>
            </a:r>
            <a:r>
              <a:rPr sz="2000" spc="-30" dirty="0">
                <a:latin typeface="Arial"/>
                <a:cs typeface="Arial"/>
              </a:rPr>
              <a:t> </a:t>
            </a:r>
            <a:r>
              <a:rPr sz="2000" spc="-15" dirty="0">
                <a:latin typeface="Arial"/>
                <a:cs typeface="Arial"/>
              </a:rPr>
              <a:t>sağlayacaktır</a:t>
            </a:r>
            <a:r>
              <a:rPr sz="2000" spc="-15" dirty="0">
                <a:latin typeface="Arial"/>
                <a:cs typeface="Arial"/>
              </a:rPr>
              <a:t>.</a:t>
            </a:r>
            <a:endParaRPr sz="2000" dirty="0">
              <a:latin typeface="Arial"/>
              <a:cs typeface="Arial"/>
            </a:endParaRPr>
          </a:p>
          <a:p>
            <a:pPr marL="1854200" marR="19685" lvl="2" indent="-457200" algn="just">
              <a:spcBef>
                <a:spcPts val="600"/>
              </a:spcBef>
              <a:buChar char="•"/>
              <a:tabLst>
                <a:tab pos="1854200" algn="l"/>
              </a:tabLst>
            </a:pPr>
            <a:r>
              <a:rPr sz="2000" spc="-5" dirty="0">
                <a:solidFill>
                  <a:srgbClr val="FF0000"/>
                </a:solidFill>
                <a:latin typeface="Arial"/>
                <a:cs typeface="Arial"/>
              </a:rPr>
              <a:t>Boyutlar</a:t>
            </a:r>
            <a:r>
              <a:rPr sz="2000" spc="-5" dirty="0">
                <a:latin typeface="Arial"/>
                <a:cs typeface="Arial"/>
              </a:rPr>
              <a:t>ı </a:t>
            </a:r>
            <a:r>
              <a:rPr sz="2000" spc="-10" dirty="0">
                <a:latin typeface="Arial"/>
                <a:cs typeface="Arial"/>
              </a:rPr>
              <a:t>ifade eden </a:t>
            </a:r>
            <a:r>
              <a:rPr sz="2000" spc="-20" dirty="0">
                <a:latin typeface="Arial"/>
                <a:cs typeface="Arial"/>
              </a:rPr>
              <a:t>rakamlar, </a:t>
            </a:r>
            <a:r>
              <a:rPr sz="2000" spc="-5" dirty="0">
                <a:latin typeface="Arial"/>
                <a:cs typeface="Arial"/>
              </a:rPr>
              <a:t>elemanın </a:t>
            </a:r>
            <a:r>
              <a:rPr sz="2000" spc="-5" dirty="0">
                <a:solidFill>
                  <a:srgbClr val="FF0000"/>
                </a:solidFill>
                <a:latin typeface="Arial"/>
                <a:cs typeface="Arial"/>
              </a:rPr>
              <a:t>birimine uygun </a:t>
            </a:r>
            <a:r>
              <a:rPr sz="2000" spc="-5" dirty="0">
                <a:latin typeface="Arial"/>
                <a:cs typeface="Arial"/>
              </a:rPr>
              <a:t> şekilde </a:t>
            </a:r>
            <a:r>
              <a:rPr sz="2000" spc="-15" dirty="0">
                <a:latin typeface="Arial"/>
                <a:cs typeface="Arial"/>
              </a:rPr>
              <a:t>yazılmalıdır</a:t>
            </a:r>
            <a:r>
              <a:rPr sz="2000" spc="-15" dirty="0">
                <a:latin typeface="Arial"/>
                <a:cs typeface="Arial"/>
              </a:rPr>
              <a:t>.</a:t>
            </a:r>
            <a:endParaRPr sz="2000" dirty="0">
              <a:latin typeface="Arial"/>
              <a:cs typeface="Arial"/>
            </a:endParaRPr>
          </a:p>
          <a:p>
            <a:pPr marL="1854200" algn="just">
              <a:spcBef>
                <a:spcPts val="600"/>
              </a:spcBef>
            </a:pPr>
            <a:r>
              <a:rPr sz="2000" spc="-5" dirty="0">
                <a:latin typeface="Arial"/>
                <a:cs typeface="Arial"/>
              </a:rPr>
              <a:t>Örneğin</a:t>
            </a:r>
            <a:r>
              <a:rPr sz="2000" spc="-5" dirty="0">
                <a:latin typeface="Arial"/>
                <a:cs typeface="Arial"/>
              </a:rPr>
              <a:t> 2,00 m; 5,20 </a:t>
            </a:r>
            <a:r>
              <a:rPr sz="2000" dirty="0">
                <a:latin typeface="Arial"/>
                <a:cs typeface="Arial"/>
              </a:rPr>
              <a:t>m</a:t>
            </a:r>
            <a:r>
              <a:rPr sz="1950" baseline="25641" dirty="0">
                <a:latin typeface="Arial"/>
                <a:cs typeface="Arial"/>
              </a:rPr>
              <a:t>2</a:t>
            </a:r>
            <a:r>
              <a:rPr sz="2000" dirty="0">
                <a:latin typeface="Arial"/>
                <a:cs typeface="Arial"/>
              </a:rPr>
              <a:t>; </a:t>
            </a:r>
            <a:r>
              <a:rPr sz="2000" spc="-5" dirty="0">
                <a:latin typeface="Arial"/>
                <a:cs typeface="Arial"/>
              </a:rPr>
              <a:t>4,500 </a:t>
            </a:r>
            <a:r>
              <a:rPr sz="2000" dirty="0">
                <a:latin typeface="Arial"/>
                <a:cs typeface="Arial"/>
              </a:rPr>
              <a:t>m</a:t>
            </a:r>
            <a:r>
              <a:rPr sz="1950" baseline="25641" dirty="0">
                <a:latin typeface="Arial"/>
                <a:cs typeface="Arial"/>
              </a:rPr>
              <a:t>3</a:t>
            </a:r>
            <a:r>
              <a:rPr sz="2000" dirty="0">
                <a:latin typeface="Arial"/>
                <a:cs typeface="Arial"/>
              </a:rPr>
              <a:t>; </a:t>
            </a:r>
            <a:r>
              <a:rPr sz="2000" spc="-5" dirty="0">
                <a:latin typeface="Arial"/>
                <a:cs typeface="Arial"/>
              </a:rPr>
              <a:t>1,500</a:t>
            </a:r>
            <a:r>
              <a:rPr sz="2000" spc="-65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ton.</a:t>
            </a:r>
            <a:endParaRPr sz="2000" dirty="0">
              <a:latin typeface="Arial"/>
              <a:cs typeface="Arial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405078" y="594094"/>
            <a:ext cx="2578100" cy="38215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-70" dirty="0"/>
              <a:t>YAPI</a:t>
            </a:r>
            <a:r>
              <a:rPr sz="2400" spc="-80" dirty="0"/>
              <a:t> </a:t>
            </a:r>
            <a:r>
              <a:rPr sz="2400" spc="-5" dirty="0"/>
              <a:t>MALİYETİ</a:t>
            </a:r>
          </a:p>
        </p:txBody>
      </p:sp>
    </p:spTree>
    <p:extLst>
      <p:ext uri="{BB962C8B-B14F-4D97-AF65-F5344CB8AC3E}">
        <p14:creationId xmlns:p14="http://schemas.microsoft.com/office/powerpoint/2010/main" val="405484938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67492" y="1263000"/>
            <a:ext cx="8393430" cy="7569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69900" indent="-457200">
              <a:spcBef>
                <a:spcPts val="100"/>
              </a:spcBef>
              <a:buFont typeface="Arial"/>
              <a:buChar char="•"/>
              <a:tabLst>
                <a:tab pos="469265" algn="l"/>
                <a:tab pos="469900" algn="l"/>
              </a:tabLst>
            </a:pPr>
            <a:r>
              <a:rPr sz="2400" spc="-5" dirty="0">
                <a:solidFill>
                  <a:srgbClr val="FF0000"/>
                </a:solidFill>
                <a:latin typeface="Arial"/>
                <a:cs typeface="Arial"/>
              </a:rPr>
              <a:t>Metraj</a:t>
            </a:r>
            <a:r>
              <a:rPr sz="2400" spc="-5" dirty="0">
                <a:solidFill>
                  <a:srgbClr val="FF0000"/>
                </a:solidFill>
                <a:latin typeface="Arial"/>
                <a:cs typeface="Arial"/>
              </a:rPr>
              <a:t>;</a:t>
            </a:r>
            <a:endParaRPr sz="2400" dirty="0">
              <a:latin typeface="Arial"/>
              <a:cs typeface="Arial"/>
            </a:endParaRPr>
          </a:p>
          <a:p>
            <a:pPr marL="1212850" lvl="1" indent="-457200">
              <a:buClr>
                <a:srgbClr val="000000"/>
              </a:buClr>
              <a:buChar char="•"/>
              <a:tabLst>
                <a:tab pos="1212215" algn="l"/>
                <a:tab pos="1212850" algn="l"/>
              </a:tabLst>
            </a:pPr>
            <a:r>
              <a:rPr sz="2400" spc="-5" dirty="0">
                <a:solidFill>
                  <a:srgbClr val="FF0000"/>
                </a:solidFill>
                <a:latin typeface="Arial"/>
                <a:cs typeface="Arial"/>
              </a:rPr>
              <a:t>Bazı yapı elemanlarının metraja esas ölçüm</a:t>
            </a:r>
            <a:r>
              <a:rPr sz="2400" spc="60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2400" spc="-5" dirty="0">
                <a:solidFill>
                  <a:srgbClr val="FF0000"/>
                </a:solidFill>
                <a:latin typeface="Arial"/>
                <a:cs typeface="Arial"/>
              </a:rPr>
              <a:t>birimleri</a:t>
            </a:r>
            <a:r>
              <a:rPr sz="2400" spc="-5" dirty="0">
                <a:solidFill>
                  <a:srgbClr val="FF0000"/>
                </a:solidFill>
                <a:latin typeface="Arial"/>
                <a:cs typeface="Arial"/>
              </a:rPr>
              <a:t>;</a:t>
            </a:r>
            <a:endParaRPr sz="2400" dirty="0">
              <a:latin typeface="Arial"/>
              <a:cs typeface="Arial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483136" y="667840"/>
            <a:ext cx="2578100" cy="38215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-70" dirty="0"/>
              <a:t>YAPI</a:t>
            </a:r>
            <a:r>
              <a:rPr sz="2400" spc="-80" dirty="0"/>
              <a:t> </a:t>
            </a:r>
            <a:r>
              <a:rPr sz="2400" spc="-5" dirty="0"/>
              <a:t>MALİYETİ</a:t>
            </a:r>
          </a:p>
        </p:txBody>
      </p:sp>
      <p:sp>
        <p:nvSpPr>
          <p:cNvPr id="4" name="object 4"/>
          <p:cNvSpPr/>
          <p:nvPr/>
        </p:nvSpPr>
        <p:spPr>
          <a:xfrm>
            <a:off x="1908226" y="2063772"/>
            <a:ext cx="4603750" cy="356292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3497036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konomi">
  <a:themeElements>
    <a:clrScheme name="Gazete kağıdı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Ofis Klasik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zete kağıdı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konomi" id="{14396F44-94C0-4BF2-8333-266569A57D02}" vid="{03703BF9-DFA0-42C9-89F9-C03DE1C4A071}"/>
    </a:ext>
  </a:extLst>
</a:theme>
</file>

<file path=ppt/theme/theme2.xml><?xml version="1.0" encoding="utf-8"?>
<a:theme xmlns:a="http://schemas.openxmlformats.org/drawingml/2006/main" name="1_Rics">
  <a:themeElements>
    <a:clrScheme name="NewsPrint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Ofis Klasik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NewsPrint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h.t.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h.t." id="{413A7544-DC64-4FD9-B67F-E82A6B382656}" vid="{2993C0EF-C761-423D-BA24-A50FC7959470}"/>
    </a:ext>
  </a:extLst>
</a:theme>
</file>

<file path=ppt/theme/theme4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ekonomi</Template>
  <TotalTime>17152</TotalTime>
  <Words>861</Words>
  <Application>Microsoft Office PowerPoint</Application>
  <PresentationFormat>Ekran Gösterisi (4:3)</PresentationFormat>
  <Paragraphs>142</Paragraphs>
  <Slides>13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3</vt:i4>
      </vt:variant>
      <vt:variant>
        <vt:lpstr>Slayt Başlıkları</vt:lpstr>
      </vt:variant>
      <vt:variant>
        <vt:i4>13</vt:i4>
      </vt:variant>
    </vt:vector>
  </HeadingPairs>
  <TitlesOfParts>
    <vt:vector size="22" baseType="lpstr">
      <vt:lpstr>ＭＳ Ｐゴシック</vt:lpstr>
      <vt:lpstr>Arial</vt:lpstr>
      <vt:lpstr>Calibri</vt:lpstr>
      <vt:lpstr>Tahoma</vt:lpstr>
      <vt:lpstr>Times New Roman</vt:lpstr>
      <vt:lpstr>Wingdings</vt:lpstr>
      <vt:lpstr>ekonomi</vt:lpstr>
      <vt:lpstr>1_Rics</vt:lpstr>
      <vt:lpstr>h.t.</vt:lpstr>
      <vt:lpstr>PowerPoint Sunusu</vt:lpstr>
      <vt:lpstr>  </vt:lpstr>
      <vt:lpstr>  </vt:lpstr>
      <vt:lpstr>PowerPoint Sunusu</vt:lpstr>
      <vt:lpstr>YAPI MALİYETİ</vt:lpstr>
      <vt:lpstr>YAPI MALİYETİ</vt:lpstr>
      <vt:lpstr>YAPI MALİYETİ</vt:lpstr>
      <vt:lpstr>YAPI MALİYETİ</vt:lpstr>
      <vt:lpstr>YAPI MALİYETİ</vt:lpstr>
      <vt:lpstr>YAPI MALİYETİ</vt:lpstr>
      <vt:lpstr>YAPI MALİYETİ</vt:lpstr>
      <vt:lpstr>  </vt:lpstr>
      <vt:lpstr>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ANKARA ÜNİVERSİTESİ UYGULAMALI BİLİMLER FAKÜLTESİ GAYRİMENKUL GELİŞTİRME VE YÖNETİMİ BÖLÜMÜ</dc:title>
  <dc:creator>sibel</dc:creator>
  <cp:lastModifiedBy>gizem ulusoy</cp:lastModifiedBy>
  <cp:revision>883</cp:revision>
  <cp:lastPrinted>2016-10-24T07:53:35Z</cp:lastPrinted>
  <dcterms:created xsi:type="dcterms:W3CDTF">2016-09-18T09:35:24Z</dcterms:created>
  <dcterms:modified xsi:type="dcterms:W3CDTF">2020-02-28T07:00:41Z</dcterms:modified>
</cp:coreProperties>
</file>