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95" r:id="rId4"/>
    <p:sldId id="296" r:id="rId5"/>
    <p:sldId id="298" r:id="rId6"/>
    <p:sldId id="299" r:id="rId7"/>
    <p:sldId id="307" r:id="rId8"/>
    <p:sldId id="308" r:id="rId9"/>
    <p:sldId id="309" r:id="rId10"/>
    <p:sldId id="310" r:id="rId11"/>
    <p:sldId id="300" r:id="rId12"/>
    <p:sldId id="301" r:id="rId13"/>
    <p:sldId id="302" r:id="rId14"/>
    <p:sldId id="303" r:id="rId15"/>
    <p:sldId id="304" r:id="rId16"/>
    <p:sldId id="305" r:id="rId17"/>
    <p:sldId id="306" r:id="rId18"/>
    <p:sldId id="273" r:id="rId19"/>
    <p:sldId id="311"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pPr/>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dirty="0" smtClean="0"/>
              <a:t>ÖDE6024 </a:t>
            </a:r>
            <a:br>
              <a:rPr lang="tr-TR" dirty="0" smtClean="0"/>
            </a:br>
            <a:r>
              <a:rPr lang="tr-TR" dirty="0" smtClean="0"/>
              <a:t>DAVRANIŞ BİLİMLERİNDE İLERİ ARAŞTIRMA</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DOÇ. DR. ÖMAY ÇOKLUK BÖKEOĞLU</a:t>
            </a:r>
            <a:endParaRPr lang="tr-TR" dirty="0"/>
          </a:p>
        </p:txBody>
      </p:sp>
    </p:spTree>
    <p:extLst>
      <p:ext uri="{BB962C8B-B14F-4D97-AF65-F5344CB8AC3E}">
        <p14:creationId xmlns=""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Hipotezin Test Edilmesi</a:t>
            </a:r>
            <a:endParaRPr lang="tr-TR" sz="32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18634" y="1969478"/>
            <a:ext cx="10576812" cy="215235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lstStyle/>
          <a:p>
            <a:pPr algn="just">
              <a:buNone/>
            </a:pPr>
            <a:r>
              <a:rPr lang="tr-TR" dirty="0" smtClean="0"/>
              <a:t>		Araştırmanın hedeflerini ortaya koyan genel bir ifadedir. Araştırma probleminin incelenmesi için, neyin ölçüleceği ve nasıl ölçüleceği, tam anlamıyla neyin </a:t>
            </a:r>
            <a:r>
              <a:rPr lang="tr-TR" dirty="0" err="1" smtClean="0"/>
              <a:t>hedeflerndiği</a:t>
            </a:r>
            <a:r>
              <a:rPr lang="tr-TR" dirty="0" smtClean="0"/>
              <a:t> ve bu hedefe ulaşmak için nelerin yapılacağını belirtir. (Kumar, 2011) Belirlenen amaç cümleleri doğrultusunda araştırmanın alt amaç cümleleri de oluşturulabilir. Alt amaç cümleleri betimsel, </a:t>
            </a:r>
            <a:r>
              <a:rPr lang="tr-TR" dirty="0" err="1" smtClean="0"/>
              <a:t>korelasyonel</a:t>
            </a:r>
            <a:r>
              <a:rPr lang="tr-TR" dirty="0" smtClean="0"/>
              <a:t> ve karşılaştırmalı olmak üzere üç farklı şekilde ifade edilebilir. (</a:t>
            </a:r>
            <a:r>
              <a:rPr lang="tr-TR" dirty="0" err="1" smtClean="0"/>
              <a:t>Walliman</a:t>
            </a:r>
            <a:r>
              <a:rPr lang="tr-TR" dirty="0" smtClean="0"/>
              <a:t>, 2006)</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normAutofit fontScale="92500" lnSpcReduction="20000"/>
          </a:bodyPr>
          <a:lstStyle/>
          <a:p>
            <a:r>
              <a:rPr lang="tr-TR" u="sng" dirty="0" smtClean="0"/>
              <a:t>Betimsel:</a:t>
            </a:r>
            <a:r>
              <a:rPr lang="tr-TR" dirty="0" smtClean="0"/>
              <a:t> Bu tür amaç cümleleri durumun ne olduğunu betimlemek amacıyla kullanılır.</a:t>
            </a:r>
          </a:p>
          <a:p>
            <a:r>
              <a:rPr lang="tr-TR" dirty="0" smtClean="0"/>
              <a:t>Örnek: Bu araştırmanın amacı, matematik öğretmenlerinin </a:t>
            </a:r>
            <a:r>
              <a:rPr lang="tr-TR" dirty="0" err="1" smtClean="0"/>
              <a:t>Geogebra</a:t>
            </a:r>
            <a:r>
              <a:rPr lang="tr-TR" dirty="0" smtClean="0"/>
              <a:t> programını kullanabilme düzeylerini incelemektir.</a:t>
            </a:r>
          </a:p>
          <a:p>
            <a:r>
              <a:rPr lang="tr-TR" u="sng" dirty="0" err="1" smtClean="0"/>
              <a:t>Korelasyonel</a:t>
            </a:r>
            <a:r>
              <a:rPr lang="tr-TR" u="sng" dirty="0" smtClean="0"/>
              <a:t>:</a:t>
            </a:r>
            <a:r>
              <a:rPr lang="tr-TR" dirty="0" smtClean="0"/>
              <a:t> Değişkenler arasındaki ilişkinin miktarını, yapısını ve yönünü belirtmek amacıyla kurulan cümlelerdir.</a:t>
            </a:r>
          </a:p>
          <a:p>
            <a:r>
              <a:rPr lang="tr-TR" dirty="0" smtClean="0"/>
              <a:t>Örnek: Bu araştırmanın amacı, matematik dersinde kullanılan </a:t>
            </a:r>
            <a:r>
              <a:rPr lang="tr-TR" dirty="0" err="1" smtClean="0"/>
              <a:t>Geogebra</a:t>
            </a:r>
            <a:r>
              <a:rPr lang="tr-TR" dirty="0" smtClean="0"/>
              <a:t> programının öğrencilerin matematik başarısı üzerindeki etkisini incelemektir.</a:t>
            </a:r>
          </a:p>
          <a:p>
            <a:r>
              <a:rPr lang="tr-TR" u="sng" dirty="0" smtClean="0"/>
              <a:t>Karşılaştırmalı:</a:t>
            </a:r>
            <a:r>
              <a:rPr lang="tr-TR" dirty="0" smtClean="0"/>
              <a:t> Bu tür amaç cümleleri </a:t>
            </a:r>
            <a:r>
              <a:rPr lang="tr-TR" dirty="0" err="1" smtClean="0"/>
              <a:t>grupiçi</a:t>
            </a:r>
            <a:r>
              <a:rPr lang="tr-TR" dirty="0" smtClean="0"/>
              <a:t> veya </a:t>
            </a:r>
            <a:r>
              <a:rPr lang="tr-TR" dirty="0" err="1" smtClean="0"/>
              <a:t>gruplararası</a:t>
            </a:r>
            <a:r>
              <a:rPr lang="tr-TR" dirty="0" smtClean="0"/>
              <a:t> karşılaştırma durumlarında kullanılır.</a:t>
            </a:r>
          </a:p>
          <a:p>
            <a:r>
              <a:rPr lang="tr-TR" dirty="0" smtClean="0"/>
              <a:t>Örnek: Bu araştırmanın amacı, matematik dersinde cinsiyete göre başarının değişip değişmediğini incelemektir.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Önem</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Bu bölümde araştırma sonucunda kime, neye ve hangi oranda katkı sağlandığı durumları açıklanır. Yapılan araştırmanın ilgili alana, kuramsal bilgilere, ve ülkeye nasıl bir katkısı olduğu üzerinde durulur. Nitelikli bir araştırma için önem kısmında yer alan ifadeler aşağıda verilen sorulara cevap verebilmelidir.</a:t>
            </a:r>
          </a:p>
          <a:p>
            <a:pPr algn="just"/>
            <a:r>
              <a:rPr lang="tr-TR" dirty="0" smtClean="0"/>
              <a:t>Araştırma sonunda elde edilen bilgiler, kuramsal bilgilere hangi oranda katkı sağlayacaktır?</a:t>
            </a:r>
          </a:p>
          <a:p>
            <a:pPr algn="just"/>
            <a:r>
              <a:rPr lang="tr-TR" dirty="0" smtClean="0"/>
              <a:t>Araştırma için seçilen problem neden önemlidir?</a:t>
            </a:r>
          </a:p>
          <a:p>
            <a:pPr algn="just"/>
            <a:r>
              <a:rPr lang="tr-TR" dirty="0" smtClean="0"/>
              <a:t>Araştırma sonucunda elde edilen bilgiler, konu alanının uygulamalarında nasıl ve hangi oranda yararlı olacaktır? (</a:t>
            </a:r>
            <a:r>
              <a:rPr lang="tr-TR" dirty="0" err="1" smtClean="0"/>
              <a:t>Büyüköztürk</a:t>
            </a:r>
            <a:r>
              <a:rPr lang="tr-TR" dirty="0" smtClean="0"/>
              <a:t>, 2017)</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err="1" smtClean="0"/>
              <a:t>Sayıltı</a:t>
            </a:r>
            <a:r>
              <a:rPr lang="tr-TR" sz="3600" b="1" dirty="0" smtClean="0"/>
              <a:t> (Varsayım)</a:t>
            </a:r>
            <a:endParaRPr lang="tr-TR" sz="3600" dirty="0"/>
          </a:p>
        </p:txBody>
      </p:sp>
      <p:sp>
        <p:nvSpPr>
          <p:cNvPr id="3" name="2 İçerik Yer Tutucusu"/>
          <p:cNvSpPr>
            <a:spLocks noGrp="1"/>
          </p:cNvSpPr>
          <p:nvPr>
            <p:ph idx="1"/>
          </p:nvPr>
        </p:nvSpPr>
        <p:spPr/>
        <p:txBody>
          <a:bodyPr/>
          <a:lstStyle/>
          <a:p>
            <a:pPr>
              <a:buNone/>
            </a:pPr>
            <a:r>
              <a:rPr lang="tr-TR" dirty="0" smtClean="0"/>
              <a:t>		Doğru olduğu kabul edilen yargı ve genellemelerdir. Şekil ve ifade açısından hipoteze benzeyen </a:t>
            </a:r>
            <a:r>
              <a:rPr lang="tr-TR" dirty="0" err="1" smtClean="0"/>
              <a:t>sayıltılar</a:t>
            </a:r>
            <a:r>
              <a:rPr lang="tr-TR" dirty="0" smtClean="0"/>
              <a:t>, hipotezin aksine sınanmak için oluşturulmaz. </a:t>
            </a:r>
            <a:r>
              <a:rPr lang="tr-TR" dirty="0" err="1" smtClean="0"/>
              <a:t>Sayıltılar</a:t>
            </a:r>
            <a:r>
              <a:rPr lang="tr-TR" dirty="0" smtClean="0"/>
              <a:t>, araştırma süreci içerisinde herhangi bir şekilde doğrulanamaz veya reddedilemez. (</a:t>
            </a:r>
            <a:r>
              <a:rPr lang="tr-TR" dirty="0" err="1" smtClean="0"/>
              <a:t>Jupp</a:t>
            </a:r>
            <a:r>
              <a:rPr lang="tr-TR" dirty="0" smtClean="0"/>
              <a:t>, 2006) Varsayımların </a:t>
            </a:r>
            <a:r>
              <a:rPr lang="tr-TR" dirty="0" err="1" smtClean="0"/>
              <a:t>geliştrilmesinin</a:t>
            </a:r>
            <a:r>
              <a:rPr lang="tr-TR" dirty="0" smtClean="0"/>
              <a:t> en önemli nedeni, bir araştırma konusuyla ilgili her şeyin tek bir araştırma içerisinde incelenemeyecek olmasıdır. Bu yüzden önceki araştırmalarda ortaya koyulan bulgu ve veriler ‘varsayım’ olarak kullanılabilir. Varsayımların araştırma içerisinde doğru kabul edilmesi kesinlikle doğru oldukları anlamına gelmez. Ancak araştırma sürecinde varsayımların yanlış olması, araştırmayı anlamsız hale getirir.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lstStyle/>
          <a:p>
            <a:r>
              <a:rPr lang="tr-TR" dirty="0" smtClean="0"/>
              <a:t>Veri toplama ve çözümlemede kullanılan yönteme ve elde edilecek bulguların niteliğine göre, araştırmadan yapılabilecek çıkarsamaların sınırlarının önceden belirtilmesidir. (</a:t>
            </a:r>
            <a:r>
              <a:rPr lang="tr-TR" dirty="0" err="1" smtClean="0"/>
              <a:t>Jupp</a:t>
            </a:r>
            <a:r>
              <a:rPr lang="tr-TR" dirty="0" smtClean="0"/>
              <a:t>, 2006) Diğer taraftan, </a:t>
            </a:r>
            <a:r>
              <a:rPr lang="tr-TR" dirty="0" err="1" smtClean="0"/>
              <a:t>Gay</a:t>
            </a:r>
            <a:r>
              <a:rPr lang="tr-TR" dirty="0" smtClean="0"/>
              <a:t> (2009) ‘e göre araştırmacının  kontrol edemediği ancak araştırma sonuçlarını negatif olarak etkileyebileceğini düşündüğü noktalar olarak açıklanmıştır. Araştırma problemlerinin sınırlılıkları farklı açılardan belirlenebilir.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normAutofit fontScale="92500" lnSpcReduction="10000"/>
          </a:bodyPr>
          <a:lstStyle/>
          <a:p>
            <a:r>
              <a:rPr lang="tr-TR" u="sng" dirty="0" smtClean="0"/>
              <a:t>Evren ve örnekleme ilişkin sınırlılık: </a:t>
            </a:r>
            <a:r>
              <a:rPr lang="tr-TR" dirty="0" smtClean="0"/>
              <a:t>Bu araştırma, 2007-2008 eğitim öğretim yılında Ankara Üniversitesi’nde ve ODTÜ’ de öğrenim gören son sınıf öğrencileriyle sınırlıdır.</a:t>
            </a:r>
          </a:p>
          <a:p>
            <a:r>
              <a:rPr lang="tr-TR" u="sng" dirty="0" smtClean="0"/>
              <a:t>Kuramsal boyutlara ilişkin sınırlılık: </a:t>
            </a:r>
            <a:r>
              <a:rPr lang="tr-TR" dirty="0" smtClean="0"/>
              <a:t>Araştırma </a:t>
            </a:r>
            <a:r>
              <a:rPr lang="tr-TR" dirty="0" err="1" smtClean="0"/>
              <a:t>portfolyo</a:t>
            </a:r>
            <a:r>
              <a:rPr lang="tr-TR" dirty="0" smtClean="0"/>
              <a:t> ve performans değerlendirmeleriyle sınırlıdır.</a:t>
            </a:r>
          </a:p>
          <a:p>
            <a:r>
              <a:rPr lang="tr-TR" u="sng" dirty="0" smtClean="0"/>
              <a:t>Veri toplama araçlarına ilişkin sınırlılık: </a:t>
            </a:r>
            <a:r>
              <a:rPr lang="tr-TR" dirty="0" smtClean="0"/>
              <a:t>Araştırma anket tekniği ile sınırlıdır. (</a:t>
            </a:r>
            <a:r>
              <a:rPr lang="tr-TR" dirty="0" err="1" smtClean="0"/>
              <a:t>Büyüköztürk</a:t>
            </a:r>
            <a:r>
              <a:rPr lang="tr-TR" dirty="0" smtClean="0"/>
              <a:t>,2017)</a:t>
            </a:r>
          </a:p>
          <a:p>
            <a:r>
              <a:rPr lang="tr-TR" u="sng" dirty="0" smtClean="0"/>
              <a:t>Yapılan araştırmalarda, verilen örnekler gibi birçok farklı sınırlılıklar </a:t>
            </a:r>
            <a:r>
              <a:rPr lang="tr-TR" dirty="0" smtClean="0"/>
              <a:t>belirlenebilir. Ancak bu sınırlılıklar çok fazla olmamalıdır. Araştırmacı, sadece araştırmanın başında yapmak istediği halde zaman, mekan, maliyet gibi sebeplerden ötürü yapamadığı kısımları buraya eklemelidir.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600" b="1" dirty="0" smtClean="0"/>
              <a:t/>
            </a:r>
            <a:br>
              <a:rPr lang="tr-TR" sz="3600" b="1" dirty="0" smtClean="0"/>
            </a:br>
            <a:r>
              <a:rPr lang="tr-TR" sz="3600" b="1" dirty="0" smtClean="0"/>
              <a:t>Tanımlar</a:t>
            </a:r>
            <a:r>
              <a:rPr lang="tr-TR" sz="3600" dirty="0" smtClean="0"/>
              <a:t/>
            </a:r>
            <a:br>
              <a:rPr lang="tr-TR" sz="3600" dirty="0" smtClean="0"/>
            </a:br>
            <a:endParaRPr lang="tr-TR" sz="3600" dirty="0"/>
          </a:p>
        </p:txBody>
      </p:sp>
      <p:sp>
        <p:nvSpPr>
          <p:cNvPr id="3" name="2 İçerik Yer Tutucusu"/>
          <p:cNvSpPr>
            <a:spLocks noGrp="1"/>
          </p:cNvSpPr>
          <p:nvPr>
            <p:ph idx="1"/>
          </p:nvPr>
        </p:nvSpPr>
        <p:spPr/>
        <p:txBody>
          <a:bodyPr>
            <a:normAutofit fontScale="92500" lnSpcReduction="20000"/>
          </a:bodyPr>
          <a:lstStyle/>
          <a:p>
            <a:r>
              <a:rPr lang="tr-TR" dirty="0" smtClean="0"/>
              <a:t>Yapılacak olan tanımlar, sözlükte geçtiği gibi kavramsal olarak veya aşamalarının neler olduğunu anlatan işlevsel bir şekilde ifade edilebilir. (</a:t>
            </a:r>
            <a:r>
              <a:rPr lang="tr-TR" dirty="0" err="1" smtClean="0"/>
              <a:t>Büyüköztürk</a:t>
            </a:r>
            <a:r>
              <a:rPr lang="tr-TR" dirty="0" smtClean="0"/>
              <a:t>, 2017) Kavramsal tanımlar birçok araştırmada aynı kalabilmesine rağmen, işlevsel tanımlar araştırmanın içeriğine göre değişiklik gösterebilir.</a:t>
            </a:r>
          </a:p>
          <a:p>
            <a:r>
              <a:rPr lang="tr-TR" u="sng" dirty="0" smtClean="0"/>
              <a:t>Kavramsal tanım:</a:t>
            </a:r>
            <a:r>
              <a:rPr lang="tr-TR" dirty="0" smtClean="0"/>
              <a:t> Bir kavramın başka kavram veya ilişkilerle ifade edilmesidir.</a:t>
            </a:r>
          </a:p>
          <a:p>
            <a:r>
              <a:rPr lang="tr-TR" dirty="0" smtClean="0"/>
              <a:t>Örnek: Zeki öğrenci: başarılı öğrenci</a:t>
            </a:r>
          </a:p>
          <a:p>
            <a:r>
              <a:rPr lang="tr-TR" u="sng" dirty="0" smtClean="0"/>
              <a:t>İşlevsel tanım:</a:t>
            </a:r>
            <a:r>
              <a:rPr lang="tr-TR" dirty="0" smtClean="0"/>
              <a:t> Kavramların gözlenebilir özelliklerle tanımlanması veya açıklanmasıdır. İşlemsel tanımda soyut kavramlar somutlaştırılarak ifade edilmeye çalışılır.</a:t>
            </a:r>
          </a:p>
          <a:p>
            <a:r>
              <a:rPr lang="tr-TR" dirty="0" smtClean="0"/>
              <a:t>Örnek: Zeki öğrenci: Stanford- </a:t>
            </a:r>
            <a:r>
              <a:rPr lang="tr-TR" dirty="0" err="1" smtClean="0"/>
              <a:t>binet</a:t>
            </a:r>
            <a:r>
              <a:rPr lang="tr-TR" dirty="0" smtClean="0"/>
              <a:t> testinden normal uygulamalarda 120 ve üzeri puan alan öğrenci.</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55073" y="828262"/>
            <a:ext cx="10515600" cy="1325563"/>
          </a:xfrm>
        </p:spPr>
        <p:txBody>
          <a:bodyPr>
            <a:normAutofit/>
          </a:bodyPr>
          <a:lstStyle/>
          <a:p>
            <a:pPr algn="ctr"/>
            <a:r>
              <a:rPr lang="tr-TR" sz="1600" dirty="0" smtClean="0"/>
              <a:t/>
            </a:r>
            <a:br>
              <a:rPr lang="tr-TR" sz="1600" dirty="0" smtClean="0"/>
            </a:br>
            <a:r>
              <a:rPr lang="tr-TR" sz="3600" b="1" dirty="0"/>
              <a:t>Bölüm </a:t>
            </a:r>
            <a:r>
              <a:rPr lang="tr-TR" sz="3600" b="1" dirty="0" smtClean="0"/>
              <a:t>II</a:t>
            </a:r>
            <a:r>
              <a:rPr lang="tr-TR" sz="3600" b="1" dirty="0"/>
              <a:t>: </a:t>
            </a:r>
            <a:r>
              <a:rPr lang="tr-TR" sz="3600" b="1" dirty="0" smtClean="0"/>
              <a:t>Yöntem</a:t>
            </a:r>
            <a:r>
              <a:rPr lang="tr-TR" sz="3600" dirty="0"/>
              <a:t/>
            </a:r>
            <a:br>
              <a:rPr lang="tr-TR" sz="3600" dirty="0"/>
            </a:br>
            <a:endParaRPr lang="tr-TR" sz="3600" dirty="0"/>
          </a:p>
        </p:txBody>
      </p:sp>
      <p:sp>
        <p:nvSpPr>
          <p:cNvPr id="3" name="İçerik Yer Tutucusu 2"/>
          <p:cNvSpPr>
            <a:spLocks noGrp="1"/>
          </p:cNvSpPr>
          <p:nvPr>
            <p:ph idx="1"/>
          </p:nvPr>
        </p:nvSpPr>
        <p:spPr>
          <a:xfrm>
            <a:off x="755073" y="2045319"/>
            <a:ext cx="10515600" cy="4351338"/>
          </a:xfrm>
        </p:spPr>
        <p:txBody>
          <a:bodyPr>
            <a:normAutofit/>
          </a:bodyPr>
          <a:lstStyle/>
          <a:p>
            <a:pPr marL="0" indent="0">
              <a:lnSpc>
                <a:spcPct val="150000"/>
              </a:lnSpc>
              <a:buNone/>
            </a:pPr>
            <a:r>
              <a:rPr lang="tr-TR" b="1" dirty="0"/>
              <a:t>Araştırma Türleri </a:t>
            </a:r>
            <a:r>
              <a:rPr lang="tr-TR" sz="2000" dirty="0"/>
              <a:t>(Büyüköztürk, Çakmak, Akgün, Karadeniz, &amp; Demirel, 2008; </a:t>
            </a:r>
            <a:r>
              <a:rPr lang="tr-TR" sz="2000" dirty="0" err="1"/>
              <a:t>Karasar</a:t>
            </a:r>
            <a:r>
              <a:rPr lang="tr-TR" sz="2000" dirty="0"/>
              <a:t>, 2003; Şekercioğlu, 2011/2015</a:t>
            </a:r>
            <a:r>
              <a:rPr lang="tr-TR" sz="2000" dirty="0" smtClean="0"/>
              <a:t>): </a:t>
            </a:r>
          </a:p>
          <a:p>
            <a:pPr marL="0" indent="0">
              <a:lnSpc>
                <a:spcPct val="150000"/>
              </a:lnSpc>
              <a:buNone/>
            </a:pPr>
            <a:r>
              <a:rPr lang="tr-TR" dirty="0" smtClean="0"/>
              <a:t>1. </a:t>
            </a:r>
            <a:r>
              <a:rPr lang="tr-TR" sz="3000" dirty="0" smtClean="0"/>
              <a:t>Uygulama/Düzey açısından (Temel, Uygulamalı)</a:t>
            </a:r>
          </a:p>
          <a:p>
            <a:pPr marL="0" indent="0">
              <a:lnSpc>
                <a:spcPct val="150000"/>
              </a:lnSpc>
              <a:buNone/>
            </a:pPr>
            <a:r>
              <a:rPr lang="tr-TR" sz="3000" dirty="0" smtClean="0"/>
              <a:t>2</a:t>
            </a:r>
            <a:r>
              <a:rPr lang="tr-TR" sz="3000" dirty="0"/>
              <a:t>. Amaç açısından (</a:t>
            </a:r>
            <a:r>
              <a:rPr lang="tr-TR" sz="3000" dirty="0" err="1"/>
              <a:t>Betimsel</a:t>
            </a:r>
            <a:r>
              <a:rPr lang="tr-TR" sz="3000" dirty="0"/>
              <a:t>, İlişkisel, </a:t>
            </a:r>
            <a:r>
              <a:rPr lang="tr-TR" sz="3000" dirty="0" err="1"/>
              <a:t>Açımlayıcı</a:t>
            </a:r>
            <a:r>
              <a:rPr lang="tr-TR" sz="3000" dirty="0"/>
              <a:t>/Keşfedici)</a:t>
            </a:r>
          </a:p>
          <a:p>
            <a:pPr marL="0" indent="0">
              <a:lnSpc>
                <a:spcPct val="150000"/>
              </a:lnSpc>
              <a:buNone/>
            </a:pPr>
            <a:r>
              <a:rPr lang="tr-TR" sz="3000" dirty="0" smtClean="0"/>
              <a:t>3</a:t>
            </a:r>
            <a:r>
              <a:rPr lang="tr-TR" sz="3000" dirty="0"/>
              <a:t>. Kullanılan inceleme yöntemine/ verinin türüne göre (Nitel, Nicel) </a:t>
            </a:r>
          </a:p>
          <a:p>
            <a:pPr>
              <a:lnSpc>
                <a:spcPct val="150000"/>
              </a:lnSpc>
            </a:pPr>
            <a:endParaRPr lang="tr-TR" sz="3000" dirty="0"/>
          </a:p>
        </p:txBody>
      </p:sp>
    </p:spTree>
    <p:extLst>
      <p:ext uri="{BB962C8B-B14F-4D97-AF65-F5344CB8AC3E}">
        <p14:creationId xmlns="" xmlns:p14="http://schemas.microsoft.com/office/powerpoint/2010/main" val="38607116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Balcı, A. (2016). </a:t>
            </a:r>
            <a:r>
              <a:rPr lang="tr-TR" i="1" dirty="0" smtClean="0"/>
              <a:t>Sosyal Bilimlerde Araştırma</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(2017). </a:t>
            </a:r>
            <a:r>
              <a:rPr lang="tr-TR" i="1" dirty="0" smtClean="0"/>
              <a:t>Bilimsel Araştırma Yöntemleri</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(2007a). </a:t>
            </a:r>
            <a:r>
              <a:rPr lang="tr-TR" i="1" dirty="0" smtClean="0"/>
              <a:t>Sosyal Bilimler için Veri Analizi El Kitabı: İstatistik, Araştırma Deseni, SPSS Uygulamaları ve Yorum</a:t>
            </a:r>
            <a:r>
              <a:rPr lang="tr-TR" dirty="0" smtClean="0"/>
              <a:t>. Ankara: </a:t>
            </a:r>
            <a:r>
              <a:rPr lang="tr-TR" dirty="0" err="1" smtClean="0"/>
              <a:t>Pegem</a:t>
            </a:r>
            <a:r>
              <a:rPr lang="tr-TR" dirty="0" smtClean="0"/>
              <a:t> Yayınları</a:t>
            </a:r>
          </a:p>
          <a:p>
            <a:r>
              <a:rPr lang="tr-TR" dirty="0" err="1" smtClean="0"/>
              <a:t>Gilbert</a:t>
            </a:r>
            <a:r>
              <a:rPr lang="tr-TR" dirty="0" smtClean="0"/>
              <a:t> N. (2008) </a:t>
            </a:r>
            <a:r>
              <a:rPr lang="tr-TR" i="1" dirty="0" err="1" smtClean="0"/>
              <a:t>Researching</a:t>
            </a:r>
            <a:r>
              <a:rPr lang="tr-TR" i="1" dirty="0" smtClean="0"/>
              <a:t> </a:t>
            </a:r>
            <a:r>
              <a:rPr lang="tr-TR" i="1" dirty="0" err="1" smtClean="0"/>
              <a:t>social</a:t>
            </a:r>
            <a:r>
              <a:rPr lang="tr-TR" i="1" dirty="0" smtClean="0"/>
              <a:t> life. </a:t>
            </a:r>
            <a:r>
              <a:rPr lang="tr-TR" dirty="0" err="1" smtClean="0"/>
              <a:t>London</a:t>
            </a:r>
            <a:r>
              <a:rPr lang="tr-TR" dirty="0" smtClean="0"/>
              <a:t>: </a:t>
            </a:r>
            <a:r>
              <a:rPr lang="tr-TR" dirty="0" err="1" smtClean="0"/>
              <a:t>Sage</a:t>
            </a:r>
            <a:r>
              <a:rPr lang="tr-TR" dirty="0" smtClean="0"/>
              <a:t> </a:t>
            </a:r>
            <a:r>
              <a:rPr lang="tr-TR" dirty="0" err="1" smtClean="0"/>
              <a:t>Publications</a:t>
            </a:r>
            <a:endParaRPr lang="tr-TR" dirty="0" smtClean="0"/>
          </a:p>
          <a:p>
            <a:r>
              <a:rPr lang="tr-TR" dirty="0" err="1" smtClean="0"/>
              <a:t>Jupp</a:t>
            </a:r>
            <a:r>
              <a:rPr lang="tr-TR" dirty="0" smtClean="0"/>
              <a:t>, V. (2006). </a:t>
            </a:r>
            <a:r>
              <a:rPr lang="tr-TR" i="1" dirty="0" err="1" smtClean="0"/>
              <a:t>The</a:t>
            </a:r>
            <a:r>
              <a:rPr lang="tr-TR" i="1" dirty="0" smtClean="0"/>
              <a:t> SAGE </a:t>
            </a:r>
            <a:r>
              <a:rPr lang="tr-TR" i="1" dirty="0" err="1" smtClean="0"/>
              <a:t>Dictionary</a:t>
            </a:r>
            <a:r>
              <a:rPr lang="tr-TR" i="1" dirty="0" smtClean="0"/>
              <a:t> of </a:t>
            </a:r>
            <a:r>
              <a:rPr lang="tr-TR" i="1" dirty="0" err="1" smtClean="0"/>
              <a:t>Social</a:t>
            </a:r>
            <a:r>
              <a:rPr lang="tr-TR" i="1" dirty="0" smtClean="0"/>
              <a:t> </a:t>
            </a:r>
            <a:r>
              <a:rPr lang="tr-TR" i="1" dirty="0" err="1" smtClean="0"/>
              <a:t>Research</a:t>
            </a:r>
            <a:r>
              <a:rPr lang="tr-TR" i="1" dirty="0" smtClean="0"/>
              <a:t> </a:t>
            </a:r>
            <a:r>
              <a:rPr lang="tr-TR" i="1" dirty="0" err="1" smtClean="0"/>
              <a:t>Methods</a:t>
            </a:r>
            <a:r>
              <a:rPr lang="tr-TR" i="1" dirty="0" smtClean="0"/>
              <a:t>. </a:t>
            </a:r>
            <a:r>
              <a:rPr lang="tr-TR" dirty="0" smtClean="0"/>
              <a:t>Oxford:</a:t>
            </a:r>
            <a:r>
              <a:rPr lang="tr-TR" i="1" dirty="0" smtClean="0"/>
              <a:t> </a:t>
            </a:r>
            <a:r>
              <a:rPr lang="tr-TR" dirty="0" err="1" smtClean="0"/>
              <a:t>Sage</a:t>
            </a:r>
            <a:r>
              <a:rPr lang="tr-TR" dirty="0" smtClean="0"/>
              <a:t> </a:t>
            </a:r>
            <a:r>
              <a:rPr lang="tr-TR" dirty="0" err="1" smtClean="0"/>
              <a:t>Publications</a:t>
            </a:r>
            <a:endParaRPr lang="tr-TR" dirty="0" smtClean="0"/>
          </a:p>
          <a:p>
            <a:r>
              <a:rPr lang="tr-TR" dirty="0" err="1" smtClean="0"/>
              <a:t>Karasar</a:t>
            </a:r>
            <a:r>
              <a:rPr lang="tr-TR" dirty="0" smtClean="0"/>
              <a:t>, N. </a:t>
            </a:r>
            <a:r>
              <a:rPr lang="tr-TR" smtClean="0"/>
              <a:t>(</a:t>
            </a:r>
            <a:r>
              <a:rPr lang="tr-TR" smtClean="0"/>
              <a:t>2015</a:t>
            </a:r>
            <a:r>
              <a:rPr lang="tr-TR" smtClean="0"/>
              <a:t>). </a:t>
            </a:r>
            <a:r>
              <a:rPr lang="tr-TR" i="1" dirty="0" smtClean="0"/>
              <a:t>Bilimsel Araştırma Yöntemi.</a:t>
            </a:r>
            <a:r>
              <a:rPr lang="tr-TR" dirty="0" smtClean="0"/>
              <a:t> Ankara: Nobel Yayınları</a:t>
            </a:r>
          </a:p>
          <a:p>
            <a:r>
              <a:rPr lang="tr-TR" dirty="0" smtClean="0"/>
              <a:t>Kumar, R. (2011). </a:t>
            </a:r>
            <a:r>
              <a:rPr lang="tr-TR" i="1" dirty="0" smtClean="0"/>
              <a:t>Araştırma Yöntemleri. </a:t>
            </a:r>
            <a:r>
              <a:rPr lang="tr-TR" dirty="0" smtClean="0"/>
              <a:t>Ankara: </a:t>
            </a:r>
            <a:r>
              <a:rPr lang="tr-TR" dirty="0" err="1" smtClean="0"/>
              <a:t>Edge</a:t>
            </a:r>
            <a:r>
              <a:rPr lang="tr-TR" dirty="0" smtClean="0"/>
              <a:t> Akademi Yayınları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lstStyle/>
          <a:p>
            <a:r>
              <a:rPr lang="tr-TR" dirty="0" smtClean="0"/>
              <a:t>Bölüm I: Giriş</a:t>
            </a:r>
          </a:p>
          <a:p>
            <a:endParaRPr lang="tr-TR" dirty="0" smtClean="0"/>
          </a:p>
          <a:p>
            <a:r>
              <a:rPr lang="tr-TR" dirty="0" smtClean="0"/>
              <a:t>Bölüm II: Yöntem</a:t>
            </a:r>
          </a:p>
          <a:p>
            <a:endParaRPr lang="tr-TR" dirty="0" smtClean="0"/>
          </a:p>
          <a:p>
            <a:r>
              <a:rPr lang="tr-TR" dirty="0" smtClean="0"/>
              <a:t>Bölüm III: Bulgular ve Yorumlar</a:t>
            </a:r>
          </a:p>
          <a:p>
            <a:endParaRPr lang="tr-TR" dirty="0" smtClean="0"/>
          </a:p>
          <a:p>
            <a:r>
              <a:rPr lang="tr-TR" dirty="0" smtClean="0"/>
              <a:t>Bölüm IV: Sonuç ve Öneriler</a:t>
            </a:r>
            <a:endParaRPr lang="tr-TR" dirty="0"/>
          </a:p>
        </p:txBody>
      </p:sp>
    </p:spTree>
    <p:extLst>
      <p:ext uri="{BB962C8B-B14F-4D97-AF65-F5344CB8AC3E}">
        <p14:creationId xmlns="" xmlns:p14="http://schemas.microsoft.com/office/powerpoint/2010/main" val="74624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62708" y="351693"/>
            <a:ext cx="10791092" cy="1338996"/>
          </a:xfrm>
        </p:spPr>
        <p:txBody>
          <a:bodyPr>
            <a:normAutofit/>
          </a:bodyPr>
          <a:lstStyle/>
          <a:p>
            <a:pPr algn="ctr"/>
            <a:r>
              <a:rPr lang="tr-TR" sz="3200" b="1" dirty="0" smtClean="0"/>
              <a:t>Nicel Araştırma Süreci Basamakları</a:t>
            </a:r>
            <a:endParaRPr lang="tr-TR" sz="3200" b="1" dirty="0"/>
          </a:p>
        </p:txBody>
      </p:sp>
      <p:sp>
        <p:nvSpPr>
          <p:cNvPr id="3" name="2 İçerik Yer Tutucusu"/>
          <p:cNvSpPr>
            <a:spLocks noGrp="1"/>
          </p:cNvSpPr>
          <p:nvPr>
            <p:ph idx="1"/>
          </p:nvPr>
        </p:nvSpPr>
        <p:spPr>
          <a:xfrm>
            <a:off x="295422" y="1786597"/>
            <a:ext cx="11058378" cy="4390366"/>
          </a:xfrm>
        </p:spPr>
        <p:txBody>
          <a:bodyPr>
            <a:normAutofit/>
          </a:bodyPr>
          <a:lstStyle/>
          <a:p>
            <a:r>
              <a:rPr lang="tr-TR" dirty="0" smtClean="0"/>
              <a:t>Araştırma probleminin oluşturulması</a:t>
            </a:r>
          </a:p>
          <a:p>
            <a:r>
              <a:rPr lang="tr-TR" dirty="0" smtClean="0"/>
              <a:t>Araştırma Deseninin Oluşturulması </a:t>
            </a:r>
          </a:p>
          <a:p>
            <a:pPr marL="228600" lvl="1">
              <a:spcBef>
                <a:spcPts val="1000"/>
              </a:spcBef>
            </a:pPr>
            <a:r>
              <a:rPr lang="tr-TR" sz="2800" dirty="0" smtClean="0"/>
              <a:t>Veri Toplamak İçin Ölçme Aracı Geliştirme</a:t>
            </a:r>
          </a:p>
          <a:p>
            <a:pPr marL="228600" lvl="1">
              <a:spcBef>
                <a:spcPts val="1000"/>
              </a:spcBef>
            </a:pPr>
            <a:r>
              <a:rPr lang="tr-TR" sz="2800" dirty="0" smtClean="0"/>
              <a:t>Örneklem Seçimi</a:t>
            </a:r>
          </a:p>
          <a:p>
            <a:pPr marL="228600" lvl="1">
              <a:spcBef>
                <a:spcPts val="1000"/>
              </a:spcBef>
            </a:pPr>
            <a:r>
              <a:rPr lang="tr-TR" sz="2800" dirty="0" smtClean="0"/>
              <a:t>Araştırma Önerisinin Yazılması</a:t>
            </a:r>
          </a:p>
          <a:p>
            <a:pPr marL="228600" lvl="1">
              <a:spcBef>
                <a:spcPts val="1000"/>
              </a:spcBef>
            </a:pPr>
            <a:r>
              <a:rPr lang="tr-TR" sz="2800" dirty="0" smtClean="0"/>
              <a:t>Veri Toplama</a:t>
            </a:r>
          </a:p>
          <a:p>
            <a:pPr marL="228600" lvl="1">
              <a:spcBef>
                <a:spcPts val="1000"/>
              </a:spcBef>
            </a:pPr>
            <a:r>
              <a:rPr lang="tr-TR" sz="2800" dirty="0" smtClean="0"/>
              <a:t>Veri İşleme ve Sunma</a:t>
            </a:r>
          </a:p>
          <a:p>
            <a:pPr marL="228600" lvl="1">
              <a:spcBef>
                <a:spcPts val="1000"/>
              </a:spcBef>
            </a:pPr>
            <a:r>
              <a:rPr lang="tr-TR" sz="2800" dirty="0" smtClean="0"/>
              <a:t>Araştırma Raporunun Yazılması                                                 </a:t>
            </a:r>
            <a:r>
              <a:rPr lang="tr-TR" sz="1800" dirty="0" smtClean="0"/>
              <a:t>Kumar(2011)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 Seçiminde Dikkate  Alınacak Ölçütler</a:t>
            </a:r>
            <a:br>
              <a:rPr lang="tr-TR" sz="2800" b="1" dirty="0" smtClean="0"/>
            </a:br>
            <a:endParaRPr lang="tr-TR" sz="2800" b="1" dirty="0"/>
          </a:p>
        </p:txBody>
      </p:sp>
      <p:sp>
        <p:nvSpPr>
          <p:cNvPr id="3" name="2 İçerik Yer Tutucusu"/>
          <p:cNvSpPr>
            <a:spLocks noGrp="1"/>
          </p:cNvSpPr>
          <p:nvPr>
            <p:ph idx="1"/>
          </p:nvPr>
        </p:nvSpPr>
        <p:spPr/>
        <p:txBody>
          <a:bodyPr>
            <a:normAutofit/>
          </a:bodyPr>
          <a:lstStyle/>
          <a:p>
            <a:r>
              <a:rPr lang="tr-TR" dirty="0" smtClean="0"/>
              <a:t>İlgi</a:t>
            </a:r>
          </a:p>
          <a:p>
            <a:r>
              <a:rPr lang="tr-TR" dirty="0" smtClean="0"/>
              <a:t>Boyut (Çap)</a:t>
            </a:r>
          </a:p>
          <a:p>
            <a:r>
              <a:rPr lang="tr-TR" dirty="0" smtClean="0"/>
              <a:t>Kavramların Ölçülmesi</a:t>
            </a:r>
          </a:p>
          <a:p>
            <a:r>
              <a:rPr lang="tr-TR" dirty="0" smtClean="0"/>
              <a:t>Uzmanlık Düzeyi</a:t>
            </a:r>
          </a:p>
          <a:p>
            <a:r>
              <a:rPr lang="tr-TR" dirty="0" smtClean="0"/>
              <a:t>İlgililik</a:t>
            </a:r>
          </a:p>
          <a:p>
            <a:r>
              <a:rPr lang="tr-TR" dirty="0" smtClean="0"/>
              <a:t>Verilere Ulaşılabilirlik</a:t>
            </a:r>
          </a:p>
          <a:p>
            <a:r>
              <a:rPr lang="tr-TR" dirty="0" smtClean="0"/>
              <a:t>Etik Konular                                                                ( Kumar,2011)</a:t>
            </a:r>
          </a:p>
          <a:p>
            <a:endParaRPr lang="tr-TR" b="1"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Probleminin Özellikleri </a:t>
            </a:r>
            <a:endParaRPr lang="tr-TR" sz="2800" dirty="0"/>
          </a:p>
        </p:txBody>
      </p:sp>
      <p:sp>
        <p:nvSpPr>
          <p:cNvPr id="3" name="2 İçerik Yer Tutucusu"/>
          <p:cNvSpPr>
            <a:spLocks noGrp="1"/>
          </p:cNvSpPr>
          <p:nvPr>
            <p:ph idx="1"/>
          </p:nvPr>
        </p:nvSpPr>
        <p:spPr>
          <a:xfrm>
            <a:off x="478302" y="1266092"/>
            <a:ext cx="10875498" cy="4910871"/>
          </a:xfrm>
        </p:spPr>
        <p:txBody>
          <a:bodyPr>
            <a:normAutofit fontScale="92500" lnSpcReduction="10000"/>
          </a:bodyPr>
          <a:lstStyle/>
          <a:p>
            <a:pPr>
              <a:buNone/>
            </a:pPr>
            <a:r>
              <a:rPr lang="tr-TR" dirty="0" smtClean="0"/>
              <a:t>		</a:t>
            </a:r>
            <a:r>
              <a:rPr lang="tr-TR" dirty="0" err="1" smtClean="0"/>
              <a:t>Wallen</a:t>
            </a:r>
            <a:r>
              <a:rPr lang="tr-TR" dirty="0" smtClean="0"/>
              <a:t> (2006)’ e göre araştırılabilir nitelikte iyi bir problemin özellikleri şunlardır:</a:t>
            </a:r>
          </a:p>
          <a:p>
            <a:r>
              <a:rPr lang="tr-TR" dirty="0" smtClean="0"/>
              <a:t>Akla yatkın olmalıdır.</a:t>
            </a:r>
          </a:p>
          <a:p>
            <a:r>
              <a:rPr lang="tr-TR" dirty="0" smtClean="0"/>
              <a:t>Anlamlı olmalıdır</a:t>
            </a:r>
          </a:p>
          <a:p>
            <a:r>
              <a:rPr lang="tr-TR" dirty="0" smtClean="0"/>
              <a:t>Açık ve anlaşılır olmalıdır</a:t>
            </a:r>
          </a:p>
          <a:p>
            <a:r>
              <a:rPr lang="tr-TR" dirty="0" smtClean="0"/>
              <a:t>İfadeler, olasılık veya emir kipi şeklinde kurulmamalıdır</a:t>
            </a:r>
          </a:p>
          <a:p>
            <a:r>
              <a:rPr lang="tr-TR" dirty="0" smtClean="0"/>
              <a:t>Sınanabilir, test edilebilir, ölçülebilir olmalı; tartışmalı sorular olmamalıdır</a:t>
            </a:r>
          </a:p>
          <a:p>
            <a:r>
              <a:rPr lang="tr-TR" dirty="0" smtClean="0"/>
              <a:t>Soruların cevaplanabilmesi için sağlıklı veriler toplanabilmelidir</a:t>
            </a:r>
          </a:p>
          <a:p>
            <a:r>
              <a:rPr lang="tr-TR" dirty="0" smtClean="0"/>
              <a:t>Çok geniş veya çok dar kapsamlı olmamalıdır</a:t>
            </a:r>
          </a:p>
          <a:p>
            <a:r>
              <a:rPr lang="tr-TR" dirty="0" smtClean="0"/>
              <a:t>Orijinal ve özgün olmalıdır. Daha önce cevaplanmış olmamalıdır</a:t>
            </a:r>
          </a:p>
          <a:p>
            <a:r>
              <a:rPr lang="tr-TR" dirty="0" smtClean="0"/>
              <a:t>Etik olmalıdır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Literatür Taraması</a:t>
            </a:r>
            <a:endParaRPr lang="tr-TR" sz="3200" dirty="0"/>
          </a:p>
        </p:txBody>
      </p:sp>
      <p:sp>
        <p:nvSpPr>
          <p:cNvPr id="3" name="2 İçerik Yer Tutucusu"/>
          <p:cNvSpPr>
            <a:spLocks noGrp="1"/>
          </p:cNvSpPr>
          <p:nvPr>
            <p:ph idx="1"/>
          </p:nvPr>
        </p:nvSpPr>
        <p:spPr/>
        <p:txBody>
          <a:bodyPr/>
          <a:lstStyle/>
          <a:p>
            <a:pPr>
              <a:buNone/>
            </a:pPr>
            <a:r>
              <a:rPr lang="tr-TR" dirty="0" smtClean="0"/>
              <a:t>	 Literatür taramasının bu konudaki işlevleri aşağıda belirtildiği gibi sıralanabilir. (</a:t>
            </a:r>
            <a:r>
              <a:rPr lang="tr-TR" dirty="0" err="1" smtClean="0"/>
              <a:t>McMillan</a:t>
            </a:r>
            <a:r>
              <a:rPr lang="tr-TR" dirty="0" smtClean="0"/>
              <a:t> ve </a:t>
            </a:r>
            <a:r>
              <a:rPr lang="tr-TR" dirty="0" err="1" smtClean="0"/>
              <a:t>Schumacher</a:t>
            </a:r>
            <a:r>
              <a:rPr lang="tr-TR" dirty="0" smtClean="0"/>
              <a:t>, 2009)</a:t>
            </a:r>
          </a:p>
          <a:p>
            <a:r>
              <a:rPr lang="tr-TR" dirty="0" smtClean="0"/>
              <a:t>Problemin tanımlanması ve sınırlandırılmasına yardımcı olmak.</a:t>
            </a:r>
          </a:p>
          <a:p>
            <a:r>
              <a:rPr lang="tr-TR" dirty="0" smtClean="0"/>
              <a:t>Araştırmayı tarihsel bir perspektife yerleştirmek.</a:t>
            </a:r>
          </a:p>
          <a:p>
            <a:r>
              <a:rPr lang="tr-TR" dirty="0" err="1" smtClean="0"/>
              <a:t>Araştırmda</a:t>
            </a:r>
            <a:r>
              <a:rPr lang="tr-TR" dirty="0" smtClean="0"/>
              <a:t> istenmeyen tekrarları önlemek.</a:t>
            </a:r>
          </a:p>
          <a:p>
            <a:r>
              <a:rPr lang="tr-TR" dirty="0" smtClean="0"/>
              <a:t>Uygun yöntem ve ölçülerin seçilmesine yardımcı olmak</a:t>
            </a:r>
          </a:p>
          <a:p>
            <a:r>
              <a:rPr lang="tr-TR" dirty="0" smtClean="0"/>
              <a:t>Bilgilerin önceki bilgiyle ilişkilendirilmesine yardımcı olup, araştırmalara imkan tanımak.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b="1" dirty="0" smtClean="0"/>
              <a:t>DEĞİŞKENLER   </a:t>
            </a:r>
            <a:r>
              <a:rPr lang="tr-TR" sz="2000" b="1" dirty="0" smtClean="0"/>
              <a:t>(</a:t>
            </a:r>
            <a:r>
              <a:rPr lang="tr-TR" sz="2000" b="1" dirty="0" err="1" smtClean="0"/>
              <a:t>Karasar</a:t>
            </a:r>
            <a:r>
              <a:rPr lang="tr-TR" sz="2000" b="1" dirty="0" smtClean="0"/>
              <a:t>,2015)</a:t>
            </a:r>
            <a:r>
              <a:rPr lang="tr-TR" dirty="0" smtClean="0"/>
              <a:t/>
            </a:r>
            <a:br>
              <a:rPr lang="tr-TR" dirty="0" smtClean="0"/>
            </a:b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810065" y="1694871"/>
            <a:ext cx="10515600" cy="385318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 Hipotez</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Nicel araştırmalarda problemin oluşturulmasında hipotez büyük öneme sahiptir. Hipotez hakkında birçok tanıma ulaşmak mümkündür. </a:t>
            </a:r>
            <a:r>
              <a:rPr lang="tr-TR" dirty="0" err="1" smtClean="0"/>
              <a:t>Black</a:t>
            </a:r>
            <a:r>
              <a:rPr lang="tr-TR" dirty="0" smtClean="0"/>
              <a:t> ve </a:t>
            </a:r>
            <a:r>
              <a:rPr lang="tr-TR" dirty="0" err="1" smtClean="0"/>
              <a:t>Champion</a:t>
            </a:r>
            <a:r>
              <a:rPr lang="tr-TR" dirty="0" smtClean="0"/>
              <a:t> (1976) ‘a göre hipotez geçerliliği bilinmeyen bir konuyla ilgili geçici bir önerme olarak ifade edilmiştir. Diğer taraftan, </a:t>
            </a:r>
            <a:r>
              <a:rPr lang="tr-TR" dirty="0" err="1" smtClean="0"/>
              <a:t>Büyüköztürk</a:t>
            </a:r>
            <a:r>
              <a:rPr lang="tr-TR" dirty="0" smtClean="0"/>
              <a:t> ( 2017) ‘e göre olaylar arasındaki ilişkiyi açıklamaya yönelik bilimsel bir önermedir. Bu tanımlardan yola çıkarak hipotez hakkında,</a:t>
            </a:r>
          </a:p>
          <a:p>
            <a:r>
              <a:rPr lang="tr-TR" dirty="0" smtClean="0"/>
              <a:t>Geçici bir önermedir,</a:t>
            </a:r>
          </a:p>
          <a:p>
            <a:r>
              <a:rPr lang="tr-TR" dirty="0" smtClean="0"/>
              <a:t>Geçerliliği bilinmemektedir,</a:t>
            </a:r>
          </a:p>
          <a:p>
            <a:r>
              <a:rPr lang="tr-TR" dirty="0" smtClean="0"/>
              <a:t>İki ya da daha fazla değişken arasındaki ilişkiyi açıklar, denilebilir.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000" b="1" dirty="0" smtClean="0"/>
              <a:t>Hipotez Türleri</a:t>
            </a:r>
            <a:endParaRPr lang="tr-TR" sz="4000" dirty="0"/>
          </a:p>
        </p:txBody>
      </p:sp>
      <p:sp>
        <p:nvSpPr>
          <p:cNvPr id="3" name="2 İçerik Yer Tutucusu"/>
          <p:cNvSpPr>
            <a:spLocks noGrp="1"/>
          </p:cNvSpPr>
          <p:nvPr>
            <p:ph idx="1"/>
          </p:nvPr>
        </p:nvSpPr>
        <p:spPr/>
        <p:txBody>
          <a:bodyPr>
            <a:normAutofit fontScale="70000" lnSpcReduction="20000"/>
          </a:bodyPr>
          <a:lstStyle/>
          <a:p>
            <a:r>
              <a:rPr lang="tr-TR" u="sng" dirty="0" smtClean="0"/>
              <a:t>Araştırma Hipotezi:</a:t>
            </a:r>
            <a:r>
              <a:rPr lang="tr-TR" dirty="0" smtClean="0"/>
              <a:t> Değişkenler arasında farkın veya ilişkinin var olduğunu belirtir. H1 sembolüyle gösterilir. Değişkenler arasındaki ilişkilerin yönlerine göre çift yönlü ve tek yönlü olarak ikiye ayrılır.</a:t>
            </a:r>
          </a:p>
          <a:p>
            <a:r>
              <a:rPr lang="tr-TR" u="sng" dirty="0" smtClean="0"/>
              <a:t>Sıfır (</a:t>
            </a:r>
            <a:r>
              <a:rPr lang="tr-TR" u="sng" dirty="0" err="1" smtClean="0"/>
              <a:t>Null</a:t>
            </a:r>
            <a:r>
              <a:rPr lang="tr-TR" u="sng" dirty="0" smtClean="0"/>
              <a:t>) Hipotezi:</a:t>
            </a:r>
            <a:r>
              <a:rPr lang="tr-TR" dirty="0" smtClean="0"/>
              <a:t> Değişkenler arasında farkın veya ilişkinin olmadığını belirtir. H0 sembolüyle gösterilir. (</a:t>
            </a:r>
            <a:r>
              <a:rPr lang="tr-TR" dirty="0" err="1" smtClean="0"/>
              <a:t>Karasar</a:t>
            </a:r>
            <a:r>
              <a:rPr lang="tr-TR" dirty="0" smtClean="0"/>
              <a:t>, 1994)</a:t>
            </a:r>
          </a:p>
          <a:p>
            <a:r>
              <a:rPr lang="tr-TR" dirty="0" smtClean="0"/>
              <a:t>‘Matematik dersinde </a:t>
            </a:r>
            <a:r>
              <a:rPr lang="tr-TR" dirty="0" err="1" smtClean="0"/>
              <a:t>geogebra</a:t>
            </a:r>
            <a:r>
              <a:rPr lang="tr-TR" dirty="0" smtClean="0"/>
              <a:t> kullanımı, öğrencilerin matematik dersindeki başarılarını etkiler mi?’ şeklinde oluşturulmuş bir araştırma probleminde değişkenler ve hipotez türleri aşağıdaki gibi ifade edilebilir.</a:t>
            </a:r>
          </a:p>
          <a:p>
            <a:r>
              <a:rPr lang="tr-TR" u="sng" dirty="0" smtClean="0"/>
              <a:t>Bağımlı değişken:</a:t>
            </a:r>
            <a:r>
              <a:rPr lang="tr-TR" dirty="0" smtClean="0"/>
              <a:t> Öğrencilerin matematik dersindeki başarıları</a:t>
            </a:r>
          </a:p>
          <a:p>
            <a:r>
              <a:rPr lang="tr-TR" u="sng" dirty="0" smtClean="0"/>
              <a:t>Bağımsız değişken:</a:t>
            </a:r>
            <a:r>
              <a:rPr lang="tr-TR" dirty="0" smtClean="0"/>
              <a:t> Matematik dersinde </a:t>
            </a:r>
            <a:r>
              <a:rPr lang="tr-TR" dirty="0" err="1" smtClean="0"/>
              <a:t>Geogebra</a:t>
            </a:r>
            <a:r>
              <a:rPr lang="tr-TR" dirty="0" smtClean="0"/>
              <a:t> programı kullanımı</a:t>
            </a:r>
          </a:p>
          <a:p>
            <a:r>
              <a:rPr lang="en-US" u="sng" dirty="0" err="1" smtClean="0"/>
              <a:t>Sıfır</a:t>
            </a:r>
            <a:r>
              <a:rPr lang="en-US" u="sng" dirty="0" smtClean="0"/>
              <a:t> </a:t>
            </a:r>
            <a:r>
              <a:rPr lang="en-US" u="sng" dirty="0" err="1" smtClean="0"/>
              <a:t>hipotezi</a:t>
            </a:r>
            <a:r>
              <a:rPr lang="en-US" u="sng" dirty="0" smtClean="0"/>
              <a:t>:</a:t>
            </a:r>
            <a:r>
              <a:rPr lang="en-US" dirty="0" smtClean="0"/>
              <a:t> </a:t>
            </a:r>
            <a:r>
              <a:rPr lang="en-US" dirty="0" err="1" smtClean="0"/>
              <a:t>Matematik</a:t>
            </a:r>
            <a:r>
              <a:rPr lang="en-US" dirty="0" smtClean="0"/>
              <a:t> </a:t>
            </a:r>
            <a:r>
              <a:rPr lang="en-US" dirty="0" err="1" smtClean="0"/>
              <a:t>dersinde</a:t>
            </a:r>
            <a:r>
              <a:rPr lang="en-US" dirty="0" smtClean="0"/>
              <a:t> </a:t>
            </a:r>
            <a:r>
              <a:rPr lang="en-US" dirty="0" err="1" smtClean="0"/>
              <a:t>Geogebra</a:t>
            </a:r>
            <a:r>
              <a:rPr lang="en-US" dirty="0" smtClean="0"/>
              <a:t> </a:t>
            </a:r>
            <a:r>
              <a:rPr lang="tr-TR" dirty="0" smtClean="0"/>
              <a:t>kullanımıyla öğrencilerin matematik dersindeki başarıları arasında anlamlı bir fark yoktur. </a:t>
            </a:r>
            <a:r>
              <a:rPr lang="tr-TR" i="1" dirty="0" smtClean="0"/>
              <a:t>(H0: </a:t>
            </a:r>
            <a:r>
              <a:rPr lang="tr-TR" i="1" dirty="0" err="1" smtClean="0"/>
              <a:t>μgeo</a:t>
            </a:r>
            <a:r>
              <a:rPr lang="tr-TR" i="1" dirty="0" smtClean="0"/>
              <a:t> – </a:t>
            </a:r>
            <a:r>
              <a:rPr lang="tr-TR" i="1" dirty="0" err="1" smtClean="0"/>
              <a:t>μmat</a:t>
            </a:r>
            <a:r>
              <a:rPr lang="tr-TR" i="1" dirty="0" smtClean="0"/>
              <a:t> = 0)</a:t>
            </a:r>
            <a:endParaRPr lang="tr-TR" dirty="0" smtClean="0"/>
          </a:p>
          <a:p>
            <a:r>
              <a:rPr lang="tr-TR" u="sng" dirty="0" smtClean="0"/>
              <a:t>Araştırma hipotezleri: </a:t>
            </a:r>
            <a:endParaRPr lang="tr-TR" dirty="0" smtClean="0"/>
          </a:p>
          <a:p>
            <a:r>
              <a:rPr lang="tr-TR" dirty="0" smtClean="0"/>
              <a:t>- Matematik dersinde </a:t>
            </a:r>
            <a:r>
              <a:rPr lang="tr-TR" dirty="0" err="1" smtClean="0"/>
              <a:t>Geogebra</a:t>
            </a:r>
            <a:r>
              <a:rPr lang="tr-TR" dirty="0" smtClean="0"/>
              <a:t> kullanımıyla öğrencilerin matematik dersindeki başarıları arasında anlamlı bir fark vardır.</a:t>
            </a:r>
            <a:r>
              <a:rPr lang="tr-TR" i="1" dirty="0" smtClean="0"/>
              <a:t> (H1: </a:t>
            </a:r>
            <a:r>
              <a:rPr lang="tr-TR" i="1" dirty="0" err="1" smtClean="0"/>
              <a:t>μgeo</a:t>
            </a:r>
            <a:r>
              <a:rPr lang="tr-TR" i="1" dirty="0" smtClean="0"/>
              <a:t> – </a:t>
            </a:r>
            <a:r>
              <a:rPr lang="tr-TR" i="1" dirty="0" err="1" smtClean="0"/>
              <a:t>μmat</a:t>
            </a:r>
            <a:r>
              <a:rPr lang="tr-TR" i="1" dirty="0" smtClean="0"/>
              <a:t> ≠ 0)                </a:t>
            </a:r>
            <a:r>
              <a:rPr lang="tr-TR" dirty="0" smtClean="0"/>
              <a:t>Çift yönlü hipotez</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574</TotalTime>
  <Words>950</Words>
  <Application>Microsoft Office PowerPoint</Application>
  <PresentationFormat>Özel</PresentationFormat>
  <Paragraphs>103</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Office Teması</vt:lpstr>
      <vt:lpstr>ÖDE6024  DAVRANIŞ BİLİMLERİNDE İLERİ ARAŞTIRMA</vt:lpstr>
      <vt:lpstr>Nicel Araştırma Süreci</vt:lpstr>
      <vt:lpstr>Nicel Araştırma Süreci Basamakları</vt:lpstr>
      <vt:lpstr>Araştırma Problemi Seçiminde Dikkate  Alınacak Ölçütler </vt:lpstr>
      <vt:lpstr>Araştırma Probleminin Özellikleri </vt:lpstr>
      <vt:lpstr>Literatür Taraması</vt:lpstr>
      <vt:lpstr>DEĞİŞKENLER   (Karasar,2015) </vt:lpstr>
      <vt:lpstr> Hipotez </vt:lpstr>
      <vt:lpstr>Hipotez Türleri</vt:lpstr>
      <vt:lpstr>Hipotezin Test Edilmesi</vt:lpstr>
      <vt:lpstr>Amaç</vt:lpstr>
      <vt:lpstr>Amaç</vt:lpstr>
      <vt:lpstr>Önem</vt:lpstr>
      <vt:lpstr>Sayıltı (Varsayım)</vt:lpstr>
      <vt:lpstr>Sınırlılıklar</vt:lpstr>
      <vt:lpstr>Sınırlılıklar</vt:lpstr>
      <vt:lpstr> Tanımlar </vt:lpstr>
      <vt:lpstr> Bölüm II: Yöntem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74</cp:revision>
  <dcterms:created xsi:type="dcterms:W3CDTF">2017-05-17T14:13:10Z</dcterms:created>
  <dcterms:modified xsi:type="dcterms:W3CDTF">2018-01-29T13:57:54Z</dcterms:modified>
</cp:coreProperties>
</file>