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0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FCC56-9C3D-4EE1-9391-C470EAF946A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0B777-D639-4301-AFFD-BE57C1E916B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4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Etkinlik</a:t>
            </a:r>
          </a:p>
          <a:p>
            <a:r>
              <a:rPr lang="tr-TR" dirty="0" err="1" smtClean="0"/>
              <a:t>Pareto</a:t>
            </a:r>
            <a:r>
              <a:rPr lang="tr-TR" dirty="0" smtClean="0"/>
              <a:t> Etkinlik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piyasada bir </a:t>
            </a:r>
            <a:r>
              <a:rPr lang="tr-TR" dirty="0" smtClean="0"/>
              <a:t>dağılımın etkin olabilmesi </a:t>
            </a:r>
            <a:r>
              <a:rPr lang="tr-TR" dirty="0" smtClean="0"/>
              <a:t>için, </a:t>
            </a:r>
            <a:r>
              <a:rPr lang="tr-TR" dirty="0" smtClean="0"/>
              <a:t>bu dağılımın </a:t>
            </a:r>
            <a:r>
              <a:rPr lang="tr-TR" dirty="0" smtClean="0"/>
              <a:t>piyasadaki </a:t>
            </a:r>
            <a:r>
              <a:rPr lang="tr-TR" dirty="0" smtClean="0"/>
              <a:t>tüm aktörlerin getirilerinin toplamını en yükseğe çıkarması gerekir.</a:t>
            </a:r>
          </a:p>
          <a:p>
            <a:r>
              <a:rPr lang="tr-TR" dirty="0" smtClean="0"/>
              <a:t>Örneğin, </a:t>
            </a:r>
            <a:r>
              <a:rPr lang="tr-TR" dirty="0" smtClean="0"/>
              <a:t>bir mal piyasasında arz ve talebi eşitleyen tüketici dengesi etkindir. Çünkü tüketici fazlası ile üretici fazlası toplamını daha yükseğe çıkaran </a:t>
            </a:r>
            <a:r>
              <a:rPr lang="tr-TR" dirty="0" smtClean="0"/>
              <a:t>bir miktar </a:t>
            </a:r>
            <a:r>
              <a:rPr lang="tr-TR" dirty="0" smtClean="0"/>
              <a:t>seviyesi yoktur.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600" dirty="0" smtClean="0">
                <a:latin typeface="+mn-lt"/>
                <a:ea typeface="+mn-ea"/>
                <a:cs typeface="+mn-cs"/>
              </a:rPr>
              <a:t>Tüketici dengesindeki üretim </a:t>
            </a:r>
            <a:r>
              <a:rPr lang="tr-TR" sz="2600" dirty="0" smtClean="0">
                <a:latin typeface="+mn-lt"/>
                <a:ea typeface="+mn-ea"/>
                <a:cs typeface="+mn-cs"/>
              </a:rPr>
              <a:t>seviyesinin </a:t>
            </a:r>
            <a:r>
              <a:rPr lang="tr-TR" sz="2600" dirty="0" smtClean="0">
                <a:latin typeface="+mn-lt"/>
                <a:ea typeface="+mn-ea"/>
                <a:cs typeface="+mn-cs"/>
              </a:rPr>
              <a:t>etkin olduğu aşağıdaki şekilde görülmektedir.</a:t>
            </a:r>
            <a:endParaRPr lang="tr-TR" sz="2600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76444602"/>
              </p:ext>
            </p:extLst>
          </p:nvPr>
        </p:nvGraphicFramePr>
        <p:xfrm>
          <a:off x="539552" y="1628800"/>
          <a:ext cx="8496944" cy="4580384"/>
        </p:xfrm>
        <a:graphic>
          <a:graphicData uri="http://schemas.openxmlformats.org/presentationml/2006/ole">
            <p:oleObj spid="_x0000_s1026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Eşitlik - Etkinlik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tr-TR" dirty="0" smtClean="0"/>
              <a:t>Etkinlik ile eşitlik arasında bir bağıntı yoktur.</a:t>
            </a:r>
          </a:p>
          <a:p>
            <a:r>
              <a:rPr lang="tr-TR" dirty="0" smtClean="0"/>
              <a:t>Eşitlik, bir toplumdaki refahın ne kadar eşit dağıldığı ile ilgilidir.</a:t>
            </a:r>
          </a:p>
          <a:p>
            <a:r>
              <a:rPr lang="tr-TR" dirty="0" smtClean="0"/>
              <a:t>Etkin dağılım ise toplumdaki toplam refahı en yükseğe çıkaran dağılımdır.   </a:t>
            </a:r>
          </a:p>
          <a:p>
            <a:r>
              <a:rPr lang="tr-TR" dirty="0" smtClean="0"/>
              <a:t>Çevre politikalarının değerlendirilmesinde etkinlikle birlikte eşitlik de bir </a:t>
            </a:r>
            <a:r>
              <a:rPr lang="tr-TR" dirty="0" smtClean="0"/>
              <a:t>kriter </a:t>
            </a:r>
            <a:r>
              <a:rPr lang="tr-TR" dirty="0" smtClean="0"/>
              <a:t>olarak değerlendirilebilir.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Pareto</a:t>
            </a:r>
            <a:r>
              <a:rPr lang="tr-TR" dirty="0" smtClean="0"/>
              <a:t> etkinlik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Bir </a:t>
            </a:r>
            <a:r>
              <a:rPr lang="tr-TR" b="1" dirty="0" smtClean="0"/>
              <a:t>x</a:t>
            </a:r>
            <a:r>
              <a:rPr lang="tr-TR" dirty="0" smtClean="0"/>
              <a:t> </a:t>
            </a:r>
            <a:r>
              <a:rPr lang="tr-TR" dirty="0" smtClean="0"/>
              <a:t>dağılımının </a:t>
            </a:r>
            <a:r>
              <a:rPr lang="tr-TR" dirty="0" err="1" smtClean="0"/>
              <a:t>Pareto</a:t>
            </a:r>
            <a:r>
              <a:rPr lang="tr-TR" dirty="0" smtClean="0"/>
              <a:t> etkin olabilmesi için;  </a:t>
            </a:r>
          </a:p>
          <a:p>
            <a:r>
              <a:rPr lang="tr-TR" dirty="0" smtClean="0"/>
              <a:t>tüm bireylerin </a:t>
            </a:r>
            <a:r>
              <a:rPr lang="tr-TR" b="1" dirty="0" smtClean="0"/>
              <a:t>en </a:t>
            </a:r>
            <a:r>
              <a:rPr lang="tr-TR" b="1" dirty="0" smtClean="0"/>
              <a:t>az</a:t>
            </a:r>
            <a:r>
              <a:rPr lang="tr-TR" dirty="0" smtClean="0"/>
              <a:t> x </a:t>
            </a:r>
            <a:r>
              <a:rPr lang="tr-TR" dirty="0" smtClean="0"/>
              <a:t>kadar tercih ettikleri ve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 smtClean="0"/>
              <a:t>azından bir </a:t>
            </a:r>
            <a:r>
              <a:rPr lang="tr-TR" dirty="0" smtClean="0"/>
              <a:t>bireyin x </a:t>
            </a:r>
            <a:r>
              <a:rPr lang="tr-TR" dirty="0" smtClean="0"/>
              <a:t>dağılımına </a:t>
            </a:r>
            <a:r>
              <a:rPr lang="tr-TR" b="1" dirty="0" smtClean="0"/>
              <a:t>(daha çok)</a:t>
            </a:r>
            <a:r>
              <a:rPr lang="tr-TR" dirty="0" smtClean="0"/>
              <a:t> tercih </a:t>
            </a:r>
            <a:r>
              <a:rPr lang="tr-TR" dirty="0" smtClean="0"/>
              <a:t>ettiği,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erişilebilir </a:t>
            </a:r>
            <a:r>
              <a:rPr lang="tr-TR" dirty="0" smtClean="0"/>
              <a:t>başka bir </a:t>
            </a:r>
            <a:r>
              <a:rPr lang="tr-TR" b="1" dirty="0" smtClean="0"/>
              <a:t>y</a:t>
            </a:r>
            <a:r>
              <a:rPr lang="tr-TR" dirty="0" smtClean="0"/>
              <a:t> dağılımı </a:t>
            </a:r>
            <a:r>
              <a:rPr lang="tr-TR" u="sng" dirty="0" smtClean="0"/>
              <a:t>olmamalıdır</a:t>
            </a:r>
            <a:r>
              <a:rPr lang="tr-TR" u="sng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Pareto</a:t>
            </a:r>
            <a:r>
              <a:rPr lang="tr-TR" dirty="0" smtClean="0"/>
              <a:t> etkinlik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Diğer bir deyişle bir dağılımın </a:t>
            </a:r>
            <a:r>
              <a:rPr lang="tr-TR" dirty="0" err="1" smtClean="0"/>
              <a:t>Pareto</a:t>
            </a:r>
            <a:r>
              <a:rPr lang="tr-TR" dirty="0" smtClean="0"/>
              <a:t> etkinliğini değerlendirirken, hiç kimseyi kötüleştirmeden en azından bir kişiyi iyileştiren </a:t>
            </a:r>
            <a:r>
              <a:rPr lang="tr-TR" dirty="0" smtClean="0"/>
              <a:t>erişilebilir başka bir </a:t>
            </a:r>
            <a:r>
              <a:rPr lang="tr-TR" dirty="0" smtClean="0"/>
              <a:t>dağılım yoksa o dağılımın </a:t>
            </a:r>
            <a:r>
              <a:rPr lang="tr-TR" dirty="0" err="1" smtClean="0"/>
              <a:t>Pareto</a:t>
            </a:r>
            <a:r>
              <a:rPr lang="tr-TR" dirty="0" smtClean="0"/>
              <a:t> etkin olduğunu söyleyebiliriz.</a:t>
            </a:r>
          </a:p>
          <a:p>
            <a:r>
              <a:rPr lang="tr-TR" dirty="0" smtClean="0"/>
              <a:t>İki tüketici iki malın olduğu bir saf değişim modelinde </a:t>
            </a:r>
            <a:r>
              <a:rPr lang="tr-TR" dirty="0" err="1" smtClean="0"/>
              <a:t>Pareto</a:t>
            </a:r>
            <a:r>
              <a:rPr lang="tr-TR" dirty="0" smtClean="0"/>
              <a:t> etkin dağılımlar </a:t>
            </a:r>
            <a:r>
              <a:rPr lang="tr-TR" dirty="0" err="1" smtClean="0"/>
              <a:t>Edgeworth</a:t>
            </a:r>
            <a:r>
              <a:rPr lang="tr-TR" dirty="0" smtClean="0"/>
              <a:t> kutusu yardımıyla gösterilebilir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Şekilde bir </a:t>
            </a:r>
            <a:r>
              <a:rPr lang="tr-TR" dirty="0" err="1" smtClean="0"/>
              <a:t>Edgeworth</a:t>
            </a:r>
            <a:r>
              <a:rPr lang="tr-TR" dirty="0" smtClean="0"/>
              <a:t> kutusu ve </a:t>
            </a:r>
            <a:r>
              <a:rPr lang="tr-TR" dirty="0" err="1" smtClean="0"/>
              <a:t>Pareto</a:t>
            </a:r>
            <a:r>
              <a:rPr lang="tr-TR" dirty="0" smtClean="0"/>
              <a:t> etkin dağılımlar kümesi (sözleşme eğrisi) gösterilmiştir.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Nesne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50670047"/>
              </p:ext>
            </p:extLst>
          </p:nvPr>
        </p:nvGraphicFramePr>
        <p:xfrm>
          <a:off x="395536" y="1052736"/>
          <a:ext cx="10552824" cy="5688632"/>
        </p:xfrm>
        <a:graphic>
          <a:graphicData uri="http://schemas.openxmlformats.org/presentationml/2006/ole">
            <p:oleObj spid="_x0000_s2050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500" dirty="0" smtClean="0"/>
              <a:t>Örnek</a:t>
            </a:r>
            <a:endParaRPr lang="tr-TR" sz="35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İki öğrenci (</a:t>
            </a:r>
            <a:r>
              <a:rPr lang="tr-TR" dirty="0" smtClean="0"/>
              <a:t>Ali ve </a:t>
            </a:r>
            <a:r>
              <a:rPr lang="tr-TR" dirty="0" smtClean="0"/>
              <a:t>Veli) </a:t>
            </a:r>
            <a:r>
              <a:rPr lang="tr-TR" dirty="0" smtClean="0"/>
              <a:t>kontenjanları bire eşit </a:t>
            </a:r>
            <a:r>
              <a:rPr lang="tr-TR" dirty="0" smtClean="0"/>
              <a:t>olan iki üniversiteye (</a:t>
            </a:r>
            <a:r>
              <a:rPr lang="tr-TR" dirty="0" smtClean="0"/>
              <a:t>M ve </a:t>
            </a:r>
            <a:r>
              <a:rPr lang="tr-TR" dirty="0" smtClean="0"/>
              <a:t>N) yerleşebilmektedir.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Eğer Ali</a:t>
            </a:r>
            <a:r>
              <a:rPr lang="tr-TR" dirty="0" smtClean="0"/>
              <a:t>, </a:t>
            </a:r>
            <a:r>
              <a:rPr lang="tr-TR" dirty="0" err="1" smtClean="0"/>
              <a:t>M’i</a:t>
            </a:r>
            <a:r>
              <a:rPr lang="tr-TR" dirty="0" smtClean="0"/>
              <a:t>, </a:t>
            </a:r>
            <a:r>
              <a:rPr lang="tr-TR" dirty="0" smtClean="0"/>
              <a:t>N üniversitesine </a:t>
            </a:r>
            <a:r>
              <a:rPr lang="tr-TR" dirty="0" smtClean="0"/>
              <a:t>ve Veli, </a:t>
            </a:r>
            <a:r>
              <a:rPr lang="tr-TR" dirty="0" err="1" smtClean="0"/>
              <a:t>N’i</a:t>
            </a:r>
            <a:r>
              <a:rPr lang="tr-TR" dirty="0" smtClean="0"/>
              <a:t>, </a:t>
            </a:r>
            <a:r>
              <a:rPr lang="tr-TR" dirty="0" smtClean="0"/>
              <a:t>M üniversitesine tercih </a:t>
            </a:r>
            <a:r>
              <a:rPr lang="tr-TR" dirty="0" smtClean="0"/>
              <a:t>ediyorsa; 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Pareto</a:t>
            </a:r>
            <a:r>
              <a:rPr lang="tr-TR" dirty="0" smtClean="0"/>
              <a:t> </a:t>
            </a:r>
            <a:r>
              <a:rPr lang="tr-TR" dirty="0" smtClean="0"/>
              <a:t>etkin dağılımda Ali, </a:t>
            </a:r>
            <a:r>
              <a:rPr lang="tr-TR" dirty="0" smtClean="0"/>
              <a:t>M; </a:t>
            </a:r>
            <a:r>
              <a:rPr lang="tr-TR" dirty="0" smtClean="0"/>
              <a:t>Veli ise </a:t>
            </a:r>
            <a:r>
              <a:rPr lang="tr-TR" dirty="0" smtClean="0"/>
              <a:t>N üniversitesine </a:t>
            </a:r>
            <a:r>
              <a:rPr lang="tr-TR" dirty="0" smtClean="0"/>
              <a:t>yerleşmelidir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Ali’nin N üniversitesine ve Veli’nin M üniversitesine yerleştiği dağılım </a:t>
            </a:r>
            <a:r>
              <a:rPr lang="tr-TR" dirty="0" err="1" smtClean="0"/>
              <a:t>Pareto</a:t>
            </a:r>
            <a:r>
              <a:rPr lang="tr-TR" dirty="0" smtClean="0"/>
              <a:t> etkin olamaz.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277</Words>
  <Application>Microsoft Office PowerPoint</Application>
  <PresentationFormat>Ekran Gösterisi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Ofis Teması</vt:lpstr>
      <vt:lpstr>Graph sistemi</vt:lpstr>
      <vt:lpstr>DERS 4 </vt:lpstr>
      <vt:lpstr>Etkinlik</vt:lpstr>
      <vt:lpstr>Tüketici dengesindeki üretim seviyesinin etkin olduğu aşağıdaki şekilde görülmektedir.</vt:lpstr>
      <vt:lpstr>Eşitlik - Etkinlik</vt:lpstr>
      <vt:lpstr>Pareto etkinlik</vt:lpstr>
      <vt:lpstr>Pareto etkinlik </vt:lpstr>
      <vt:lpstr>Slayt 7</vt:lpstr>
      <vt:lpstr>Örnek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4</dc:title>
  <dc:creator>Kadir</dc:creator>
  <cp:lastModifiedBy>Kadir</cp:lastModifiedBy>
  <cp:revision>10</cp:revision>
  <dcterms:created xsi:type="dcterms:W3CDTF">2018-12-08T09:53:04Z</dcterms:created>
  <dcterms:modified xsi:type="dcterms:W3CDTF">2018-12-17T22:53:16Z</dcterms:modified>
</cp:coreProperties>
</file>