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60" r:id="rId4"/>
    <p:sldId id="262" r:id="rId5"/>
    <p:sldId id="263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071396" y="1190201"/>
            <a:ext cx="5539144" cy="26443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835"/>
              </a:lnSpc>
            </a:pPr>
            <a:endParaRPr lang="en-US" dirty="0" smtClean="0"/>
          </a:p>
          <a:p>
            <a:pPr marL="0" indent="709548">
              <a:lnSpc>
                <a:spcPct val="100000"/>
              </a:lnSpc>
            </a:pPr>
            <a:r>
              <a:rPr lang="en-US" altLang="zh-CN" sz="3600" b="1" dirty="0" smtClean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3600" b="1" spc="-5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505966" y="29845"/>
            <a:ext cx="7434935" cy="262071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06540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Normal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Kuvvet</a:t>
            </a:r>
          </a:p>
          <a:p>
            <a:pPr>
              <a:lnSpc>
                <a:spcPts val="715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verilir.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  <a:r>
              <a:rPr lang="en-US" altLang="zh-CN" sz="2400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cismin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yayılı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kuvvettir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yapıyorsa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789429" y="2651048"/>
            <a:ext cx="71793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pozitif,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yapıyorsa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505966" y="3016808"/>
            <a:ext cx="7432847" cy="11734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negatif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işaret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49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etkisindeki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</a:t>
            </a:r>
            <a:r>
              <a:rPr lang="en-US" altLang="zh-CN" sz="2400" spc="1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başlangıçta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kesitler,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sonunda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789429" y="4190542"/>
            <a:ext cx="718199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387221" algn="l"/>
                <a:tab pos="2790825" algn="l"/>
                <a:tab pos="3534791" algn="l"/>
                <a:tab pos="4718938" algn="l"/>
                <a:tab pos="5495036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kalacak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biçimde	rijit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olarak	yer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değiştirirler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789429" y="4560417"/>
            <a:ext cx="7152380" cy="72335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9875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Prizmatik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(L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)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eksenel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ΔL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kadar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uzar.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Çubuktaki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oranı: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4"/>
          <p:cNvSpPr txBox="1"/>
          <p:nvPr/>
        </p:nvSpPr>
        <p:spPr>
          <a:xfrm>
            <a:off x="1361566" y="281559"/>
            <a:ext cx="7507430" cy="22151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82143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Gerilme-Şekil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değiştirme</a:t>
            </a:r>
            <a:r>
              <a:rPr lang="en-US" altLang="zh-CN" sz="3600" b="1" spc="-4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ilişkisi</a:t>
            </a:r>
          </a:p>
          <a:p>
            <a:pPr>
              <a:lnSpc>
                <a:spcPts val="994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Gerilme,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cisimde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değiştirmeye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neden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olur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olarak,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oranı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45030" y="2496743"/>
            <a:ext cx="725380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modülüne</a:t>
            </a:r>
            <a:r>
              <a:rPr lang="en-US" altLang="zh-CN" sz="2400" i="1" spc="2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bağlı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2862884"/>
            <a:ext cx="4231152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doğrusal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ilişki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361566" y="3304844"/>
            <a:ext cx="753573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Elastisite</a:t>
            </a:r>
            <a:r>
              <a:rPr lang="en-US" altLang="zh-CN" sz="2400" i="1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modülü</a:t>
            </a:r>
            <a:r>
              <a:rPr lang="en-US" altLang="zh-CN" sz="2400" i="1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i="1" dirty="0">
                <a:solidFill>
                  <a:srgbClr val="BF0000"/>
                </a:solidFill>
                <a:latin typeface="Arial"/>
                <a:ea typeface="Arial"/>
              </a:rPr>
              <a:t>(E)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,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malzemeden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malzemeye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645030" y="3670604"/>
            <a:ext cx="7223974" cy="73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değişen,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deneysel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belirlenen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sabittir.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çubuktaki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miktarı;</a:t>
            </a:r>
          </a:p>
        </p:txBody>
      </p:sp>
      <p:sp>
        <p:nvSpPr>
          <p:cNvPr id="19" name="TextBox 19"/>
          <p:cNvSpPr txBox="1"/>
          <p:nvPr/>
        </p:nvSpPr>
        <p:spPr>
          <a:xfrm>
            <a:off x="2562036" y="4654791"/>
            <a:ext cx="216344" cy="9961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</a:t>
            </a:r>
          </a:p>
          <a:p>
            <a:pPr marL="0" indent="146134">
              <a:lnSpc>
                <a:spcPct val="100000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  <a:p>
            <a:pPr>
              <a:lnSpc>
                <a:spcPts val="1920"/>
              </a:lnSpc>
            </a:pPr>
            <a:endParaRPr lang="en-US" dirty="0" smtClean="0"/>
          </a:p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</a:t>
            </a:r>
          </a:p>
          <a:p>
            <a:pPr marL="0" indent="146134">
              <a:lnSpc>
                <a:spcPct val="100000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843396" y="4654791"/>
            <a:ext cx="144609" cy="91327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04"/>
              </a:lnSpc>
            </a:pPr>
            <a:r>
              <a:rPr lang="en-US" altLang="zh-CN" sz="1900" spc="-4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75"/>
              </a:lnSpc>
            </a:pPr>
            <a:endParaRPr lang="en-US" dirty="0" smtClean="0"/>
          </a:p>
          <a:p>
            <a:pPr marL="0">
              <a:lnSpc>
                <a:spcPts val="2304"/>
              </a:lnSpc>
            </a:pPr>
            <a:r>
              <a:rPr lang="en-US" altLang="zh-CN" sz="1900" spc="-4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3010231" y="4510310"/>
            <a:ext cx="323028" cy="12584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5764">
              <a:lnSpc>
                <a:spcPts val="2304"/>
              </a:lnSpc>
            </a:pPr>
            <a:r>
              <a:rPr lang="en-US" altLang="zh-CN" sz="1900" spc="-50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  <a:r>
              <a:rPr lang="en-US" altLang="zh-CN" sz="1900" i="1" spc="-5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 indent="109820">
              <a:lnSpc>
                <a:spcPct val="100000"/>
              </a:lnSpc>
              <a:spcBef>
                <a:spcPts val="270"/>
              </a:spcBef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>
              <a:lnSpc>
                <a:spcPts val="1639"/>
              </a:lnSpc>
            </a:pPr>
            <a:r>
              <a:rPr lang="en-US" altLang="zh-CN" sz="1900" spc="755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</a:p>
          <a:p>
            <a:pPr marL="0" indent="189621">
              <a:lnSpc>
                <a:spcPct val="83749"/>
              </a:lnSpc>
            </a:pPr>
            <a:r>
              <a:rPr lang="en-US" altLang="zh-CN" sz="1100" i="1" spc="-10" dirty="0">
                <a:solidFill>
                  <a:srgbClr val="000000"/>
                </a:solidFill>
                <a:latin typeface="Times New Roman"/>
                <a:ea typeface="Times New Roman"/>
              </a:rPr>
              <a:t>z</a:t>
            </a:r>
          </a:p>
          <a:p>
            <a:pPr marL="0" indent="79721">
              <a:lnSpc>
                <a:spcPct val="100000"/>
              </a:lnSpc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3354652" y="5274979"/>
            <a:ext cx="144609" cy="29309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304"/>
              </a:lnSpc>
            </a:pPr>
            <a:r>
              <a:rPr lang="en-US" altLang="zh-CN" sz="1900" spc="-1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3574934" y="5144063"/>
            <a:ext cx="326856" cy="60314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53857">
              <a:lnSpc>
                <a:spcPct val="100000"/>
              </a:lnSpc>
            </a:pPr>
            <a:r>
              <a:rPr lang="en-US" altLang="zh-CN" sz="1900" i="1" spc="-50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  <a:p>
            <a:pPr marL="0">
              <a:lnSpc>
                <a:spcPct val="100833"/>
              </a:lnSpc>
              <a:spcBef>
                <a:spcPts val="170"/>
              </a:spcBef>
            </a:pPr>
            <a:r>
              <a:rPr lang="en-US" altLang="zh-CN" sz="1900" i="1" spc="69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  <a:r>
              <a:rPr lang="en-US" altLang="zh-CN" sz="1900" spc="6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914669" y="5468803"/>
            <a:ext cx="159543" cy="2895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5012923" y="4910844"/>
            <a:ext cx="326043" cy="328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585"/>
              </a:lnSpc>
            </a:pPr>
            <a:r>
              <a:rPr lang="en-US" altLang="zh-CN" sz="2100" dirty="0">
                <a:solidFill>
                  <a:srgbClr val="000000"/>
                </a:solidFill>
                <a:latin typeface="Symbol"/>
                <a:ea typeface="Symbol"/>
              </a:rPr>
              <a:t></a:t>
            </a:r>
            <a:r>
              <a:rPr lang="en-US" altLang="zh-CN" sz="2100" i="1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5390167" y="4910844"/>
            <a:ext cx="162037" cy="3286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585"/>
              </a:lnSpc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5635713" y="4766049"/>
            <a:ext cx="195210" cy="6844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1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</a:p>
          <a:p>
            <a:pPr marL="0" indent="16265">
              <a:lnSpc>
                <a:spcPct val="100000"/>
              </a:lnSpc>
              <a:spcBef>
                <a:spcPts val="345"/>
              </a:spcBef>
            </a:pPr>
            <a:r>
              <a:rPr lang="en-US" altLang="zh-CN" sz="2100" i="1" spc="-15" dirty="0">
                <a:solidFill>
                  <a:srgbClr val="000000"/>
                </a:solidFill>
                <a:latin typeface="Times New Roman"/>
                <a:ea typeface="Times New Roman"/>
              </a:rPr>
              <a:t>A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5843322" y="4748489"/>
            <a:ext cx="195636" cy="6930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3598">
              <a:lnSpc>
                <a:spcPts val="2585"/>
              </a:lnSpc>
            </a:pPr>
            <a:r>
              <a:rPr lang="en-US" altLang="zh-CN" sz="2100" spc="-2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  <a:p>
            <a:pPr marL="0">
              <a:lnSpc>
                <a:spcPts val="2585"/>
              </a:lnSpc>
              <a:spcBef>
                <a:spcPts val="279"/>
              </a:spcBef>
            </a:pPr>
            <a:r>
              <a:rPr lang="en-US" altLang="zh-CN" sz="2100" spc="1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6043322" y="4766049"/>
            <a:ext cx="197051" cy="6844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33075">
              <a:lnSpc>
                <a:spcPct val="100000"/>
              </a:lnSpc>
            </a:pPr>
            <a:r>
              <a:rPr lang="en-US" altLang="zh-CN" sz="2100" i="1" spc="1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</a:p>
          <a:p>
            <a:pPr marL="0">
              <a:lnSpc>
                <a:spcPct val="100000"/>
              </a:lnSpc>
              <a:spcBef>
                <a:spcPts val="345"/>
              </a:spcBef>
            </a:pPr>
            <a:r>
              <a:rPr lang="en-US" altLang="zh-CN" sz="2100" i="1" spc="15" dirty="0">
                <a:solidFill>
                  <a:srgbClr val="000000"/>
                </a:solidFill>
                <a:latin typeface="Times New Roman"/>
                <a:ea typeface="Times New Roman"/>
              </a:rPr>
              <a:t>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4257421" y="106928"/>
            <a:ext cx="1982240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Isı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701517"/>
            <a:ext cx="3429562" cy="7010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Cisimlerde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ısı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değişimler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oluşur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4989321" y="704408"/>
            <a:ext cx="43209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5589778" y="704408"/>
            <a:ext cx="126320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oyutsal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7021068" y="704408"/>
            <a:ext cx="44902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7638288" y="704408"/>
            <a:ext cx="13330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haci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msel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361566" y="1433060"/>
            <a:ext cx="7581975" cy="508578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indent="-283463" hangingPunct="0">
              <a:lnSpc>
                <a:spcPct val="954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Sıcaklığın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artmasıyla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genleşme,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sıcaklığın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azalması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büzülme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çıkar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durumda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ısısal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uzama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oranı;</a:t>
            </a:r>
          </a:p>
          <a:p>
            <a:pPr marL="0" indent="2021078">
              <a:lnSpc>
                <a:spcPct val="110416"/>
              </a:lnSpc>
              <a:spcBef>
                <a:spcPts val="185"/>
              </a:spcBef>
            </a:pPr>
            <a:r>
              <a:rPr lang="en-US" altLang="zh-CN" sz="2400" spc="85" dirty="0">
                <a:solidFill>
                  <a:srgbClr val="000000"/>
                </a:solidFill>
                <a:latin typeface="Calibri"/>
                <a:ea typeface="Calibri"/>
              </a:rPr>
              <a:t>ε</a:t>
            </a:r>
            <a:r>
              <a:rPr lang="en-US" altLang="zh-CN" sz="1600" spc="3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1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spc="34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400" spc="104" dirty="0">
                <a:solidFill>
                  <a:srgbClr val="000000"/>
                </a:solidFill>
                <a:latin typeface="Times New Roman"/>
                <a:ea typeface="Times New Roman"/>
              </a:rPr>
              <a:t>×</a:t>
            </a:r>
            <a:r>
              <a:rPr lang="en-US" altLang="zh-CN" sz="2400" spc="104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00"/>
              </a:lnSpc>
            </a:pPr>
            <a:endParaRPr lang="en-US" dirty="0" smtClean="0"/>
          </a:p>
          <a:p>
            <a:pPr marL="420624" hangingPunct="0">
              <a:lnSpc>
                <a:spcPct val="104583"/>
              </a:lnSpc>
            </a:pPr>
            <a:r>
              <a:rPr lang="en-US" altLang="zh-CN" sz="2400" spc="-40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spc="-1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-1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ısısal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genleşme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katsayısı,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1/°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t/>
            </a:r>
            <a:br/>
            <a:r>
              <a:rPr lang="en-US" altLang="zh-CN" sz="2400" spc="-4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-2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ea typeface="Times New Roman"/>
              </a:rPr>
              <a:t>sıcaklık</a:t>
            </a:r>
            <a:r>
              <a:rPr lang="en-US" altLang="zh-CN" sz="2400" spc="-1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34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ea typeface="Times New Roman"/>
              </a:rPr>
              <a:t>işimi,</a:t>
            </a:r>
            <a:r>
              <a:rPr lang="en-US" altLang="zh-CN" sz="2400" spc="-2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°</a:t>
            </a:r>
            <a:r>
              <a:rPr lang="en-US" altLang="zh-CN" sz="2400" spc="-44" dirty="0">
                <a:solidFill>
                  <a:srgbClr val="000000"/>
                </a:solidFill>
                <a:latin typeface="Times New Roman"/>
                <a:ea typeface="Times New Roman"/>
              </a:rPr>
              <a:t>C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1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ea typeface="Times New Roman"/>
              </a:rPr>
              <a:t>Buna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göre</a:t>
            </a:r>
            <a:r>
              <a:rPr lang="en-US" altLang="zh-CN" sz="2400" spc="-3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0" dirty="0">
                <a:solidFill>
                  <a:srgbClr val="000000"/>
                </a:solidFill>
                <a:latin typeface="Times New Roman"/>
                <a:ea typeface="Times New Roman"/>
              </a:rPr>
              <a:t>çubuktaki</a:t>
            </a:r>
            <a:r>
              <a:rPr lang="en-US" altLang="zh-CN" sz="2400" spc="-3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Times New Roman"/>
                <a:ea typeface="Times New Roman"/>
              </a:rPr>
              <a:t>boy</a:t>
            </a:r>
            <a:r>
              <a:rPr lang="en-US" altLang="zh-CN" sz="2400" spc="-35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69" dirty="0">
                <a:solidFill>
                  <a:srgbClr val="000000"/>
                </a:solidFill>
                <a:latin typeface="Times New Roman"/>
                <a:ea typeface="Times New Roman"/>
              </a:rPr>
              <a:t>de</a:t>
            </a:r>
            <a:r>
              <a:rPr lang="en-US" altLang="zh-CN" sz="2400" spc="-65" dirty="0">
                <a:solidFill>
                  <a:srgbClr val="000000"/>
                </a:solidFill>
                <a:latin typeface="Calibri"/>
                <a:ea typeface="Calibri"/>
              </a:rPr>
              <a:t>ğ</a:t>
            </a:r>
            <a:r>
              <a:rPr lang="en-US" altLang="zh-CN" sz="2400" spc="-55" dirty="0">
                <a:solidFill>
                  <a:srgbClr val="000000"/>
                </a:solidFill>
                <a:latin typeface="Times New Roman"/>
                <a:ea typeface="Times New Roman"/>
              </a:rPr>
              <a:t>işimi: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30"/>
              </a:lnSpc>
            </a:pPr>
            <a:endParaRPr lang="en-US" dirty="0" smtClean="0"/>
          </a:p>
          <a:p>
            <a:pPr marL="0" indent="1851914">
              <a:lnSpc>
                <a:spcPct val="11041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L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=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α</a:t>
            </a:r>
            <a:r>
              <a:rPr lang="en-US" altLang="zh-CN" sz="160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16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×(</a:t>
            </a:r>
            <a:r>
              <a:rPr lang="en-US" altLang="zh-CN" sz="2400" spc="8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Calibri"/>
                <a:ea typeface="Calibri"/>
              </a:rPr>
              <a:t>Δ</a:t>
            </a:r>
            <a:r>
              <a:rPr lang="en-US" altLang="zh-CN" sz="2400" dirty="0">
                <a:solidFill>
                  <a:srgbClr val="000000"/>
                </a:solidFill>
                <a:latin typeface="Times New Roman"/>
                <a:ea typeface="Times New Roman"/>
              </a:rPr>
              <a:t>t)×L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200"/>
              </a:lnSpc>
            </a:pPr>
            <a:endParaRPr lang="en-US" dirty="0" smtClean="0"/>
          </a:p>
          <a:p>
            <a:pPr marL="0" indent="505968">
              <a:lnSpc>
                <a:spcPct val="100000"/>
              </a:lnSpc>
            </a:pPr>
            <a:r>
              <a:rPr lang="en-US" altLang="zh-CN" sz="2400" spc="-45" dirty="0">
                <a:solidFill>
                  <a:srgbClr val="000000"/>
                </a:solidFill>
                <a:latin typeface="Times New Roman"/>
                <a:ea typeface="Times New Roman"/>
              </a:rPr>
              <a:t>ile</a:t>
            </a:r>
            <a:r>
              <a:rPr lang="en-US" altLang="zh-CN" sz="2400" spc="5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400" spc="-50" dirty="0">
                <a:solidFill>
                  <a:srgbClr val="000000"/>
                </a:solidFill>
                <a:latin typeface="Times New Roman"/>
                <a:ea typeface="Times New Roman"/>
              </a:rPr>
              <a:t>hesaplanır.</a:t>
            </a:r>
          </a:p>
        </p:txBody>
      </p:sp>
    </p:spTree>
    <p:extLst>
      <p:ext uri="{BB962C8B-B14F-4D97-AF65-F5344CB8AC3E}">
        <p14:creationId xmlns:p14="http://schemas.microsoft.com/office/powerpoint/2010/main" val="2013624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6"/>
          <p:cNvSpPr txBox="1"/>
          <p:nvPr/>
        </p:nvSpPr>
        <p:spPr>
          <a:xfrm>
            <a:off x="1361566" y="135630"/>
            <a:ext cx="7581097" cy="588721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95854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Isı</a:t>
            </a:r>
            <a:r>
              <a:rPr lang="en-US" altLang="zh-CN" sz="3600" b="1" spc="-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Etkisi</a:t>
            </a:r>
          </a:p>
          <a:p>
            <a:pPr>
              <a:lnSpc>
                <a:spcPts val="1010"/>
              </a:lnSpc>
            </a:pPr>
            <a:endParaRPr lang="en-US" dirty="0" smtClean="0"/>
          </a:p>
          <a:p>
            <a:pPr marL="283463" indent="-283463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1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Eğer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sıcaklık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boyunun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uzaması</a:t>
            </a:r>
            <a:r>
              <a:rPr lang="en-US" altLang="zh-CN" sz="2400" spc="-11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kısalması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sınırlanmaz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çubukta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oluşmaz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709"/>
              </a:lnSpc>
            </a:pPr>
            <a:endParaRPr lang="en-US" dirty="0" smtClean="0"/>
          </a:p>
          <a:p>
            <a:pPr marL="283463" indent="-283463" hangingPunct="0">
              <a:lnSpc>
                <a:spcPct val="9791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değiştirmeye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karşı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sınırlandırılan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çubuklarda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ısısal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oluşur.</a:t>
            </a:r>
          </a:p>
          <a:p>
            <a:pPr>
              <a:lnSpc>
                <a:spcPts val="60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1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1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ea typeface="Arial"/>
              </a:rPr>
              <a:t>Isısal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ea typeface="Arial"/>
              </a:rPr>
              <a:t>gerilme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110"/>
              </a:lnSpc>
            </a:pPr>
            <a:endParaRPr lang="en-US" dirty="0" smtClean="0"/>
          </a:p>
          <a:p>
            <a:pPr marL="0" indent="2693542">
              <a:lnSpc>
                <a:spcPct val="112083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16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-E×α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×Δt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70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hesaplanır.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Bağıntıdaki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işaretinin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anlamı;</a:t>
            </a:r>
          </a:p>
          <a:p>
            <a:pPr marL="0" indent="283463">
              <a:lnSpc>
                <a:spcPct val="100000"/>
              </a:lnSpc>
              <a:tabLst>
                <a:tab pos="1348993" algn="l"/>
                <a:tab pos="3737483" algn="l"/>
                <a:tab pos="4742053" algn="l"/>
                <a:tab pos="5501004" algn="l"/>
                <a:tab pos="6464426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	zorlandığından	Δt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&gt;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0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	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&lt;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0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(basma</a:t>
            </a:r>
          </a:p>
          <a:p>
            <a:pPr marL="283463" hangingPunct="0">
              <a:lnSpc>
                <a:spcPct val="991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gerilmesi),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Δt&lt;0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&gt;0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(çekme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gerilmesi)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gelmesidir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156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/>
          <p:cNvSpPr txBox="1"/>
          <p:nvPr/>
        </p:nvSpPr>
        <p:spPr>
          <a:xfrm>
            <a:off x="1432813" y="584321"/>
            <a:ext cx="7509335" cy="281780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93980"/>
            <a:r>
              <a:rPr lang="en-US" altLang="zh-CN" sz="3600" spc="-10" dirty="0">
                <a:solidFill>
                  <a:srgbClr val="BF0000"/>
                </a:solidFill>
                <a:latin typeface="Arial"/>
                <a:ea typeface="Arial"/>
              </a:rPr>
              <a:t>Yararlanılan</a:t>
            </a:r>
            <a:r>
              <a:rPr lang="en-US" altLang="zh-CN" sz="3600" spc="-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spc="-15" dirty="0">
                <a:solidFill>
                  <a:srgbClr val="BF0000"/>
                </a:solidFill>
                <a:latin typeface="Arial"/>
                <a:ea typeface="Arial"/>
              </a:rPr>
              <a:t>Kaynaklar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85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Girgin,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İ.,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Beyribey,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1990.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Mukavemet.</a:t>
            </a:r>
            <a:r>
              <a:rPr lang="en-US" altLang="zh-CN" sz="2400" i="1" spc="1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A.Ü.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Ziraat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Fakültesi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Yayınları: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1191,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Ders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Kitabı:</a:t>
            </a:r>
            <a:r>
              <a:rPr lang="en-US" altLang="zh-CN" sz="2400" spc="-19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341,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Ankara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/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Omurtag,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M.,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2012.,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Mukavemet</a:t>
            </a:r>
            <a:r>
              <a:rPr lang="en-US" altLang="zh-CN" sz="2400" i="1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i="1" dirty="0">
                <a:solidFill>
                  <a:srgbClr val="000000"/>
                </a:solidFill>
                <a:latin typeface="Arial"/>
                <a:ea typeface="Arial"/>
              </a:rPr>
              <a:t>I.</a:t>
            </a:r>
            <a:r>
              <a:rPr lang="en-US" altLang="zh-CN" sz="2400" i="1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Birsen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yayınevi,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İstanbul,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472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s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3904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321</Words>
  <Application>Microsoft Office PowerPoint</Application>
  <PresentationFormat>Ekran Gösterisi (4:3)</PresentationFormat>
  <Paragraphs>110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fenbil</cp:lastModifiedBy>
  <cp:revision>7</cp:revision>
  <dcterms:created xsi:type="dcterms:W3CDTF">2011-01-21T15:00:27Z</dcterms:created>
  <dcterms:modified xsi:type="dcterms:W3CDTF">2020-01-10T12:28:22Z</dcterms:modified>
</cp:coreProperties>
</file>