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1AFD"/>
    <a:srgbClr val="1488FF"/>
    <a:srgbClr val="3A911A"/>
    <a:srgbClr val="54F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552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91097" y="3721473"/>
            <a:ext cx="682752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55300" y="6429375"/>
            <a:ext cx="1168400" cy="292100"/>
          </a:xfrm>
        </p:spPr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1117600" y="1762090"/>
            <a:ext cx="3362368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7319512" y="0"/>
            <a:ext cx="4525024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65760" y="1298448"/>
            <a:ext cx="11460480" cy="4937760"/>
          </a:xfrm>
        </p:spPr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4991099" y="1400175"/>
            <a:ext cx="682752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45720" y="136642"/>
            <a:ext cx="4434865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978401" y="2895600"/>
            <a:ext cx="6839391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298448"/>
            <a:ext cx="566928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36830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6154420" y="1810512"/>
            <a:ext cx="566928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300" y="1298449"/>
            <a:ext cx="566420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6154420" y="1298449"/>
            <a:ext cx="566420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377952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5034580" y="533400"/>
            <a:ext cx="6751021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99" y="1539240"/>
            <a:ext cx="377952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454660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6600" y="0"/>
            <a:ext cx="764540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368299" y="228600"/>
            <a:ext cx="377952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65760" y="1536192"/>
            <a:ext cx="377952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tr-TR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8300" y="228601"/>
            <a:ext cx="1145540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300" y="1295401"/>
            <a:ext cx="1145540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8300" y="6429375"/>
            <a:ext cx="28448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9525CDC-DD23-446B-8DCB-A021F58E002C}" type="datetimeFigureOut">
              <a:rPr lang="tr-TR" smtClean="0"/>
              <a:pPr/>
              <a:t>4.05.2020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1099" y="6429375"/>
            <a:ext cx="5448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5300" y="6429375"/>
            <a:ext cx="116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8A53780F-8666-40FE-95A0-81027AA6D06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tr-TR" sz="4000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986528" y="1417320"/>
            <a:ext cx="6827520" cy="1452880"/>
          </a:xfrm>
        </p:spPr>
        <p:txBody>
          <a:bodyPr>
            <a:normAutofit/>
          </a:bodyPr>
          <a:lstStyle/>
          <a:p>
            <a:r>
              <a:rPr lang="tr-TR" sz="3600" dirty="0"/>
              <a:t>ÇOCUĞU TANIMA VE DEĞERLENDİRME TEKNİKLERİ</a:t>
            </a:r>
          </a:p>
        </p:txBody>
      </p:sp>
    </p:spTree>
    <p:extLst>
      <p:ext uri="{BB962C8B-B14F-4D97-AF65-F5344CB8AC3E}">
        <p14:creationId xmlns:p14="http://schemas.microsoft.com/office/powerpoint/2010/main" val="3066745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2F38CC8-9D0F-4CFF-9DEB-7F060BC39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C04B1E-20F6-4D37-A77C-18D33AF0824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o	</a:t>
            </a:r>
            <a:r>
              <a:rPr lang="tr-TR" dirty="0" err="1"/>
              <a:t>Axline</a:t>
            </a:r>
            <a:r>
              <a:rPr lang="tr-TR" dirty="0"/>
              <a:t>, Virginia. (1986). Benliğini Arayan Çocuk. Panama Yayıncılık. İstanbul. </a:t>
            </a:r>
          </a:p>
          <a:p>
            <a:r>
              <a:rPr lang="tr-TR" dirty="0"/>
              <a:t>o	Eriş, Bahar. (2018). Gölgedeki Yıldızlar-</a:t>
            </a:r>
            <a:r>
              <a:rPr lang="tr-TR" dirty="0" err="1"/>
              <a:t>Disleksinin</a:t>
            </a:r>
            <a:r>
              <a:rPr lang="tr-TR" dirty="0"/>
              <a:t> Gizli Yetenekleri. Alfa Basım Yayım Dağıtım San. ve Tic. AŞ. </a:t>
            </a:r>
            <a:r>
              <a:rPr lang="tr-TR" dirty="0" err="1"/>
              <a:t>İtanbul</a:t>
            </a:r>
            <a:r>
              <a:rPr lang="tr-TR" dirty="0"/>
              <a:t>. </a:t>
            </a:r>
          </a:p>
          <a:p>
            <a:r>
              <a:rPr lang="tr-TR" dirty="0"/>
              <a:t>o	Çocuktur Geçer</a:t>
            </a:r>
          </a:p>
          <a:p>
            <a:r>
              <a:rPr lang="tr-TR" dirty="0"/>
              <a:t>o	Bayhan, Pınar (Ed.). (2017). Okul Öncesinde Alternatif Değerlendirme. Hedef Yayıncılık. Ankara. </a:t>
            </a:r>
          </a:p>
          <a:p>
            <a:r>
              <a:rPr lang="tr-TR" dirty="0"/>
              <a:t>o	Kumtepe, Alper Tolga (Ed.). (2017). Çocuğu Tanıma ve Değerlendirme. Anadolu Üniversitesi Yayınları. Eskişehir.</a:t>
            </a:r>
          </a:p>
          <a:p>
            <a:r>
              <a:rPr lang="tr-TR" dirty="0"/>
              <a:t>o	</a:t>
            </a:r>
            <a:r>
              <a:rPr lang="tr-TR" dirty="0" err="1"/>
              <a:t>Bredekamp</a:t>
            </a:r>
            <a:r>
              <a:rPr lang="tr-TR" dirty="0"/>
              <a:t>, </a:t>
            </a:r>
            <a:r>
              <a:rPr lang="tr-TR" dirty="0" err="1"/>
              <a:t>Sue</a:t>
            </a:r>
            <a:r>
              <a:rPr lang="tr-TR" dirty="0"/>
              <a:t>. (2015).  Erken Çocukluk Eğitiminde Etkili uygulamalar.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Afee</a:t>
            </a:r>
            <a:r>
              <a:rPr lang="tr-TR" dirty="0"/>
              <a:t>, </a:t>
            </a:r>
            <a:r>
              <a:rPr lang="tr-TR" dirty="0" err="1"/>
              <a:t>Oralie</a:t>
            </a:r>
            <a:r>
              <a:rPr lang="tr-TR" dirty="0"/>
              <a:t> ve </a:t>
            </a:r>
            <a:r>
              <a:rPr lang="tr-TR" dirty="0" err="1"/>
              <a:t>Leong</a:t>
            </a:r>
            <a:r>
              <a:rPr lang="tr-TR" dirty="0"/>
              <a:t>, </a:t>
            </a:r>
            <a:r>
              <a:rPr lang="tr-TR" dirty="0" err="1"/>
              <a:t>Deborah</a:t>
            </a:r>
            <a:r>
              <a:rPr lang="tr-TR" dirty="0"/>
              <a:t> J. (2015). Erken Çocukluk Döneminde Gelişim ve Öğrenmenin Değerlendirilmesi ve Desteklenmesi.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Yıldız Bıçakçı, M. (2017). Çocuğun Değerlendirilmesi. Erken Çocukluk Döneminde Gelişim I (Ed. Aysel Köksal Akyol). Anı Yayıncılık. Ankara.</a:t>
            </a:r>
          </a:p>
          <a:p>
            <a:r>
              <a:rPr lang="tr-TR" dirty="0"/>
              <a:t>o	Yıldız Bıçakçı, M. (2017). Çocuğun Değerlendirilmesi. Erken Çocukluk Döneminde Gelişim II (Ed. Aysel Köksal Akyol). Anı Yayıncılık. Ankara.</a:t>
            </a:r>
          </a:p>
          <a:p>
            <a:r>
              <a:rPr lang="tr-TR" dirty="0"/>
              <a:t>o	Karaaslan, Tuğba. (2018). “Okul Öncesi Dönem (3-5 Yaş) Çocuklarının Gelişimsel Özelliklerinin Değerlendirilmesi”. Okul Öncesinde ve İlkokulda Rehberlik ve Psikolojik Danışma (Ed. Zeynep Hamamcı). Nobel Akademik Yayıncılık ve Eğitim Danışmanlık Tic. </a:t>
            </a:r>
            <a:r>
              <a:rPr lang="tr-TR" dirty="0" err="1"/>
              <a:t>Ltd.Şti</a:t>
            </a:r>
            <a:r>
              <a:rPr lang="tr-TR" dirty="0"/>
              <a:t>. Ankara. </a:t>
            </a:r>
          </a:p>
          <a:p>
            <a:r>
              <a:rPr lang="tr-TR" dirty="0"/>
              <a:t>o	Emre </a:t>
            </a:r>
            <a:r>
              <a:rPr lang="tr-TR" dirty="0" err="1"/>
              <a:t>Bolatbaş</a:t>
            </a:r>
            <a:r>
              <a:rPr lang="tr-TR" dirty="0"/>
              <a:t>, Didem ve Yıldız Bıçakçı, </a:t>
            </a:r>
            <a:r>
              <a:rPr lang="tr-TR" dirty="0" err="1"/>
              <a:t>Müdriye</a:t>
            </a:r>
            <a:r>
              <a:rPr lang="tr-TR" dirty="0"/>
              <a:t>. (2018). Çocuk Gelişimini Değerlendirmede Biçimsel Olmayan Yöntemler (Standardize Olmayan Yöntemler). . </a:t>
            </a:r>
          </a:p>
          <a:p>
            <a:r>
              <a:rPr lang="tr-TR" dirty="0"/>
              <a:t>o	</a:t>
            </a:r>
            <a:r>
              <a:rPr lang="tr-TR" dirty="0" err="1"/>
              <a:t>Nitko</a:t>
            </a:r>
            <a:r>
              <a:rPr lang="tr-TR" dirty="0"/>
              <a:t>, </a:t>
            </a:r>
            <a:r>
              <a:rPr lang="tr-TR" dirty="0" err="1"/>
              <a:t>Anthony</a:t>
            </a:r>
            <a:r>
              <a:rPr lang="tr-TR" dirty="0"/>
              <a:t> J. ve </a:t>
            </a:r>
            <a:r>
              <a:rPr lang="tr-TR" dirty="0" err="1"/>
              <a:t>Brookhart</a:t>
            </a:r>
            <a:r>
              <a:rPr lang="tr-TR" dirty="0"/>
              <a:t>, Susan M. (2016). Öğrencilerin Eğitsel Değerlendirilmesi. Nobel Akademik Yayıncılık). Ankara.</a:t>
            </a:r>
          </a:p>
          <a:p>
            <a:r>
              <a:rPr lang="tr-TR" dirty="0"/>
              <a:t>o	 Önder, Alev. (Ed.) (2014). Okul Öncesi Dönemde Çocukları Değerlendirme ve Tanıma. </a:t>
            </a:r>
            <a:r>
              <a:rPr lang="tr-TR" dirty="0" err="1"/>
              <a:t>Pegem</a:t>
            </a:r>
            <a:r>
              <a:rPr lang="tr-TR" dirty="0"/>
              <a:t> Akademi. Ankara.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152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2288726" y="2079556"/>
            <a:ext cx="9537514" cy="4156652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tr-TR" sz="2800" dirty="0"/>
              <a:t>Çocuğu tanıma ve değerlendirme sürecinde;</a:t>
            </a:r>
          </a:p>
          <a:p>
            <a:pPr lvl="2">
              <a:lnSpc>
                <a:spcPct val="130000"/>
              </a:lnSpc>
              <a:buFont typeface="Wingdings" charset="2"/>
              <a:buChar char="ü"/>
            </a:pPr>
            <a:r>
              <a:rPr lang="tr-TR" sz="2600" dirty="0"/>
              <a:t>ilgileri uygun biçimde toplamak, </a:t>
            </a:r>
          </a:p>
          <a:p>
            <a:pPr lvl="2">
              <a:lnSpc>
                <a:spcPct val="130000"/>
              </a:lnSpc>
              <a:buFont typeface="Wingdings" charset="2"/>
              <a:buChar char="ü"/>
            </a:pPr>
            <a:r>
              <a:rPr lang="tr-TR" sz="2600" dirty="0"/>
              <a:t>verileri anlamlı şekilde analiz etmek, </a:t>
            </a:r>
          </a:p>
          <a:p>
            <a:pPr lvl="2">
              <a:lnSpc>
                <a:spcPct val="130000"/>
              </a:lnSpc>
              <a:buFont typeface="Wingdings" charset="2"/>
              <a:buChar char="ü"/>
            </a:pPr>
            <a:r>
              <a:rPr lang="tr-TR" sz="2600" dirty="0"/>
              <a:t>değerlendirmek, </a:t>
            </a:r>
          </a:p>
          <a:p>
            <a:pPr lvl="2">
              <a:lnSpc>
                <a:spcPct val="130000"/>
              </a:lnSpc>
              <a:buFont typeface="Wingdings" charset="2"/>
              <a:buChar char="ü"/>
            </a:pPr>
            <a:r>
              <a:rPr lang="tr-TR" sz="2600" dirty="0"/>
              <a:t>Yorumlamak,</a:t>
            </a:r>
          </a:p>
          <a:p>
            <a:pPr lvl="2">
              <a:lnSpc>
                <a:spcPct val="130000"/>
              </a:lnSpc>
              <a:buFont typeface="Wingdings" charset="2"/>
              <a:buChar char="ü"/>
            </a:pPr>
            <a:r>
              <a:rPr lang="tr-TR" sz="2600" dirty="0"/>
              <a:t>sentezlemek son derece önemlidir. </a:t>
            </a:r>
          </a:p>
        </p:txBody>
      </p:sp>
    </p:spTree>
    <p:extLst>
      <p:ext uri="{BB962C8B-B14F-4D97-AF65-F5344CB8AC3E}">
        <p14:creationId xmlns:p14="http://schemas.microsoft.com/office/powerpoint/2010/main" val="178742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074984"/>
            <a:ext cx="11460480" cy="4161223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tr-TR" sz="3200" dirty="0"/>
              <a:t>Çocuğu tanıma ve değerlendirme için kullanılabilecek olan bir çok yöntem ve teknik vardır.</a:t>
            </a:r>
          </a:p>
          <a:p>
            <a:pPr>
              <a:lnSpc>
                <a:spcPct val="140000"/>
              </a:lnSpc>
            </a:pPr>
            <a:r>
              <a:rPr lang="tr-TR" sz="3200" dirty="0"/>
              <a:t>Yöntem ve teknikler hem amaca uygun olarak doğru bir biçimde seçilmeli, hem de yetkin kişilerce uygulanmalıdır. </a:t>
            </a:r>
          </a:p>
        </p:txBody>
      </p:sp>
    </p:spTree>
    <p:extLst>
      <p:ext uri="{BB962C8B-B14F-4D97-AF65-F5344CB8AC3E}">
        <p14:creationId xmlns:p14="http://schemas.microsoft.com/office/powerpoint/2010/main" val="215422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86137" y="2023729"/>
            <a:ext cx="11281970" cy="3416943"/>
          </a:xfrm>
        </p:spPr>
        <p:txBody>
          <a:bodyPr/>
          <a:lstStyle/>
          <a:p>
            <a:pPr>
              <a:lnSpc>
                <a:spcPct val="140000"/>
              </a:lnSpc>
            </a:pPr>
            <a:r>
              <a:rPr lang="tr-TR" sz="2800" dirty="0"/>
              <a:t>Yapılan değerlendirme sonucunda elde edilen bilgiler çocukla «çocuğa uygun bir biçimde» paylaşılmalıdır. 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Çocuğu tanıma sürecinde çocuk tek başına ele alınmamalı, çevresel etmenleri de değerlendirmenin içerisine katılmalıdır.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890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2242038"/>
            <a:ext cx="11460480" cy="3994170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</a:pPr>
            <a:r>
              <a:rPr lang="tr-TR" sz="2800" dirty="0"/>
              <a:t>Değerlendirmenin sonuçlarını sağlıklı yorumlamak ve elde edilen sonuçların tutarlılığını ve güvenirliğini sorgulayabilmek için değerlendirme bir amaca yönelik gerçekleştirilmelidir.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Okul öncesi dönem çocuklarının gelişimlerinin değişken olması sebebiyle değerlendirmeler sürekli, sistematik ve düzenli olmalıdır.</a:t>
            </a:r>
          </a:p>
          <a:p>
            <a:pPr>
              <a:lnSpc>
                <a:spcPct val="140000"/>
              </a:lnSpc>
            </a:pP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39874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30406" y="1786463"/>
            <a:ext cx="10695833" cy="3737949"/>
          </a:xfrm>
        </p:spPr>
        <p:txBody>
          <a:bodyPr>
            <a:normAutofit fontScale="92500"/>
          </a:bodyPr>
          <a:lstStyle/>
          <a:p>
            <a:pPr>
              <a:lnSpc>
                <a:spcPct val="140000"/>
              </a:lnSpc>
            </a:pPr>
            <a:r>
              <a:rPr lang="tr-TR" sz="2800" dirty="0"/>
              <a:t>Çocuklara ilişkin değerlendirmeler sistematik bir şekilde kaydedilmelidir.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Yapılan değerlendirmelerin tamamı çocuğun yararına olacak şekilde planlanmalıdır. Bu </a:t>
            </a:r>
          </a:p>
          <a:p>
            <a:pPr>
              <a:lnSpc>
                <a:spcPct val="140000"/>
              </a:lnSpc>
            </a:pPr>
            <a:r>
              <a:rPr lang="tr-TR" sz="2800" dirty="0"/>
              <a:t>Yarar bazen çocuk için hazırlanan eğitim programının geliştirilmesi bazen de çocuğa verilen hizmetlerin çeşitliliğinin artmasın açılarından olabilir.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1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925516"/>
            <a:ext cx="11460480" cy="43106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2800" dirty="0"/>
              <a:t>Çocuklarının özgüvenlerinin olumlu olarak desteklenebilmesi için değerlendirme sürecinde çocuğun yapamadıklarına değil yapabildiklerine odaklanılmalıdır.</a:t>
            </a:r>
          </a:p>
          <a:p>
            <a:pPr>
              <a:lnSpc>
                <a:spcPct val="120000"/>
              </a:lnSpc>
            </a:pPr>
            <a:r>
              <a:rPr lang="tr-TR" sz="2800" dirty="0"/>
              <a:t>Çocukların değerlendirilmesi aşamasında ve elde edilen bulguların yorumlanması aşamasında objektif bir tutum sergilenmelidir.</a:t>
            </a:r>
          </a:p>
          <a:p>
            <a:pPr>
              <a:lnSpc>
                <a:spcPct val="120000"/>
              </a:lnSpc>
            </a:pPr>
            <a:r>
              <a:rPr lang="tr-TR" sz="2800" dirty="0"/>
              <a:t>Değerlendirici, kullandığı değerlendirme yönteminin özelliklerini çok iyi bilmeli ve adil bir değerlendirme yapmalıdır.</a:t>
            </a:r>
          </a:p>
        </p:txBody>
      </p:sp>
    </p:spTree>
    <p:extLst>
      <p:ext uri="{BB962C8B-B14F-4D97-AF65-F5344CB8AC3E}">
        <p14:creationId xmlns:p14="http://schemas.microsoft.com/office/powerpoint/2010/main" val="2082600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65760" y="1863970"/>
            <a:ext cx="11460480" cy="437223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tr-TR" sz="3200" dirty="0"/>
              <a:t>Kullanılması zaman ve enerji kaybına neden olacak araçlar yerine daha uygun, kolay ve ekonomik araçları tercih etmelidirler.</a:t>
            </a:r>
          </a:p>
          <a:p>
            <a:pPr>
              <a:lnSpc>
                <a:spcPct val="120000"/>
              </a:lnSpc>
            </a:pPr>
            <a:r>
              <a:rPr lang="tr-TR" sz="3200" dirty="0"/>
              <a:t>Değerlendirmede esas olan çocukların her yönüyle ele alınmasıdır.</a:t>
            </a:r>
          </a:p>
          <a:p>
            <a:pPr>
              <a:lnSpc>
                <a:spcPct val="120000"/>
              </a:lnSpc>
            </a:pPr>
            <a:r>
              <a:rPr lang="tr-TR" sz="3200" dirty="0"/>
              <a:t>Değerlendirmede tek bir araç kullanılması çocukların farklı özelliklerinin ortaya konulmasında yetersiz kalacaktır.</a:t>
            </a:r>
          </a:p>
        </p:txBody>
      </p:sp>
    </p:spTree>
    <p:extLst>
      <p:ext uri="{BB962C8B-B14F-4D97-AF65-F5344CB8AC3E}">
        <p14:creationId xmlns:p14="http://schemas.microsoft.com/office/powerpoint/2010/main" val="1538961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TANI VE DEĞERLENDİRMEDE DİKKAT EDİLMESİ GEREKEN İLKELER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3"/>
          </p:nvPr>
        </p:nvSpPr>
        <p:spPr>
          <a:xfrm>
            <a:off x="365760" y="2028092"/>
            <a:ext cx="11460480" cy="42081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tr-TR" sz="3200" dirty="0"/>
              <a:t>Çocuklar değerlendirilirken standart testlerden yardım alınıyorsa bu standart testlerin geçerlik ve güvenirlik çalışmalarının yapılmış olması gerekmektedir.</a:t>
            </a:r>
          </a:p>
          <a:p>
            <a:pPr>
              <a:lnSpc>
                <a:spcPct val="120000"/>
              </a:lnSpc>
            </a:pPr>
            <a:r>
              <a:rPr lang="tr-TR" sz="3200" dirty="0"/>
              <a:t>Eğitim programının en önemli parçalarından biri olan çocuğun tanınması ve değerlendirilmesi aşaması çocuk hakkında önemli bir veri kaynağı olması sebebiyle uygulama esnasında çok dikkatli olunmalıdır. </a:t>
            </a:r>
          </a:p>
          <a:p>
            <a:endParaRPr lang="tr-T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580</TotalTime>
  <Words>693</Words>
  <Application>Microsoft Office PowerPoint</Application>
  <PresentationFormat>Geniş ekran</PresentationFormat>
  <Paragraphs>46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Candara</vt:lpstr>
      <vt:lpstr>Tahoma</vt:lpstr>
      <vt:lpstr>Tunga</vt:lpstr>
      <vt:lpstr>Wingdings</vt:lpstr>
      <vt:lpstr>Soho</vt:lpstr>
      <vt:lpstr>ÇOCUĞU TANIMA VE DEĞERLENDİRME TEKNİKLERİ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TANI VE DEĞERLENDİRMEDE DİKKAT EDİLMESİ GEREKEN İLKELER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Emin Demir</cp:lastModifiedBy>
  <cp:revision>92</cp:revision>
  <dcterms:created xsi:type="dcterms:W3CDTF">2017-09-25T14:40:04Z</dcterms:created>
  <dcterms:modified xsi:type="dcterms:W3CDTF">2020-05-03T23:00:29Z</dcterms:modified>
</cp:coreProperties>
</file>