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5" r:id="rId3"/>
    <p:sldId id="258" r:id="rId4"/>
    <p:sldId id="259" r:id="rId5"/>
    <p:sldId id="276" r:id="rId6"/>
    <p:sldId id="263" r:id="rId7"/>
    <p:sldId id="264" r:id="rId8"/>
    <p:sldId id="265" r:id="rId9"/>
    <p:sldId id="266" r:id="rId10"/>
    <p:sldId id="267" r:id="rId11"/>
    <p:sldId id="261" r:id="rId12"/>
    <p:sldId id="262" r:id="rId13"/>
    <p:sldId id="268" r:id="rId14"/>
    <p:sldId id="269" r:id="rId15"/>
    <p:sldId id="270" r:id="rId16"/>
    <p:sldId id="273" r:id="rId17"/>
    <p:sldId id="271" r:id="rId18"/>
    <p:sldId id="272" r:id="rId19"/>
    <p:sldId id="274" r:id="rId20"/>
    <p:sldId id="277" r:id="rId21"/>
    <p:sldId id="278" r:id="rId22"/>
    <p:sldId id="279" r:id="rId23"/>
    <p:sldId id="28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p>
            <a:fld id="{534F98A5-D96F-49E5-B97A-7587D6977748}" type="datetimeFigureOut">
              <a:rPr lang="tr-TR" smtClean="0"/>
              <a:t>4.12.2019</a:t>
            </a:fld>
            <a:endParaRPr lang="tr-TR"/>
          </a:p>
        </p:txBody>
      </p:sp>
      <p:sp>
        <p:nvSpPr>
          <p:cNvPr id="20" name="Altbilgi Yer Tutucusu 19"/>
          <p:cNvSpPr>
            <a:spLocks noGrp="1"/>
          </p:cNvSpPr>
          <p:nvPr>
            <p:ph type="ftr" sz="quarter" idx="11"/>
          </p:nvPr>
        </p:nvSpPr>
        <p:spPr/>
        <p:txBody>
          <a:bodyPr/>
          <a:lstStyle/>
          <a:p>
            <a:endParaRPr lang="tr-TR"/>
          </a:p>
        </p:txBody>
      </p:sp>
      <p:sp>
        <p:nvSpPr>
          <p:cNvPr id="10" name="Slayt Numarası Yer Tutucusu 9"/>
          <p:cNvSpPr>
            <a:spLocks noGrp="1"/>
          </p:cNvSpPr>
          <p:nvPr>
            <p:ph type="sldNum" sz="quarter" idx="12"/>
          </p:nvPr>
        </p:nvSpPr>
        <p:spPr/>
        <p:txBody>
          <a:bodyPr/>
          <a:lstStyle/>
          <a:p>
            <a:fld id="{BD4560AE-E892-4641-8547-6D18E9354D06}"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34F98A5-D96F-49E5-B97A-7587D6977748}"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4560AE-E892-4641-8547-6D18E9354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34F98A5-D96F-49E5-B97A-7587D6977748}"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4560AE-E892-4641-8547-6D18E9354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34F98A5-D96F-49E5-B97A-7587D6977748}"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4560AE-E892-4641-8547-6D18E9354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534F98A5-D96F-49E5-B97A-7587D6977748}" type="datetimeFigureOut">
              <a:rPr lang="tr-TR" smtClean="0"/>
              <a:t>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4560AE-E892-4641-8547-6D18E9354D06}"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534F98A5-D96F-49E5-B97A-7587D6977748}" type="datetimeFigureOut">
              <a:rPr lang="tr-TR" smtClean="0"/>
              <a:t>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4560AE-E892-4641-8547-6D18E9354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534F98A5-D96F-49E5-B97A-7587D6977748}" type="datetimeFigureOut">
              <a:rPr lang="tr-TR" smtClean="0"/>
              <a:t>4.12.2019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D4560AE-E892-4641-8547-6D18E9354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534F98A5-D96F-49E5-B97A-7587D6977748}" type="datetimeFigureOut">
              <a:rPr lang="tr-TR" smtClean="0"/>
              <a:t>4.12.2019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D4560AE-E892-4641-8547-6D18E9354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Veri Yer Tutucusu 1"/>
          <p:cNvSpPr>
            <a:spLocks noGrp="1"/>
          </p:cNvSpPr>
          <p:nvPr>
            <p:ph type="dt" sz="half" idx="10"/>
          </p:nvPr>
        </p:nvSpPr>
        <p:spPr/>
        <p:txBody>
          <a:bodyPr/>
          <a:lstStyle/>
          <a:p>
            <a:fld id="{534F98A5-D96F-49E5-B97A-7587D6977748}" type="datetimeFigureOut">
              <a:rPr lang="tr-TR" smtClean="0"/>
              <a:t>4.12.2019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D4560AE-E892-4641-8547-6D18E9354D06}"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534F98A5-D96F-49E5-B97A-7587D6977748}" type="datetimeFigureOut">
              <a:rPr lang="tr-TR" smtClean="0"/>
              <a:t>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4560AE-E892-4641-8547-6D18E9354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34F98A5-D96F-49E5-B97A-7587D6977748}" type="datetimeFigureOut">
              <a:rPr lang="tr-TR" smtClean="0"/>
              <a:t>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4560AE-E892-4641-8547-6D18E9354D06}"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4F98A5-D96F-49E5-B97A-7587D6977748}" type="datetimeFigureOut">
              <a:rPr lang="tr-TR" smtClean="0"/>
              <a:t>4.12.2019</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D4560AE-E892-4641-8547-6D18E9354D06}"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latin typeface="Times New Roman" pitchFamily="18" charset="0"/>
                <a:cs typeface="Times New Roman" pitchFamily="18" charset="0"/>
              </a:rPr>
              <a:t>TÜRKÇE ÖĞRETİMİ </a:t>
            </a:r>
            <a:endParaRPr lang="tr-TR" dirty="0">
              <a:latin typeface="Times New Roman" pitchFamily="18" charset="0"/>
              <a:cs typeface="Times New Roman" pitchFamily="18" charset="0"/>
            </a:endParaRPr>
          </a:p>
        </p:txBody>
      </p:sp>
      <p:sp>
        <p:nvSpPr>
          <p:cNvPr id="3" name="2 Alt Başlık"/>
          <p:cNvSpPr>
            <a:spLocks noGrp="1"/>
          </p:cNvSpPr>
          <p:nvPr>
            <p:ph type="subTitle" idx="1"/>
          </p:nvPr>
        </p:nvSpPr>
        <p:spPr/>
        <p:txBody>
          <a:bodyPr>
            <a:normAutofit fontScale="92500" lnSpcReduction="20000"/>
          </a:bodyPr>
          <a:lstStyle/>
          <a:p>
            <a:endParaRPr lang="tr-TR" sz="4400" dirty="0" smtClean="0">
              <a:latin typeface="Times New Roman" pitchFamily="18" charset="0"/>
              <a:cs typeface="Times New Roman" pitchFamily="18" charset="0"/>
            </a:endParaRPr>
          </a:p>
          <a:p>
            <a:r>
              <a:rPr lang="tr-TR" sz="4400" dirty="0">
                <a:latin typeface="Times New Roman" pitchFamily="18" charset="0"/>
                <a:cs typeface="Times New Roman" pitchFamily="18" charset="0"/>
              </a:rPr>
              <a:t> </a:t>
            </a:r>
            <a:r>
              <a:rPr lang="tr-TR" sz="4400" dirty="0" smtClean="0">
                <a:latin typeface="Times New Roman" pitchFamily="18" charset="0"/>
                <a:cs typeface="Times New Roman" pitchFamily="18" charset="0"/>
              </a:rPr>
              <a:t>                         </a:t>
            </a:r>
          </a:p>
          <a:p>
            <a:r>
              <a:rPr lang="tr-TR" sz="4400" dirty="0">
                <a:latin typeface="Times New Roman" pitchFamily="18" charset="0"/>
                <a:cs typeface="Times New Roman" pitchFamily="18" charset="0"/>
              </a:rPr>
              <a:t> </a:t>
            </a:r>
            <a:r>
              <a:rPr lang="tr-TR" sz="4400" dirty="0" smtClean="0">
                <a:latin typeface="Times New Roman" pitchFamily="18" charset="0"/>
                <a:cs typeface="Times New Roman" pitchFamily="18" charset="0"/>
              </a:rPr>
              <a:t>                              KONUŞMA</a:t>
            </a:r>
            <a:endParaRPr lang="tr-TR" sz="4400" dirty="0">
              <a:latin typeface="Times New Roman" pitchFamily="18" charset="0"/>
              <a:cs typeface="Times New Roman" pitchFamily="18" charset="0"/>
            </a:endParaRPr>
          </a:p>
        </p:txBody>
      </p:sp>
      <p:sp>
        <p:nvSpPr>
          <p:cNvPr id="4" name="Gülen Yüz 3"/>
          <p:cNvSpPr/>
          <p:nvPr/>
        </p:nvSpPr>
        <p:spPr>
          <a:xfrm>
            <a:off x="7338853" y="4725144"/>
            <a:ext cx="914400" cy="914400"/>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latin typeface="Times New Roman" pitchFamily="18" charset="0"/>
                <a:cs typeface="Times New Roman" pitchFamily="18" charset="0"/>
              </a:rPr>
              <a:t>Konuşma Yaklaşım ve Modelleri</a:t>
            </a:r>
            <a:endParaRPr lang="tr-TR" sz="40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buNone/>
            </a:pPr>
            <a:r>
              <a:rPr lang="tr-TR" sz="2000" dirty="0" smtClean="0">
                <a:solidFill>
                  <a:srgbClr val="7030A0"/>
                </a:solidFill>
                <a:latin typeface="Times New Roman" pitchFamily="18" charset="0"/>
                <a:cs typeface="Times New Roman" pitchFamily="18" charset="0"/>
              </a:rPr>
              <a:t>3. Yapılandırıcı Yaklaşım Ve Modeller</a:t>
            </a:r>
          </a:p>
          <a:p>
            <a:pPr algn="just">
              <a:buNone/>
            </a:pPr>
            <a:endParaRPr lang="tr-TR" sz="2000" dirty="0" smtClean="0">
              <a:latin typeface="Times New Roman" pitchFamily="18" charset="0"/>
              <a:cs typeface="Times New Roman" pitchFamily="18" charset="0"/>
            </a:endParaRPr>
          </a:p>
          <a:p>
            <a:pPr algn="just">
              <a:buFont typeface="Wingdings" pitchFamily="2" charset="2"/>
              <a:buChar char="Ø"/>
            </a:pPr>
            <a:r>
              <a:rPr lang="tr-TR" sz="2000" dirty="0" smtClean="0">
                <a:latin typeface="Times New Roman" pitchFamily="18" charset="0"/>
                <a:cs typeface="Times New Roman" pitchFamily="18" charset="0"/>
              </a:rPr>
              <a:t> Yapılandırıcı yaklaşım ve modeller konuşma öğretimini öğrenci merkezli olarak ele almakta ve öğrencinin konuşma becerilerini geliştirmeye odaklanmaktadır. </a:t>
            </a:r>
          </a:p>
          <a:p>
            <a:pPr algn="just">
              <a:buFont typeface="Wingdings" pitchFamily="2" charset="2"/>
              <a:buChar char="Ø"/>
            </a:pPr>
            <a:r>
              <a:rPr lang="tr-TR" sz="2000" dirty="0" smtClean="0">
                <a:latin typeface="Times New Roman" pitchFamily="18" charset="0"/>
                <a:cs typeface="Times New Roman" pitchFamily="18" charset="0"/>
              </a:rPr>
              <a:t> Bu yaklaşıma göre “Dil, edinilmez öğrenilir.” Dil öğrenme bireyin aktif çabalarıyla gerçekleşir. Dil becerileri zihinsel gelişime ve sosyal ilişkilere bağlı gelişir. Dil tek başına değil sosyal etkileşmelerle öğrenilir. </a:t>
            </a:r>
          </a:p>
          <a:p>
            <a:pPr algn="just">
              <a:buFont typeface="Wingdings" pitchFamily="2" charset="2"/>
              <a:buChar char="Ø"/>
            </a:pPr>
            <a:r>
              <a:rPr lang="tr-TR" sz="2000" dirty="0" smtClean="0">
                <a:latin typeface="Times New Roman" pitchFamily="18" charset="0"/>
                <a:cs typeface="Times New Roman" pitchFamily="18" charset="0"/>
              </a:rPr>
              <a:t>Dil ve öğrenme, ayrılmaz bir şekilde birbirine bağlıdır. Öğrenme dili gerektirir dil de öğrenmeyi etkiler. Bu nedenle dil ve zihinsel becerileri geliştirme birlikte ele alınmalıdır. Bu süreçte işbirlikli öğrenme etkinliklerine ağırlık verilmelidir. </a:t>
            </a:r>
          </a:p>
          <a:p>
            <a:pPr algn="just">
              <a:buNone/>
            </a:pPr>
            <a:endParaRPr lang="tr-T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Konuşmanın Alanları</a:t>
            </a:r>
            <a:r>
              <a:rPr lang="tr-TR" dirty="0" smtClean="0"/>
              <a:t/>
            </a:r>
            <a:br>
              <a:rPr lang="tr-TR" dirty="0" smtClean="0"/>
            </a:br>
            <a:endParaRPr lang="tr-TR" dirty="0"/>
          </a:p>
        </p:txBody>
      </p:sp>
      <p:sp>
        <p:nvSpPr>
          <p:cNvPr id="3" name="2 İçerik Yer Tutucusu"/>
          <p:cNvSpPr>
            <a:spLocks noGrp="1"/>
          </p:cNvSpPr>
          <p:nvPr>
            <p:ph idx="1"/>
          </p:nvPr>
        </p:nvSpPr>
        <p:spPr>
          <a:xfrm>
            <a:off x="457200" y="1214422"/>
            <a:ext cx="8229600" cy="4911741"/>
          </a:xfrm>
        </p:spPr>
        <p:txBody>
          <a:bodyPr>
            <a:normAutofit fontScale="92500"/>
          </a:bodyPr>
          <a:lstStyle/>
          <a:p>
            <a:pPr algn="just"/>
            <a:r>
              <a:rPr lang="tr-TR" sz="2000" dirty="0" smtClean="0">
                <a:latin typeface="Times New Roman" pitchFamily="18" charset="0"/>
                <a:cs typeface="Times New Roman" pitchFamily="18" charset="0"/>
              </a:rPr>
              <a:t>Konuşma 3 ana boyuta ayrılmaktadır:</a:t>
            </a:r>
          </a:p>
          <a:p>
            <a:pPr algn="just">
              <a:buNone/>
            </a:pPr>
            <a:endParaRPr lang="tr-TR" sz="2000" dirty="0" smtClean="0">
              <a:latin typeface="Times New Roman" pitchFamily="18" charset="0"/>
              <a:cs typeface="Times New Roman" pitchFamily="18" charset="0"/>
            </a:endParaRPr>
          </a:p>
          <a:p>
            <a:pPr algn="just"/>
            <a:r>
              <a:rPr lang="tr-TR" sz="2000" b="1" dirty="0" smtClean="0">
                <a:solidFill>
                  <a:schemeClr val="accent6">
                    <a:lumMod val="75000"/>
                  </a:schemeClr>
                </a:solidFill>
                <a:latin typeface="Times New Roman" pitchFamily="18" charset="0"/>
                <a:cs typeface="Times New Roman" pitchFamily="18" charset="0"/>
              </a:rPr>
              <a:t>1)İşlem Boyutu: </a:t>
            </a:r>
            <a:r>
              <a:rPr lang="tr-TR" sz="2000" dirty="0" smtClean="0">
                <a:latin typeface="Times New Roman" pitchFamily="18" charset="0"/>
                <a:cs typeface="Times New Roman" pitchFamily="18" charset="0"/>
              </a:rPr>
              <a:t>Bu süreçte konuşma sürecinde yapılan bütün işlemleri içermektedir. Önce zihinsel ardından da fiziksel işlemler yapılmaktadır. Bunlar ise zihinsel hazırlık, konuşmayı yapılandırma ve konuşma olmaktadır.</a:t>
            </a:r>
          </a:p>
          <a:p>
            <a:pPr algn="just"/>
            <a:r>
              <a:rPr lang="tr-TR" sz="2000" dirty="0" smtClean="0">
                <a:solidFill>
                  <a:schemeClr val="accent3">
                    <a:lumMod val="75000"/>
                  </a:schemeClr>
                </a:solidFill>
                <a:latin typeface="Times New Roman" pitchFamily="18" charset="0"/>
                <a:cs typeface="Times New Roman" pitchFamily="18" charset="0"/>
              </a:rPr>
              <a:t>A)Zihinsel Hazırlık</a:t>
            </a:r>
            <a:r>
              <a:rPr lang="tr-TR" sz="2000" dirty="0" smtClean="0">
                <a:latin typeface="Times New Roman" pitchFamily="18" charset="0"/>
                <a:cs typeface="Times New Roman" pitchFamily="18" charset="0"/>
              </a:rPr>
              <a:t>: Konuşmaya başlamadan önce zihinsel hazırlık yapılmaktadır.Zihinde yapılandırılmış bilgiler gözden geçirilir.Konuşulacak konu ve düşünceler belirlenir ve vurgulanacak kelimeler, kavramlar seçilir.Daha sonra zihinde tasarım aşamasına geçilir. Bu aşamada </a:t>
            </a:r>
            <a:r>
              <a:rPr lang="tr-TR" sz="2000" dirty="0">
                <a:latin typeface="Times New Roman" pitchFamily="18" charset="0"/>
                <a:cs typeface="Times New Roman" pitchFamily="18" charset="0"/>
              </a:rPr>
              <a:t>s</a:t>
            </a:r>
            <a:r>
              <a:rPr lang="tr-TR" sz="2000" dirty="0" smtClean="0">
                <a:latin typeface="Times New Roman" pitchFamily="18" charset="0"/>
                <a:cs typeface="Times New Roman" pitchFamily="18" charset="0"/>
              </a:rPr>
              <a:t>eçilen bilgiler mantıksal  olarak sıralanır ve düzenlenir.Basitten karmaşığa, genelden özele doğru gitmek konunun anlaşılmasını sağlamaktadır.</a:t>
            </a:r>
          </a:p>
          <a:p>
            <a:pPr algn="just"/>
            <a:r>
              <a:rPr lang="tr-TR" sz="2000" dirty="0" smtClean="0">
                <a:solidFill>
                  <a:schemeClr val="accent3">
                    <a:lumMod val="75000"/>
                  </a:schemeClr>
                </a:solidFill>
                <a:latin typeface="Times New Roman" pitchFamily="18" charset="0"/>
                <a:cs typeface="Times New Roman" pitchFamily="18" charset="0"/>
              </a:rPr>
              <a:t>B)Konuşmayı Yapılandırma: </a:t>
            </a:r>
            <a:r>
              <a:rPr lang="tr-TR" sz="2000" dirty="0" smtClean="0">
                <a:latin typeface="Times New Roman" pitchFamily="18" charset="0"/>
                <a:cs typeface="Times New Roman" pitchFamily="18" charset="0"/>
              </a:rPr>
              <a:t>Bu aşamada zihinsel tasarımı yapılan konuşma yazıya ya da notlara aktarılmaktadır.Konuşma yeniden gözden geçirilir. Konuşmayı güçlendirmek için iyi örnekler,resimler,uygulama önerileri hazırlanmalıdır.Dinleyicileri düşünmeye yönelten örneklere yer verilmelidir.</a:t>
            </a:r>
          </a:p>
          <a:p>
            <a:pPr algn="just"/>
            <a:endParaRPr lang="tr-TR" sz="2000" dirty="0" smtClean="0"/>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Konuşma’nın Alanları</a:t>
            </a:r>
            <a:r>
              <a:rPr lang="tr-TR" dirty="0" smtClean="0"/>
              <a:t/>
            </a:r>
            <a:br>
              <a:rPr lang="tr-TR" dirty="0" smtClean="0"/>
            </a:br>
            <a:endParaRPr lang="tr-TR" dirty="0"/>
          </a:p>
        </p:txBody>
      </p:sp>
      <p:sp>
        <p:nvSpPr>
          <p:cNvPr id="3" name="2 İçerik Yer Tutucusu"/>
          <p:cNvSpPr>
            <a:spLocks noGrp="1"/>
          </p:cNvSpPr>
          <p:nvPr>
            <p:ph idx="1"/>
          </p:nvPr>
        </p:nvSpPr>
        <p:spPr>
          <a:xfrm>
            <a:off x="457200" y="1142985"/>
            <a:ext cx="8329642" cy="4857784"/>
          </a:xfrm>
        </p:spPr>
        <p:txBody>
          <a:bodyPr>
            <a:normAutofit/>
          </a:bodyPr>
          <a:lstStyle/>
          <a:p>
            <a:pPr algn="just"/>
            <a:r>
              <a:rPr lang="tr-TR" sz="2000" dirty="0" smtClean="0">
                <a:solidFill>
                  <a:schemeClr val="accent3">
                    <a:lumMod val="75000"/>
                  </a:schemeClr>
                </a:solidFill>
                <a:latin typeface="Times New Roman" pitchFamily="18" charset="0"/>
                <a:cs typeface="Times New Roman" pitchFamily="18" charset="0"/>
              </a:rPr>
              <a:t>C)Konuşma:</a:t>
            </a:r>
            <a:r>
              <a:rPr lang="tr-TR" sz="2000" dirty="0" smtClean="0">
                <a:latin typeface="Times New Roman" pitchFamily="18" charset="0"/>
                <a:cs typeface="Times New Roman" pitchFamily="18" charset="0"/>
              </a:rPr>
              <a:t>Daha sonra hazırlanan metin cümlelere,  kelimelere, hece ve seslere dökülerek dinleyiciye aktarılmaktadır.Konuşmada sesin tonu, bağlantıları ve titreşimine dikkat edilmekte; aktarma işlemi beden dili ile desteklenmektedir.</a:t>
            </a:r>
          </a:p>
          <a:p>
            <a:pPr algn="just"/>
            <a:r>
              <a:rPr lang="tr-TR" sz="2000" b="1" dirty="0" smtClean="0">
                <a:solidFill>
                  <a:schemeClr val="accent6">
                    <a:lumMod val="75000"/>
                  </a:schemeClr>
                </a:solidFill>
                <a:latin typeface="Times New Roman" pitchFamily="18" charset="0"/>
                <a:cs typeface="Times New Roman" pitchFamily="18" charset="0"/>
              </a:rPr>
              <a:t>2)Etkileşim Boyutu: </a:t>
            </a:r>
            <a:r>
              <a:rPr lang="tr-TR" sz="2000" dirty="0" smtClean="0">
                <a:latin typeface="Times New Roman" pitchFamily="18" charset="0"/>
                <a:cs typeface="Times New Roman" pitchFamily="18" charset="0"/>
              </a:rPr>
              <a:t>Etkileşim sürecini konuşmacı başlatır ve yönetir. Nitelikli bir etkileşim için  konuşmacının etkileşimi planlaması, yönetmesi ve değerlendirmesi gerekmektedir.</a:t>
            </a:r>
          </a:p>
          <a:p>
            <a:pPr algn="just"/>
            <a:r>
              <a:rPr lang="tr-TR" sz="2000" b="1" dirty="0" smtClean="0">
                <a:solidFill>
                  <a:schemeClr val="accent6">
                    <a:lumMod val="75000"/>
                  </a:schemeClr>
                </a:solidFill>
                <a:latin typeface="Times New Roman" pitchFamily="18" charset="0"/>
                <a:cs typeface="Times New Roman" pitchFamily="18" charset="0"/>
              </a:rPr>
              <a:t>3)Güdüleme Boyutu: </a:t>
            </a:r>
            <a:r>
              <a:rPr lang="tr-TR" sz="2000" dirty="0" smtClean="0">
                <a:latin typeface="Times New Roman" pitchFamily="18" charset="0"/>
                <a:cs typeface="Times New Roman" pitchFamily="18" charset="0"/>
              </a:rPr>
              <a:t>Güdüleme, konuşmacı ve konuşmanın içeriği ile yapılmakta, konuşma sonunda dinleyiciler bir iş yapmaya ya da etkinliğe yönlendirilmektedir.Konuşmacı konuşmasının sonunda yapılacakları hatırlatarak, gerekli vurguları yaparak dinleyicileri güdülemelidir. (Güneş,2017)</a:t>
            </a:r>
            <a:endParaRPr lang="tr-TR" sz="2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2500298" y="4857760"/>
            <a:ext cx="3357586" cy="1714512"/>
          </a:xfrm>
          <a:prstGeom prst="rect">
            <a:avLst/>
          </a:prstGeom>
          <a:noFill/>
          <a:ln w="9525">
            <a:noFill/>
            <a:miter lim="800000"/>
            <a:headEnd/>
            <a:tailEnd/>
          </a:ln>
          <a:scene3d>
            <a:camera prst="perspectiveAbove"/>
            <a:lightRig rig="threePt" dir="t"/>
          </a:scene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900" dirty="0" smtClean="0">
                <a:latin typeface="Times New Roman" pitchFamily="18" charset="0"/>
                <a:cs typeface="Times New Roman" pitchFamily="18" charset="0"/>
              </a:rPr>
              <a:t>KONUŞMA ÖĞRETİMİ</a:t>
            </a:r>
            <a:endParaRPr lang="tr-TR" sz="39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marL="457200" indent="-457200" algn="just">
              <a:buFont typeface="+mj-lt"/>
              <a:buAutoNum type="arabicPeriod"/>
            </a:pPr>
            <a:r>
              <a:rPr lang="tr-TR" sz="2000" dirty="0" smtClean="0">
                <a:solidFill>
                  <a:srgbClr val="C00000"/>
                </a:solidFill>
                <a:latin typeface="Times New Roman" pitchFamily="18" charset="0"/>
                <a:cs typeface="Times New Roman" pitchFamily="18" charset="0"/>
              </a:rPr>
              <a:t>Amaçlar ve Beceriler</a:t>
            </a:r>
          </a:p>
          <a:p>
            <a:pPr marL="457200" indent="-457200" algn="just">
              <a:buNone/>
            </a:pPr>
            <a:r>
              <a:rPr lang="tr-TR" sz="2000" dirty="0" smtClean="0">
                <a:latin typeface="Times New Roman" pitchFamily="18" charset="0"/>
                <a:cs typeface="Times New Roman" pitchFamily="18" charset="0"/>
              </a:rPr>
              <a:t>      Konuşma öğretiminin amaçları genel olarak şöyle sıralanmaktadır:</a:t>
            </a:r>
          </a:p>
          <a:p>
            <a:pPr marL="457200" indent="-457200" algn="just">
              <a:buFont typeface="Wingdings" pitchFamily="2" charset="2"/>
              <a:buChar char="Ø"/>
            </a:pPr>
            <a:r>
              <a:rPr lang="tr-TR" sz="2000" dirty="0" smtClean="0">
                <a:solidFill>
                  <a:srgbClr val="C00000"/>
                </a:solidFill>
                <a:latin typeface="Times New Roman" pitchFamily="18" charset="0"/>
                <a:cs typeface="Times New Roman" pitchFamily="18" charset="0"/>
              </a:rPr>
              <a:t>Dil becerileri: </a:t>
            </a:r>
            <a:r>
              <a:rPr lang="tr-TR" sz="2000" dirty="0" smtClean="0">
                <a:latin typeface="Times New Roman" pitchFamily="18" charset="0"/>
                <a:cs typeface="Times New Roman" pitchFamily="18" charset="0"/>
              </a:rPr>
              <a:t>Konuşma öğretiminin birinci amacı dil becerilerini geliştirmektir. Konuşma becerilerini geliştirmek dinleme, okuma, yazma, gibi diğer becerilerin de geliştirilmesine katkı sağlamaktadır. </a:t>
            </a:r>
          </a:p>
          <a:p>
            <a:pPr marL="457200" indent="-457200" algn="just">
              <a:buFont typeface="Wingdings" pitchFamily="2" charset="2"/>
              <a:buChar char="Ø"/>
            </a:pPr>
            <a:r>
              <a:rPr lang="tr-TR" sz="2000" dirty="0" smtClean="0">
                <a:solidFill>
                  <a:srgbClr val="C00000"/>
                </a:solidFill>
                <a:latin typeface="Times New Roman" pitchFamily="18" charset="0"/>
                <a:cs typeface="Times New Roman" pitchFamily="18" charset="0"/>
              </a:rPr>
              <a:t>İletişim becerileri: </a:t>
            </a:r>
            <a:r>
              <a:rPr lang="tr-TR" sz="2000" dirty="0" smtClean="0">
                <a:latin typeface="Times New Roman" pitchFamily="18" charset="0"/>
                <a:cs typeface="Times New Roman" pitchFamily="18" charset="0"/>
              </a:rPr>
              <a:t>Konuşma ile çeşitli bilgi, duygu, düşünce vb. ihtiyaçlar paylaşılmaktadır. Bireyin etkili bir iletişimci olması, konuşma becerilerini geliştirmesine bağlıdır.</a:t>
            </a:r>
          </a:p>
          <a:p>
            <a:pPr marL="457200" indent="-457200" algn="just">
              <a:buFont typeface="Wingdings" pitchFamily="2" charset="2"/>
              <a:buChar char="Ø"/>
            </a:pPr>
            <a:r>
              <a:rPr lang="tr-TR" sz="2000" dirty="0" smtClean="0">
                <a:solidFill>
                  <a:srgbClr val="C00000"/>
                </a:solidFill>
                <a:latin typeface="Times New Roman" pitchFamily="18" charset="0"/>
                <a:cs typeface="Times New Roman" pitchFamily="18" charset="0"/>
              </a:rPr>
              <a:t>Öğrenme ve anlama becerileri: </a:t>
            </a:r>
            <a:r>
              <a:rPr lang="tr-TR" sz="2000" dirty="0" smtClean="0">
                <a:latin typeface="Times New Roman" pitchFamily="18" charset="0"/>
                <a:cs typeface="Times New Roman" pitchFamily="18" charset="0"/>
              </a:rPr>
              <a:t>Öğrenme sürecinde konuşma ve tartışma, bilgilerin, yeniliklerin, düşüncelerin hızlı olarak aktarılmasını sağlar. Diğerlerini dinlerken ve kendi görüşlerini ifade ederken öğrenci düşüncelerini açıklamayı öğrenmekte, açıklama için en uygun kelimeleri bulmaktadır.</a:t>
            </a:r>
          </a:p>
          <a:p>
            <a:pPr marL="457200" indent="-457200" algn="just">
              <a:buNone/>
            </a:pPr>
            <a:endParaRPr lang="tr-TR" sz="2400" dirty="0" smtClean="0"/>
          </a:p>
          <a:p>
            <a:pPr marL="457200" indent="-457200">
              <a:buNone/>
            </a:pPr>
            <a:endParaRPr lang="tr-T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latin typeface="Times New Roman" pitchFamily="18" charset="0"/>
                <a:cs typeface="Times New Roman" pitchFamily="18" charset="0"/>
              </a:rPr>
              <a:t>KONUŞMA ÖĞRETİMİ</a:t>
            </a:r>
            <a:endParaRPr lang="tr-TR" sz="40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buFont typeface="Wingdings" pitchFamily="2" charset="2"/>
              <a:buChar char="Ø"/>
            </a:pPr>
            <a:r>
              <a:rPr lang="tr-TR" sz="2000" dirty="0" smtClean="0">
                <a:solidFill>
                  <a:srgbClr val="C00000"/>
                </a:solidFill>
                <a:latin typeface="Times New Roman" pitchFamily="18" charset="0"/>
                <a:cs typeface="Times New Roman" pitchFamily="18" charset="0"/>
              </a:rPr>
              <a:t>Zihinsel beceriler: </a:t>
            </a:r>
            <a:r>
              <a:rPr lang="tr-TR" sz="2000" dirty="0" smtClean="0">
                <a:latin typeface="Times New Roman" pitchFamily="18" charset="0"/>
                <a:cs typeface="Times New Roman" pitchFamily="18" charset="0"/>
              </a:rPr>
              <a:t>Konuşma, bireye düşünceleri ve bilgileri düzenleme, farklı yönlerini anlama, netleştirme, ilişkilendirme, sözelleştirme fırsatı verir. Konuşma, bireyin görüşlerini netleştirme, sorunları ortaya koyma ve tartışma sorumluluğunu geliştirmektedir. </a:t>
            </a:r>
          </a:p>
          <a:p>
            <a:pPr algn="just">
              <a:buFont typeface="Wingdings" pitchFamily="2" charset="2"/>
              <a:buChar char="Ø"/>
            </a:pPr>
            <a:r>
              <a:rPr lang="tr-TR" sz="2000" dirty="0" smtClean="0">
                <a:solidFill>
                  <a:srgbClr val="C00000"/>
                </a:solidFill>
                <a:latin typeface="Times New Roman" pitchFamily="18" charset="0"/>
                <a:cs typeface="Times New Roman" pitchFamily="18" charset="0"/>
              </a:rPr>
              <a:t>Sosyal beceriler: </a:t>
            </a:r>
            <a:r>
              <a:rPr lang="tr-TR" sz="2000" dirty="0" smtClean="0">
                <a:latin typeface="Times New Roman" pitchFamily="18" charset="0"/>
                <a:cs typeface="Times New Roman" pitchFamily="18" charset="0"/>
              </a:rPr>
              <a:t>Konuşma aracılığıyla birey kendini çevreleyen durumlarla etkileşir, içine girer ve kendini ifade eder. Böylece başkalarıyla iyi ilişkiler kurma, iş birliği yapma, çatışmaları çözme ve yönetme becerilerini geliştirir.</a:t>
            </a:r>
          </a:p>
          <a:p>
            <a:pPr algn="just">
              <a:buFont typeface="Wingdings" pitchFamily="2" charset="2"/>
              <a:buChar char="Ø"/>
            </a:pPr>
            <a:r>
              <a:rPr lang="tr-TR" sz="2000" dirty="0" smtClean="0">
                <a:solidFill>
                  <a:srgbClr val="C00000"/>
                </a:solidFill>
                <a:latin typeface="Times New Roman" pitchFamily="18" charset="0"/>
                <a:cs typeface="Times New Roman" pitchFamily="18" charset="0"/>
              </a:rPr>
              <a:t>Zihinsel bağımsızlık becerileri: </a:t>
            </a:r>
            <a:r>
              <a:rPr lang="tr-TR" sz="2000" dirty="0" smtClean="0">
                <a:latin typeface="Times New Roman" pitchFamily="18" charset="0"/>
                <a:cs typeface="Times New Roman" pitchFamily="18" charset="0"/>
              </a:rPr>
              <a:t>Birey konuşma yoluyla karar verme, seçme, amaçlarını gerçekleştirme, ihtiyaçlarını, ilgilerini, haklarını ifade etme ve savunma becerilerini geliştirmektedir. </a:t>
            </a:r>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latin typeface="Times New Roman" pitchFamily="18" charset="0"/>
                <a:cs typeface="Times New Roman" pitchFamily="18" charset="0"/>
              </a:rPr>
              <a:t>KONUŞMA ÖĞRETİMİ</a:t>
            </a:r>
            <a:endParaRPr lang="tr-TR" sz="40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buNone/>
            </a:pPr>
            <a:r>
              <a:rPr lang="tr-TR" sz="2000" dirty="0" smtClean="0">
                <a:solidFill>
                  <a:srgbClr val="C00000"/>
                </a:solidFill>
                <a:latin typeface="Times New Roman" pitchFamily="18" charset="0"/>
                <a:cs typeface="Times New Roman" pitchFamily="18" charset="0"/>
              </a:rPr>
              <a:t>2. Teknikler</a:t>
            </a:r>
          </a:p>
          <a:p>
            <a:pPr algn="just">
              <a:buNone/>
            </a:pPr>
            <a:r>
              <a:rPr lang="tr-TR" sz="2000" dirty="0" smtClean="0">
                <a:latin typeface="Times New Roman" pitchFamily="18" charset="0"/>
                <a:cs typeface="Times New Roman" pitchFamily="18" charset="0"/>
              </a:rPr>
              <a:t>      Bunlar konuşmayı planlama, bilgileri yapılandırma, düzenleme, konuşmayı yönetme, konuşmayı değerlendirme gibi sıralanmaktadır. Öğretmen bu teknikleri öğreterek öğrencilerde teknik kullanma alışkanlığı oluşturmalıdır.</a:t>
            </a:r>
          </a:p>
          <a:p>
            <a:pPr algn="just">
              <a:buNone/>
            </a:pPr>
            <a:r>
              <a:rPr lang="tr-TR" sz="2000" dirty="0" smtClean="0">
                <a:latin typeface="Times New Roman" pitchFamily="18" charset="0"/>
                <a:cs typeface="Times New Roman" pitchFamily="18" charset="0"/>
              </a:rPr>
              <a:t>       </a:t>
            </a:r>
          </a:p>
          <a:p>
            <a:pPr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latin typeface="Times New Roman" pitchFamily="18" charset="0"/>
                <a:cs typeface="Times New Roman" pitchFamily="18" charset="0"/>
              </a:rPr>
              <a:t>KONUŞMA BECERİLERİNİ GELİŞTİRME</a:t>
            </a:r>
            <a:endParaRPr lang="tr-TR" sz="40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buNone/>
            </a:pPr>
            <a:r>
              <a:rPr lang="tr-TR" sz="2000" dirty="0" smtClean="0">
                <a:latin typeface="Times New Roman" pitchFamily="18" charset="0"/>
                <a:cs typeface="Times New Roman" pitchFamily="18" charset="0"/>
              </a:rPr>
              <a:t>1.ZİHİNSEL HAZIRLIK</a:t>
            </a:r>
          </a:p>
          <a:p>
            <a:pPr algn="just">
              <a:buNone/>
            </a:pPr>
            <a:endParaRPr lang="tr-TR" sz="2000" dirty="0" smtClean="0">
              <a:latin typeface="Times New Roman" pitchFamily="18" charset="0"/>
              <a:cs typeface="Times New Roman" pitchFamily="18" charset="0"/>
            </a:endParaRPr>
          </a:p>
          <a:p>
            <a:pPr algn="just">
              <a:buFont typeface="Wingdings" pitchFamily="2" charset="2"/>
              <a:buChar char="v"/>
            </a:pPr>
            <a:r>
              <a:rPr lang="tr-TR" sz="2000" i="1" dirty="0" smtClean="0">
                <a:solidFill>
                  <a:srgbClr val="C00000"/>
                </a:solidFill>
                <a:latin typeface="Times New Roman" pitchFamily="18" charset="0"/>
                <a:cs typeface="Times New Roman" pitchFamily="18" charset="0"/>
              </a:rPr>
              <a:t>Konuyla ilgili ön bilgilerini harekete geçirme:</a:t>
            </a:r>
            <a:r>
              <a:rPr lang="tr-TR" sz="2000" dirty="0" smtClean="0">
                <a:latin typeface="Times New Roman" pitchFamily="18" charset="0"/>
                <a:cs typeface="Times New Roman" pitchFamily="18" charset="0"/>
              </a:rPr>
              <a:t>Konuşma konusu, amacı, yöntem ve tekniklerini belirlemek için ön bilgileri harekete geçirme etkinlikleri yapılmalıdır. Bu amaçla öğrencilere çeşitli sorular sorulmalı, önceden öğrenilen görüş, düşünce, konu vb. gözden geçirilerek bunların hatırlanması sağlanmalıdır. </a:t>
            </a:r>
          </a:p>
          <a:p>
            <a:pPr algn="just">
              <a:buFont typeface="Wingdings" pitchFamily="2" charset="2"/>
              <a:buChar char="v"/>
            </a:pPr>
            <a:r>
              <a:rPr lang="tr-TR" sz="2000" i="1" dirty="0" smtClean="0">
                <a:solidFill>
                  <a:srgbClr val="C00000"/>
                </a:solidFill>
                <a:latin typeface="Times New Roman" pitchFamily="18" charset="0"/>
                <a:cs typeface="Times New Roman" pitchFamily="18" charset="0"/>
              </a:rPr>
              <a:t>Amaç belirleme: </a:t>
            </a:r>
            <a:r>
              <a:rPr lang="tr-TR" sz="2000" dirty="0" smtClean="0">
                <a:latin typeface="Times New Roman" pitchFamily="18" charset="0"/>
                <a:cs typeface="Times New Roman" pitchFamily="18" charset="0"/>
              </a:rPr>
              <a:t>Öğrencilere hazır kalıplar verilmemeli, sorular sorarak amaçlarını belirlemelerine rehberlik edilmelidir. Bu amaçların belirlenmesi için öğrencilere “Niçin bu konuyu seçtin?”, “Bu konuyu konuşmaktaki amacın ne?”, “Niçin bu konuyla ilgileniyorsun?”, gibi çeşitli sorular sorulabilir. </a:t>
            </a:r>
          </a:p>
          <a:p>
            <a:pPr algn="just">
              <a:buNone/>
            </a:pPr>
            <a:endParaRPr lang="tr-TR" sz="2000" dirty="0" smtClean="0"/>
          </a:p>
          <a:p>
            <a:pPr algn="just">
              <a:buNone/>
            </a:pPr>
            <a:endParaRPr lang="tr-TR" sz="2000" dirty="0" smtClean="0"/>
          </a:p>
          <a:p>
            <a:endParaRPr lang="tr-TR" sz="2400" dirty="0" smtClean="0"/>
          </a:p>
          <a:p>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latin typeface="Times New Roman" pitchFamily="18" charset="0"/>
                <a:cs typeface="Times New Roman" pitchFamily="18" charset="0"/>
              </a:rPr>
              <a:t>KONUŞMA BECERİLERİNİ GELİŞTİRME</a:t>
            </a:r>
            <a:endParaRPr lang="tr-TR" sz="40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buFont typeface="Wingdings" pitchFamily="2" charset="2"/>
              <a:buChar char="v"/>
            </a:pPr>
            <a:r>
              <a:rPr lang="tr-TR" sz="2000" i="1" dirty="0" smtClean="0">
                <a:solidFill>
                  <a:srgbClr val="C00000"/>
                </a:solidFill>
                <a:latin typeface="Times New Roman" pitchFamily="18" charset="0"/>
                <a:cs typeface="Times New Roman" pitchFamily="18" charset="0"/>
              </a:rPr>
              <a:t>Yöntem ve teknikleri belirleme: </a:t>
            </a:r>
            <a:r>
              <a:rPr lang="tr-TR" sz="2000" dirty="0" smtClean="0">
                <a:latin typeface="Times New Roman" pitchFamily="18" charset="0"/>
                <a:cs typeface="Times New Roman" pitchFamily="18" charset="0"/>
              </a:rPr>
              <a:t>Öğrencilere konuşma sürecinde kullanılan çeşitli tekniklerin olduğu ve dikkatlice seçilmesi gerektiği bilinci verilmelidir. Bütün teknikleri tanıması için öğrenci her konuşma etkinliğinde farklı teknikler seçmeye yönlendirilmelidir.</a:t>
            </a:r>
          </a:p>
          <a:p>
            <a:pPr algn="just">
              <a:buNone/>
            </a:pPr>
            <a:r>
              <a:rPr lang="tr-TR" sz="2000" dirty="0" smtClean="0">
                <a:solidFill>
                  <a:schemeClr val="accent6">
                    <a:lumMod val="75000"/>
                  </a:schemeClr>
                </a:solidFill>
                <a:latin typeface="Times New Roman" pitchFamily="18" charset="0"/>
                <a:cs typeface="Times New Roman" pitchFamily="18" charset="0"/>
              </a:rPr>
              <a:t>2.Konuşmayı Yapılandırma:</a:t>
            </a:r>
          </a:p>
          <a:p>
            <a:pPr algn="just">
              <a:buFont typeface="Wingdings" pitchFamily="2" charset="2"/>
              <a:buChar char="v"/>
            </a:pPr>
            <a:r>
              <a:rPr lang="tr-TR" sz="2000" i="1" dirty="0" smtClean="0">
                <a:latin typeface="Times New Roman" pitchFamily="18" charset="0"/>
                <a:cs typeface="Times New Roman" pitchFamily="18" charset="0"/>
              </a:rPr>
              <a:t>Konuşmanın genel düzeni</a:t>
            </a:r>
            <a:r>
              <a:rPr lang="tr-TR" sz="2000" dirty="0" smtClean="0">
                <a:latin typeface="Times New Roman" pitchFamily="18" charset="0"/>
                <a:cs typeface="Times New Roman" pitchFamily="18" charset="0"/>
              </a:rPr>
              <a:t>, giriş, gelişme ve sonuç olarak sıralanmaktadır. Girişte dinleyicilere hitap, selâmlama ve çalışmayla ilgili genel bilgiler vb. verilir. Gelişmede çeşitli düşünceler, ana fikirler, yardımcı fikirler vb. sunulur. Örnekler verilir. Resimler gösterilir. Grafikler verilir. Sonuç aşaması ise konuşmanın son kısmıdır. Konuşmacı bu aşamada temel fikri bir kez daha vurgular ya da son konuşmalarla ana fikri açıklığa kavuşturur. </a:t>
            </a:r>
          </a:p>
          <a:p>
            <a:pPr algn="just">
              <a:buFont typeface="Wingdings" pitchFamily="2" charset="2"/>
              <a:buChar char="v"/>
            </a:pPr>
            <a:r>
              <a:rPr lang="tr-TR" sz="2000" i="1" dirty="0" smtClean="0">
                <a:latin typeface="Times New Roman" pitchFamily="18" charset="0"/>
                <a:cs typeface="Times New Roman" pitchFamily="18" charset="0"/>
              </a:rPr>
              <a:t>Konuşmanın mantıksal düzeni </a:t>
            </a:r>
            <a:r>
              <a:rPr lang="tr-TR" sz="2000" dirty="0" smtClean="0">
                <a:latin typeface="Times New Roman" pitchFamily="18" charset="0"/>
                <a:cs typeface="Times New Roman" pitchFamily="18" charset="0"/>
              </a:rPr>
              <a:t>ise içeriğin mantıklı bir sıra ile düzenlenmesini kapsamaktadır. Mantıksal düzenleme konuşmayı, açıklanan kavramları veya vurgulanan düşünceleri anlamaya yardım eder. </a:t>
            </a:r>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latin typeface="Times New Roman" pitchFamily="18" charset="0"/>
                <a:cs typeface="Times New Roman" pitchFamily="18" charset="0"/>
              </a:rPr>
              <a:t>KONUŞMA BECERİLERİNİ GELİŞTİRME</a:t>
            </a:r>
            <a:endParaRPr lang="tr-TR" sz="40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buNone/>
            </a:pPr>
            <a:r>
              <a:rPr lang="tr-TR" sz="2000" dirty="0" smtClean="0">
                <a:solidFill>
                  <a:schemeClr val="accent6">
                    <a:lumMod val="75000"/>
                  </a:schemeClr>
                </a:solidFill>
              </a:rPr>
              <a:t> </a:t>
            </a:r>
            <a:r>
              <a:rPr lang="tr-TR" sz="2000" dirty="0" smtClean="0">
                <a:solidFill>
                  <a:schemeClr val="accent6">
                    <a:lumMod val="75000"/>
                  </a:schemeClr>
                </a:solidFill>
                <a:latin typeface="Times New Roman" pitchFamily="18" charset="0"/>
                <a:cs typeface="Times New Roman" pitchFamily="18" charset="0"/>
              </a:rPr>
              <a:t>3.Çarpıcı Bir Giriş Belirleme: </a:t>
            </a:r>
            <a:r>
              <a:rPr lang="tr-TR" sz="2000" dirty="0" smtClean="0">
                <a:latin typeface="Times New Roman" pitchFamily="18" charset="0"/>
                <a:cs typeface="Times New Roman" pitchFamily="18" charset="0"/>
              </a:rPr>
              <a:t>Etkili bir konuşma için konuşmanın giriş cümlesi özenle seçilmelidir. Etkili bir giriş için dikkat çekme, ilgiyi toplama, konuyu ve aşamaları sunma çalışmalarının hepsi aynı anda uygulanabilir.</a:t>
            </a:r>
          </a:p>
          <a:p>
            <a:pPr algn="just">
              <a:buNone/>
            </a:pPr>
            <a:r>
              <a:rPr lang="tr-TR" sz="2000" i="1" dirty="0" smtClean="0">
                <a:latin typeface="Times New Roman" pitchFamily="18" charset="0"/>
                <a:cs typeface="Times New Roman" pitchFamily="18" charset="0"/>
              </a:rPr>
              <a:t>Dikkat Çekme: </a:t>
            </a:r>
            <a:r>
              <a:rPr lang="tr-TR" sz="2000" dirty="0" smtClean="0">
                <a:latin typeface="Times New Roman" pitchFamily="18" charset="0"/>
                <a:cs typeface="Times New Roman" pitchFamily="18" charset="0"/>
              </a:rPr>
              <a:t>Konuşmaya başlarken dikkat çekici bir giriş için şunlar yapılabilir: </a:t>
            </a:r>
          </a:p>
          <a:p>
            <a:pPr algn="just"/>
            <a:r>
              <a:rPr lang="tr-TR" sz="2000" dirty="0" smtClean="0">
                <a:latin typeface="Times New Roman" pitchFamily="18" charset="0"/>
                <a:cs typeface="Times New Roman" pitchFamily="18" charset="0"/>
              </a:rPr>
              <a:t> Kişisel bir deneyimi, yeni bir olayı ya da bir anıyı anlatarak başlama, </a:t>
            </a:r>
          </a:p>
          <a:p>
            <a:pPr algn="just"/>
            <a:r>
              <a:rPr lang="tr-TR" sz="2000" dirty="0" smtClean="0">
                <a:latin typeface="Times New Roman" pitchFamily="18" charset="0"/>
                <a:cs typeface="Times New Roman" pitchFamily="18" charset="0"/>
              </a:rPr>
              <a:t>Sunulacak düşünceleri içeren bir kavramı, özlü sözü, cümleyi açıklayarak başlama, </a:t>
            </a:r>
          </a:p>
          <a:p>
            <a:pPr algn="just"/>
            <a:r>
              <a:rPr lang="tr-TR" sz="2000" dirty="0" smtClean="0">
                <a:latin typeface="Times New Roman" pitchFamily="18" charset="0"/>
                <a:cs typeface="Times New Roman" pitchFamily="18" charset="0"/>
              </a:rPr>
              <a:t>Cevapsız bir dizi soruyla başlama vs.</a:t>
            </a:r>
          </a:p>
          <a:p>
            <a:pPr algn="just">
              <a:buNone/>
            </a:pPr>
            <a:r>
              <a:rPr lang="tr-TR" sz="2000" i="1" dirty="0" smtClean="0">
                <a:latin typeface="Times New Roman" pitchFamily="18" charset="0"/>
                <a:cs typeface="Times New Roman" pitchFamily="18" charset="0"/>
              </a:rPr>
              <a:t>İlgi Toplama: </a:t>
            </a:r>
            <a:r>
              <a:rPr lang="tr-TR" sz="2000" dirty="0" smtClean="0">
                <a:latin typeface="Times New Roman" pitchFamily="18" charset="0"/>
                <a:cs typeface="Times New Roman" pitchFamily="18" charset="0"/>
              </a:rPr>
              <a:t>ilgiyi toplamak için dikkat çekici anlatımlar kullanmak, sık sık teknik değiştirmek, değişik yöntemlere başvurmak, görsel destekleyiciler kullanmak önemli olmaktadır.</a:t>
            </a:r>
            <a:endParaRPr lang="tr-TR"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900" dirty="0" smtClean="0">
                <a:latin typeface="Times New Roman" pitchFamily="18" charset="0"/>
                <a:cs typeface="Times New Roman" pitchFamily="18" charset="0"/>
              </a:rPr>
              <a:t>KONUŞMA BECERİLERİNİ GELİŞTİRME</a:t>
            </a:r>
            <a:endParaRPr lang="tr-TR" sz="3900"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marL="342900" lvl="0" indent="-342900" algn="just">
              <a:spcBef>
                <a:spcPct val="20000"/>
              </a:spcBef>
              <a:buClrTx/>
              <a:buSzTx/>
              <a:buNone/>
            </a:pPr>
            <a:r>
              <a:rPr lang="tr-TR" sz="2000" i="1" dirty="0">
                <a:solidFill>
                  <a:prstClr val="black"/>
                </a:solidFill>
                <a:latin typeface="Times New Roman" pitchFamily="18" charset="0"/>
                <a:cs typeface="Times New Roman" pitchFamily="18" charset="0"/>
              </a:rPr>
              <a:t> Konuyu Açıklama: </a:t>
            </a:r>
            <a:r>
              <a:rPr lang="tr-TR" sz="2000" dirty="0">
                <a:solidFill>
                  <a:prstClr val="black"/>
                </a:solidFill>
                <a:latin typeface="Times New Roman" pitchFamily="18" charset="0"/>
                <a:cs typeface="Times New Roman" pitchFamily="18" charset="0"/>
              </a:rPr>
              <a:t>Konuşulacak konuyu net bir şekilde açıklama,  ulaşılacak sonuçla ilgili genel bilgileri verme, konuşmanın bazı bölümlerini kısaca verme gibi.</a:t>
            </a:r>
          </a:p>
          <a:p>
            <a:pPr marL="342900" lvl="0" indent="-342900" algn="just">
              <a:spcBef>
                <a:spcPct val="20000"/>
              </a:spcBef>
              <a:buClrTx/>
              <a:buSzTx/>
              <a:buNone/>
            </a:pPr>
            <a:r>
              <a:rPr lang="tr-TR" sz="2000" i="1" dirty="0">
                <a:solidFill>
                  <a:prstClr val="black"/>
                </a:solidFill>
                <a:latin typeface="Times New Roman" pitchFamily="18" charset="0"/>
                <a:cs typeface="Times New Roman" pitchFamily="18" charset="0"/>
              </a:rPr>
              <a:t>    İzlenecek Yöntemi Sunma: </a:t>
            </a:r>
            <a:r>
              <a:rPr lang="tr-TR" sz="2000" dirty="0">
                <a:solidFill>
                  <a:prstClr val="black"/>
                </a:solidFill>
                <a:latin typeface="Times New Roman" pitchFamily="18" charset="0"/>
                <a:cs typeface="Times New Roman" pitchFamily="18" charset="0"/>
              </a:rPr>
              <a:t>Konuşmada izlenecek sıra, aktarılacak konular, aktarma biçimi, süresi, yapılacak çalışma vb. verilmelidir. </a:t>
            </a:r>
          </a:p>
          <a:p>
            <a:pPr marL="342900" lvl="0" indent="-342900" algn="just">
              <a:spcBef>
                <a:spcPct val="20000"/>
              </a:spcBef>
              <a:buClrTx/>
              <a:buSzTx/>
              <a:buNone/>
            </a:pPr>
            <a:r>
              <a:rPr lang="tr-TR" sz="2000" dirty="0">
                <a:solidFill>
                  <a:prstClr val="black"/>
                </a:solidFill>
                <a:latin typeface="Times New Roman" pitchFamily="18" charset="0"/>
                <a:cs typeface="Times New Roman" pitchFamily="18" charset="0"/>
              </a:rPr>
              <a:t>4. Etkili Bir Sonuç Hazırlama:  Kısa ve özgün bir özet yapılabilir,  Dinleyicinin aklında kalacak bir örnek, bir anı, resim, müzik vb. </a:t>
            </a:r>
            <a:r>
              <a:rPr lang="tr-TR" sz="2000" dirty="0" err="1">
                <a:solidFill>
                  <a:prstClr val="black"/>
                </a:solidFill>
                <a:latin typeface="Times New Roman" pitchFamily="18" charset="0"/>
                <a:cs typeface="Times New Roman" pitchFamily="18" charset="0"/>
              </a:rPr>
              <a:t>sunulabilir,Bir</a:t>
            </a:r>
            <a:r>
              <a:rPr lang="tr-TR" sz="2000" dirty="0">
                <a:solidFill>
                  <a:prstClr val="black"/>
                </a:solidFill>
                <a:latin typeface="Times New Roman" pitchFamily="18" charset="0"/>
                <a:cs typeface="Times New Roman" pitchFamily="18" charset="0"/>
              </a:rPr>
              <a:t> kavram, özlü söz, cümle vb. Farklı biçimde bir kaynak sunulabilir.</a:t>
            </a:r>
          </a:p>
          <a:p>
            <a:pPr marL="342900" lvl="0" indent="-342900" algn="just">
              <a:spcBef>
                <a:spcPct val="20000"/>
              </a:spcBef>
              <a:buClrTx/>
              <a:buSzTx/>
              <a:buNone/>
            </a:pPr>
            <a:r>
              <a:rPr lang="tr-TR" sz="2000" dirty="0">
                <a:solidFill>
                  <a:prstClr val="black"/>
                </a:solidFill>
                <a:latin typeface="Times New Roman" pitchFamily="18" charset="0"/>
                <a:cs typeface="Times New Roman" pitchFamily="18" charset="0"/>
              </a:rPr>
              <a:t>5. Soruları Tahmin </a:t>
            </a:r>
            <a:r>
              <a:rPr lang="tr-TR" sz="2000" dirty="0" err="1">
                <a:solidFill>
                  <a:prstClr val="black"/>
                </a:solidFill>
                <a:latin typeface="Times New Roman" pitchFamily="18" charset="0"/>
                <a:cs typeface="Times New Roman" pitchFamily="18" charset="0"/>
              </a:rPr>
              <a:t>Etme:Dinleyicinin</a:t>
            </a:r>
            <a:r>
              <a:rPr lang="tr-TR" sz="2000" dirty="0">
                <a:solidFill>
                  <a:prstClr val="black"/>
                </a:solidFill>
                <a:latin typeface="Times New Roman" pitchFamily="18" charset="0"/>
                <a:cs typeface="Times New Roman" pitchFamily="18" charset="0"/>
              </a:rPr>
              <a:t> sorularını tahmin etmek için dinleyiciler hakkında bazı bilgiler edinilmelidir. Bunlar dinleyicilerin yaş, konum, dinleme </a:t>
            </a:r>
            <a:r>
              <a:rPr lang="tr-TR" sz="2000" dirty="0" err="1">
                <a:solidFill>
                  <a:prstClr val="black"/>
                </a:solidFill>
                <a:latin typeface="Times New Roman" pitchFamily="18" charset="0"/>
                <a:cs typeface="Times New Roman" pitchFamily="18" charset="0"/>
              </a:rPr>
              <a:t>amaçları,kültür</a:t>
            </a:r>
            <a:r>
              <a:rPr lang="tr-TR" sz="2000" dirty="0">
                <a:solidFill>
                  <a:prstClr val="black"/>
                </a:solidFill>
                <a:latin typeface="Times New Roman" pitchFamily="18" charset="0"/>
                <a:cs typeface="Times New Roman" pitchFamily="18" charset="0"/>
              </a:rPr>
              <a:t> ve bilgi düzeyleri gibi bilgiler olmaktadır.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400" dirty="0"/>
              <a:t> </a:t>
            </a:r>
            <a:r>
              <a:rPr lang="tr-TR" sz="4400" dirty="0" smtClean="0"/>
              <a:t>           </a:t>
            </a:r>
            <a:r>
              <a:rPr lang="tr-TR" sz="3900" dirty="0" smtClean="0">
                <a:latin typeface="Times New Roman" pitchFamily="18" charset="0"/>
                <a:cs typeface="Times New Roman" pitchFamily="18" charset="0"/>
              </a:rPr>
              <a:t>KONUŞMA NEDİR?</a:t>
            </a:r>
            <a:endParaRPr lang="tr-TR" sz="39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r>
              <a:rPr lang="tr-TR" sz="2000" dirty="0" smtClean="0">
                <a:latin typeface="Times New Roman" pitchFamily="18" charset="0"/>
                <a:cs typeface="Times New Roman" pitchFamily="18" charset="0"/>
              </a:rPr>
              <a:t>Konuşma duygu ve düşüncelerin paylaşılmasının etkili bir aracıdır. Çocuklar okula başlamadan önce Türkçe konuşmayı az çok öğrenmiş olurlar. Ancak bu konuşma « kendi yaşlarının ve çevrelerinin» Türkçesidir.</a:t>
            </a:r>
          </a:p>
          <a:p>
            <a:r>
              <a:rPr lang="tr-TR" sz="2000" dirty="0" smtClean="0">
                <a:latin typeface="Times New Roman" pitchFamily="18" charset="0"/>
                <a:cs typeface="Times New Roman" pitchFamily="18" charset="0"/>
              </a:rPr>
              <a:t>Genellikle gelişigüzeldir, çoğu zamanda ağız özellikleri taşır. Konuşmada kültür dilinin ulama, vurgu, tonlama gibi söyleyiş özelliklerinin ölçünlü dilin ilkelerine uygun bir anlayışla kazandırılması, öğretimin temel sorumluluğudur. Öte yandan öğrencinin sözcük dağarcığının zenginleştirilerek anlama ve anlatma becerilerinin yetkinleşmesi için, Türkçe öğretiminin, öğrencileri duygu, düşünce ve tasarılarını sözle anlatmaya isteklendirmesi gerekir. Bu konuda anadili öğretmeninin konuşma becerisini amaca uygun davranışlarla pekiştirebilmesi için, bir uygulayıcı olarak örnek olması gerekir.</a:t>
            </a:r>
            <a:endParaRPr lang="tr-TR" sz="2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1403648" y="260648"/>
            <a:ext cx="1440160" cy="1038117"/>
          </a:xfrm>
          <a:prstGeom prst="rect">
            <a:avLst/>
          </a:prstGeom>
          <a:noFill/>
          <a:ln w="9525">
            <a:noFill/>
            <a:miter lim="800000"/>
            <a:headEnd/>
            <a:tailEnd/>
          </a:ln>
        </p:spPr>
      </p:pic>
    </p:spTree>
    <p:extLst>
      <p:ext uri="{BB962C8B-B14F-4D97-AF65-F5344CB8AC3E}">
        <p14:creationId xmlns:p14="http://schemas.microsoft.com/office/powerpoint/2010/main" val="1250763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a:latin typeface="Times New Roman" pitchFamily="18" charset="0"/>
                <a:cs typeface="Times New Roman" pitchFamily="18" charset="0"/>
              </a:rPr>
              <a:t>KONUŞMA </a:t>
            </a:r>
            <a:r>
              <a:rPr lang="tr-TR" sz="4000" dirty="0" smtClean="0">
                <a:latin typeface="Times New Roman" pitchFamily="18" charset="0"/>
                <a:cs typeface="Times New Roman" pitchFamily="18" charset="0"/>
              </a:rPr>
              <a:t>BECERİLERİNİ GELİŞTİRME</a:t>
            </a:r>
            <a:endParaRPr lang="tr-TR" sz="40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pPr algn="just">
              <a:buNone/>
            </a:pPr>
            <a:r>
              <a:rPr lang="tr-TR" sz="2000" dirty="0">
                <a:latin typeface="Times New Roman" pitchFamily="18" charset="0"/>
                <a:cs typeface="Times New Roman" pitchFamily="18" charset="0"/>
              </a:rPr>
              <a:t>B)KONUŞMA AŞAMASI</a:t>
            </a:r>
          </a:p>
          <a:p>
            <a:pPr algn="just">
              <a:buNone/>
            </a:pPr>
            <a:r>
              <a:rPr lang="tr-TR" sz="2000" dirty="0">
                <a:latin typeface="Times New Roman" pitchFamily="18" charset="0"/>
                <a:cs typeface="Times New Roman" pitchFamily="18" charset="0"/>
              </a:rPr>
              <a:t>1. Konuşma: Konuşma sırasında bilgileri aktarma, görselleri kullanma, ana fikir, yardımcı fikir ve destekleyici ayrıntıları vurgulama, konuyu mantıksal bir bütünlük içinde sunma, karşılaştırma, sebep-sonuç ilişkileri kurma, kendi yaşantısından ve günlük hayattan örnekler verme gibi becerileri kazanmalarına dikkat edilmelidir.</a:t>
            </a:r>
          </a:p>
          <a:p>
            <a:pPr algn="just">
              <a:buNone/>
            </a:pPr>
            <a:r>
              <a:rPr lang="tr-TR" sz="2000" dirty="0" smtClean="0">
                <a:latin typeface="Times New Roman" pitchFamily="18" charset="0"/>
                <a:cs typeface="Times New Roman" pitchFamily="18" charset="0"/>
              </a:rPr>
              <a:t>2.Kuralları Uygulama: Konuşma </a:t>
            </a:r>
            <a:r>
              <a:rPr lang="tr-TR" sz="2000" dirty="0">
                <a:latin typeface="Times New Roman" pitchFamily="18" charset="0"/>
                <a:cs typeface="Times New Roman" pitchFamily="18" charset="0"/>
              </a:rPr>
              <a:t>metinden okunarak yapılmamalı, konuşulmalıdır. Konuşma kuvvetli bir sesle yapılmalı, ancak çok hızlı konuşulmamalıdır. Konuşma açık seçik yapılmalıdır. Gereksiz kelimeler tekrarlamaktan kaçınılmalıdır. Dinleyicilerle gözle iletişim kurulmalıdır.</a:t>
            </a:r>
          </a:p>
          <a:p>
            <a:endParaRPr lang="tr-TR" dirty="0"/>
          </a:p>
        </p:txBody>
      </p:sp>
    </p:spTree>
    <p:extLst>
      <p:ext uri="{BB962C8B-B14F-4D97-AF65-F5344CB8AC3E}">
        <p14:creationId xmlns:p14="http://schemas.microsoft.com/office/powerpoint/2010/main" val="3097206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900" dirty="0" smtClean="0">
                <a:latin typeface="Times New Roman" pitchFamily="18" charset="0"/>
                <a:cs typeface="Times New Roman" pitchFamily="18" charset="0"/>
              </a:rPr>
              <a:t>KONUŞMA TÜRLERİ</a:t>
            </a:r>
            <a:endParaRPr lang="tr-TR" sz="39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r>
              <a:rPr lang="tr-TR" sz="2000" dirty="0" smtClean="0">
                <a:latin typeface="Times New Roman" pitchFamily="18" charset="0"/>
                <a:cs typeface="Times New Roman" pitchFamily="18" charset="0"/>
              </a:rPr>
              <a:t>Konuşma türleri çeşitli şekillerde ele alınmaktadır. Konuşmanın amacına göre, eğlenmek için konuşma, öğrenmek için konuşma, bilgilenmek için konuşma; konuşma biçimine göre sorgulayıcı, ikna edici, betimleyici, bilgi verici konuşma; hazırlanma durumuna göre hazırlıklı ve hazırlıksız konuşma vb. biçimlerde gruplandırılabilir. Bunlardan bazıları:</a:t>
            </a:r>
          </a:p>
          <a:p>
            <a:r>
              <a:rPr lang="tr-TR" sz="2000" dirty="0" smtClean="0">
                <a:solidFill>
                  <a:srgbClr val="C00000"/>
                </a:solidFill>
                <a:latin typeface="Times New Roman" pitchFamily="18" charset="0"/>
                <a:cs typeface="Times New Roman" pitchFamily="18" charset="0"/>
              </a:rPr>
              <a:t>1) İkna Edici Konuşma: </a:t>
            </a:r>
            <a:r>
              <a:rPr lang="tr-TR" sz="2000" dirty="0" smtClean="0">
                <a:latin typeface="Times New Roman" pitchFamily="18" charset="0"/>
                <a:cs typeface="Times New Roman" pitchFamily="18" charset="0"/>
              </a:rPr>
              <a:t>İş birliği yapma veya iki taraf için de yarar sağlamayı amaçlayan konuşmaları içermektedir. İkna edici konuşmada ileri sürülen görüşler kabul edilebilir nitelikte olmalıdır. Bu konuşma 5 adımda gerçekleştirilir. Bunlar; dikkat çekme, anlamayı sağlama, inandırma, tekrarlama ve istenileni açıklama aşamalarıdır. Ayrıca ikna edici konuşmalarda karşıdaki kişiyi kırmamaya dikkat edilmelidir.</a:t>
            </a:r>
            <a:endParaRPr lang="tr-TR" sz="2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4105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900" dirty="0">
                <a:latin typeface="Times New Roman" pitchFamily="18" charset="0"/>
                <a:cs typeface="Times New Roman" pitchFamily="18" charset="0"/>
              </a:rPr>
              <a:t>KONUŞMA TÜRLERİ</a:t>
            </a:r>
            <a:endParaRPr lang="tr-TR" sz="3900" dirty="0"/>
          </a:p>
        </p:txBody>
      </p:sp>
      <p:sp>
        <p:nvSpPr>
          <p:cNvPr id="3" name="İçerik Yer Tutucusu 2"/>
          <p:cNvSpPr>
            <a:spLocks noGrp="1"/>
          </p:cNvSpPr>
          <p:nvPr>
            <p:ph idx="1"/>
          </p:nvPr>
        </p:nvSpPr>
        <p:spPr/>
        <p:txBody>
          <a:bodyPr>
            <a:normAutofit/>
          </a:bodyPr>
          <a:lstStyle/>
          <a:p>
            <a:r>
              <a:rPr lang="tr-TR" sz="2000" dirty="0" smtClean="0">
                <a:solidFill>
                  <a:srgbClr val="C00000"/>
                </a:solidFill>
                <a:latin typeface="Times New Roman" pitchFamily="18" charset="0"/>
                <a:cs typeface="Times New Roman" pitchFamily="18" charset="0"/>
              </a:rPr>
              <a:t>2) Betimleyici Konuşma: </a:t>
            </a:r>
            <a:r>
              <a:rPr lang="tr-TR" sz="2000" dirty="0" smtClean="0">
                <a:solidFill>
                  <a:schemeClr val="tx2"/>
                </a:solidFill>
                <a:latin typeface="Times New Roman" pitchFamily="18" charset="0"/>
                <a:cs typeface="Times New Roman" pitchFamily="18" charset="0"/>
              </a:rPr>
              <a:t>Bir nesnenin, bir yerin ya da bir kişinin dış görünüşü hakkında konuşmalara denilmektedir. Betimleme aynı zamanda bireyin duyguları ve kişilik özelliklerini de anlatır.  Betimlemede aynı zamanda ayrıntılar da önemlidir.</a:t>
            </a:r>
          </a:p>
          <a:p>
            <a:r>
              <a:rPr lang="tr-TR" sz="2000" dirty="0" smtClean="0">
                <a:solidFill>
                  <a:srgbClr val="C00000"/>
                </a:solidFill>
                <a:latin typeface="Times New Roman" pitchFamily="18" charset="0"/>
                <a:cs typeface="Times New Roman" pitchFamily="18" charset="0"/>
              </a:rPr>
              <a:t>3) Sorgulayıcı Konuşma: </a:t>
            </a:r>
            <a:r>
              <a:rPr lang="tr-TR" sz="2000" dirty="0" smtClean="0">
                <a:latin typeface="Times New Roman" pitchFamily="18" charset="0"/>
                <a:cs typeface="Times New Roman" pitchFamily="18" charset="0"/>
              </a:rPr>
              <a:t>Öğrencinin bir fikre katılıp katılmadığını, nedenleri ile anlatması ve öne sürülen gerekçeleri sorgulayarak konuşmasıdır.</a:t>
            </a:r>
            <a:endParaRPr lang="tr-TR" sz="2000" dirty="0" smtClean="0">
              <a:solidFill>
                <a:srgbClr val="C00000"/>
              </a:solidFill>
              <a:latin typeface="Times New Roman" pitchFamily="18" charset="0"/>
              <a:cs typeface="Times New Roman" pitchFamily="18" charset="0"/>
            </a:endParaRPr>
          </a:p>
          <a:p>
            <a:pPr marL="82296" indent="0">
              <a:buNone/>
            </a:pPr>
            <a:endParaRPr lang="tr-TR" sz="2000" dirty="0">
              <a:solidFill>
                <a:srgbClr val="C00000"/>
              </a:solidFill>
              <a:latin typeface="Times New Roman" pitchFamily="18" charset="0"/>
              <a:cs typeface="Times New Roman" pitchFamily="18" charset="0"/>
            </a:endParaRPr>
          </a:p>
        </p:txBody>
      </p:sp>
      <p:pic>
        <p:nvPicPr>
          <p:cNvPr id="1026"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847769"/>
            <a:ext cx="3312368" cy="257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68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900" dirty="0" smtClean="0">
                <a:latin typeface="Times New Roman" pitchFamily="18" charset="0"/>
                <a:cs typeface="Times New Roman" pitchFamily="18" charset="0"/>
              </a:rPr>
              <a:t>KONUŞMA ETKİNLİKLERİ</a:t>
            </a:r>
            <a:endParaRPr lang="tr-TR" sz="39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r>
              <a:rPr lang="tr-TR" sz="2000" dirty="0" smtClean="0">
                <a:solidFill>
                  <a:srgbClr val="C00000"/>
                </a:solidFill>
                <a:latin typeface="Times New Roman" pitchFamily="18" charset="0"/>
                <a:cs typeface="Times New Roman" pitchFamily="18" charset="0"/>
              </a:rPr>
              <a:t>1) Etkileşimsel Etkinlikler: </a:t>
            </a:r>
            <a:r>
              <a:rPr lang="tr-TR" sz="2000" dirty="0" smtClean="0">
                <a:latin typeface="Times New Roman" pitchFamily="18" charset="0"/>
                <a:cs typeface="Times New Roman" pitchFamily="18" charset="0"/>
              </a:rPr>
              <a:t>Konuşma becerilerini geliştirmekte çok kullanılmaktadır. Bu etkinlikler için çok ayrıntılı olmayan hazırlık yapılmaktadır. Örneğin; konuşmalar, tartışmalar, çalışma grupları, dil oyunları, gösteriler…</a:t>
            </a:r>
          </a:p>
          <a:p>
            <a:r>
              <a:rPr lang="tr-TR" sz="2000" dirty="0" smtClean="0">
                <a:solidFill>
                  <a:srgbClr val="C00000"/>
                </a:solidFill>
                <a:latin typeface="Times New Roman" pitchFamily="18" charset="0"/>
                <a:cs typeface="Times New Roman" pitchFamily="18" charset="0"/>
              </a:rPr>
              <a:t>2) Etkileşimsel Olmayan Etkinlikler: </a:t>
            </a:r>
            <a:r>
              <a:rPr lang="tr-TR" sz="2000" dirty="0" smtClean="0">
                <a:latin typeface="Times New Roman" pitchFamily="18" charset="0"/>
                <a:cs typeface="Times New Roman" pitchFamily="18" charset="0"/>
              </a:rPr>
              <a:t>Bu etkinlikler öğrenci tarafından ayrıntılı hazırlık yapmayı ve bir metni ya da temel bölümlerini ezberlemeyi gerektirmektedir. Örneğin; drama ve tiyatro, bir konuda konferans, mülakatlar, monologlar, taklitler…</a:t>
            </a:r>
          </a:p>
          <a:p>
            <a:pPr marL="82296" indent="0">
              <a:buNone/>
            </a:pPr>
            <a:endParaRPr lang="tr-TR"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176897"/>
            <a:ext cx="35718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113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KONUŞMANIN ÖZELLİKLERİ</a:t>
            </a:r>
            <a:r>
              <a:rPr lang="tr-TR" dirty="0" smtClean="0"/>
              <a:t/>
            </a:r>
            <a:br>
              <a:rPr lang="tr-TR" dirty="0" smtClean="0"/>
            </a:br>
            <a:endParaRPr lang="tr-TR" dirty="0"/>
          </a:p>
        </p:txBody>
      </p:sp>
      <p:sp>
        <p:nvSpPr>
          <p:cNvPr id="3" name="2 İçerik Yer Tutucusu"/>
          <p:cNvSpPr>
            <a:spLocks noGrp="1"/>
          </p:cNvSpPr>
          <p:nvPr>
            <p:ph idx="1"/>
          </p:nvPr>
        </p:nvSpPr>
        <p:spPr>
          <a:xfrm>
            <a:off x="500034" y="1357298"/>
            <a:ext cx="8143932" cy="4768865"/>
          </a:xfrm>
        </p:spPr>
        <p:txBody>
          <a:bodyPr>
            <a:normAutofit/>
          </a:bodyPr>
          <a:lstStyle/>
          <a:p>
            <a:pPr algn="just"/>
            <a:r>
              <a:rPr lang="tr-TR" sz="2000" dirty="0" smtClean="0">
                <a:latin typeface="Times New Roman" pitchFamily="18" charset="0"/>
                <a:cs typeface="Times New Roman" pitchFamily="18" charset="0"/>
              </a:rPr>
              <a:t>Konuşma,kişilerin sadece duygu ve düşüncelerini aktardığı süreç değildir.Konuşma aynı zamanda öğrenme, anlama, zihinsel, duygusal ve sosyal becerileri geliştirmek için de önemli bir alandır.</a:t>
            </a:r>
          </a:p>
          <a:p>
            <a:pPr algn="just"/>
            <a:r>
              <a:rPr lang="tr-TR" sz="2000" dirty="0" smtClean="0">
                <a:latin typeface="Times New Roman" pitchFamily="18" charset="0"/>
                <a:cs typeface="Times New Roman" pitchFamily="18" charset="0"/>
              </a:rPr>
              <a:t>Felsefe, psikoloji, mantık, edebiyat, hukuk, politika ,halkla ilişkiler, antropoloji gibi bilim  dallarının inceleme alanına giren konuşmanın kabul edilen özellikleri şunlardır:</a:t>
            </a:r>
          </a:p>
          <a:p>
            <a:pPr algn="just">
              <a:buNone/>
            </a:pPr>
            <a:r>
              <a:rPr lang="tr-TR" sz="2000" dirty="0" smtClean="0">
                <a:latin typeface="Times New Roman" pitchFamily="18" charset="0"/>
                <a:cs typeface="Times New Roman" pitchFamily="18" charset="0"/>
              </a:rPr>
              <a:t>      (Güneş,2017)</a:t>
            </a:r>
          </a:p>
          <a:p>
            <a:pPr algn="just"/>
            <a:endParaRPr lang="tr-TR" sz="2000" dirty="0" smtClean="0"/>
          </a:p>
          <a:p>
            <a:pPr algn="just"/>
            <a:endParaRPr lang="tr-TR" sz="2000" dirty="0" smtClean="0"/>
          </a:p>
        </p:txBody>
      </p:sp>
      <p:pic>
        <p:nvPicPr>
          <p:cNvPr id="5" name="Picture 5"/>
          <p:cNvPicPr>
            <a:picLocks noChangeAspect="1" noChangeArrowheads="1"/>
          </p:cNvPicPr>
          <p:nvPr/>
        </p:nvPicPr>
        <p:blipFill>
          <a:blip r:embed="rId2" cstate="print"/>
          <a:srcRect/>
          <a:stretch>
            <a:fillRect/>
          </a:stretch>
        </p:blipFill>
        <p:spPr bwMode="auto">
          <a:xfrm>
            <a:off x="2357422" y="3571876"/>
            <a:ext cx="3857652" cy="2357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obliqueTopRight"/>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Konuşma’nın Özellikleri</a:t>
            </a:r>
            <a:r>
              <a:rPr lang="tr-TR" dirty="0" smtClean="0"/>
              <a:t/>
            </a:r>
            <a:br>
              <a:rPr lang="tr-TR" dirty="0" smtClean="0"/>
            </a:br>
            <a:endParaRPr lang="tr-TR" dirty="0"/>
          </a:p>
        </p:txBody>
      </p:sp>
      <p:sp>
        <p:nvSpPr>
          <p:cNvPr id="3" name="2 İçerik Yer Tutucusu"/>
          <p:cNvSpPr>
            <a:spLocks noGrp="1"/>
          </p:cNvSpPr>
          <p:nvPr>
            <p:ph idx="1"/>
          </p:nvPr>
        </p:nvSpPr>
        <p:spPr>
          <a:xfrm>
            <a:off x="428596" y="928670"/>
            <a:ext cx="6429420" cy="1500198"/>
          </a:xfrm>
        </p:spPr>
        <p:txBody>
          <a:bodyPr>
            <a:normAutofit/>
          </a:bodyPr>
          <a:lstStyle/>
          <a:p>
            <a:pPr algn="just"/>
            <a:endParaRPr lang="tr-TR" sz="2000" dirty="0" smtClean="0"/>
          </a:p>
          <a:p>
            <a:pPr algn="just"/>
            <a:r>
              <a:rPr lang="tr-TR" sz="2000" dirty="0" smtClean="0">
                <a:latin typeface="Times New Roman" pitchFamily="18" charset="0"/>
                <a:cs typeface="Times New Roman" pitchFamily="18" charset="0"/>
              </a:rPr>
              <a:t>A)Fiziksel Özellikler: Konuşma beyin, sinir sistemi, akciğerler, ses telleri, ses dalgaları, küçük dil, büyük dil, damak, dişler, kulak gibi organlarla gerçekleşmektedir.</a:t>
            </a:r>
          </a:p>
          <a:p>
            <a:pPr algn="just"/>
            <a:endParaRPr lang="tr-TR" sz="2000" dirty="0" smtClean="0"/>
          </a:p>
          <a:p>
            <a:pPr algn="just"/>
            <a:endParaRPr lang="tr-TR" sz="2000" dirty="0" smtClean="0"/>
          </a:p>
          <a:p>
            <a:pPr algn="just"/>
            <a:endParaRPr lang="tr-TR" sz="2000" dirty="0"/>
          </a:p>
          <a:p>
            <a:pPr algn="just"/>
            <a:endParaRPr lang="tr-TR" sz="2000" dirty="0" smtClean="0"/>
          </a:p>
          <a:p>
            <a:endParaRPr lang="tr-TR" dirty="0"/>
          </a:p>
        </p:txBody>
      </p:sp>
      <p:pic>
        <p:nvPicPr>
          <p:cNvPr id="6" name="Picture 2"/>
          <p:cNvPicPr>
            <a:picLocks noChangeAspect="1" noChangeArrowheads="1"/>
          </p:cNvPicPr>
          <p:nvPr/>
        </p:nvPicPr>
        <p:blipFill>
          <a:blip r:embed="rId2" cstate="print"/>
          <a:srcRect/>
          <a:stretch>
            <a:fillRect/>
          </a:stretch>
        </p:blipFill>
        <p:spPr bwMode="auto">
          <a:xfrm>
            <a:off x="6858016" y="1000108"/>
            <a:ext cx="1895473" cy="151455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11 Metin kutusu"/>
          <p:cNvSpPr txBox="1"/>
          <p:nvPr/>
        </p:nvSpPr>
        <p:spPr>
          <a:xfrm>
            <a:off x="3714744" y="2786058"/>
            <a:ext cx="4929222" cy="369332"/>
          </a:xfrm>
          <a:prstGeom prst="rect">
            <a:avLst/>
          </a:prstGeom>
          <a:noFill/>
        </p:spPr>
        <p:txBody>
          <a:bodyPr wrap="square" rtlCol="0">
            <a:spAutoFit/>
          </a:bodyPr>
          <a:lstStyle/>
          <a:p>
            <a:endParaRPr lang="tr-TR" dirty="0"/>
          </a:p>
        </p:txBody>
      </p:sp>
      <p:pic>
        <p:nvPicPr>
          <p:cNvPr id="15" name="Picture 3"/>
          <p:cNvPicPr>
            <a:picLocks noChangeAspect="1" noChangeArrowheads="1"/>
          </p:cNvPicPr>
          <p:nvPr/>
        </p:nvPicPr>
        <p:blipFill>
          <a:blip r:embed="rId3" cstate="print"/>
          <a:srcRect/>
          <a:stretch>
            <a:fillRect/>
          </a:stretch>
        </p:blipFill>
        <p:spPr bwMode="auto">
          <a:xfrm>
            <a:off x="785786" y="2500306"/>
            <a:ext cx="2143140" cy="1796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4"/>
          <p:cNvPicPr>
            <a:picLocks noChangeAspect="1" noChangeArrowheads="1"/>
          </p:cNvPicPr>
          <p:nvPr/>
        </p:nvPicPr>
        <p:blipFill>
          <a:blip r:embed="rId4" cstate="print"/>
          <a:srcRect/>
          <a:stretch>
            <a:fillRect/>
          </a:stretch>
        </p:blipFill>
        <p:spPr bwMode="auto">
          <a:xfrm>
            <a:off x="5643570" y="4429132"/>
            <a:ext cx="2643186" cy="1994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17 Metin kutusu"/>
          <p:cNvSpPr txBox="1"/>
          <p:nvPr/>
        </p:nvSpPr>
        <p:spPr>
          <a:xfrm>
            <a:off x="3071802" y="2786058"/>
            <a:ext cx="5429288" cy="1600438"/>
          </a:xfrm>
          <a:prstGeom prst="rect">
            <a:avLst/>
          </a:prstGeom>
          <a:noFill/>
        </p:spPr>
        <p:txBody>
          <a:bodyPr wrap="square" rtlCol="0">
            <a:spAutoFit/>
          </a:bodyPr>
          <a:lstStyle/>
          <a:p>
            <a:pPr algn="just"/>
            <a:r>
              <a:rPr lang="tr-TR" sz="2000" dirty="0" smtClean="0">
                <a:latin typeface="Times New Roman" pitchFamily="18" charset="0"/>
                <a:cs typeface="Times New Roman" pitchFamily="18" charset="0"/>
              </a:rPr>
              <a:t>B)Psikolojik Özellikler: Bireyin psikolojik özellikleri, öfke, sevinç, korku gibi duyguları konuşmaya yansımakta, ses tonunu, hızını, kelimelerini etkilemektedir.</a:t>
            </a:r>
          </a:p>
          <a:p>
            <a:pPr algn="just"/>
            <a:endParaRPr lang="tr-TR" dirty="0"/>
          </a:p>
        </p:txBody>
      </p:sp>
      <p:sp>
        <p:nvSpPr>
          <p:cNvPr id="19" name="18 Metin kutusu"/>
          <p:cNvSpPr txBox="1"/>
          <p:nvPr/>
        </p:nvSpPr>
        <p:spPr>
          <a:xfrm>
            <a:off x="571472" y="4786322"/>
            <a:ext cx="5000660" cy="1938992"/>
          </a:xfrm>
          <a:prstGeom prst="rect">
            <a:avLst/>
          </a:prstGeom>
          <a:noFill/>
        </p:spPr>
        <p:txBody>
          <a:bodyPr wrap="square" rtlCol="0">
            <a:spAutoFit/>
          </a:bodyPr>
          <a:lstStyle/>
          <a:p>
            <a:pPr algn="just"/>
            <a:r>
              <a:rPr lang="tr-TR" sz="2000" dirty="0" smtClean="0">
                <a:latin typeface="Times New Roman" pitchFamily="18" charset="0"/>
                <a:cs typeface="Times New Roman" pitchFamily="18" charset="0"/>
              </a:rPr>
              <a:t>C)Toplumsal Özellikler: Konuşma aile, arkadaş çevresi, resmi toplantı gibi durumlarda farklı biçimlerde yapılmaktadır. Konuşma bireyin gelişiminde ve toplumsallaşmasında etkilidir.</a:t>
            </a:r>
          </a:p>
          <a:p>
            <a:pPr algn="just"/>
            <a:r>
              <a:rPr lang="tr-TR" sz="2000" dirty="0" smtClean="0">
                <a:latin typeface="Times New Roman" pitchFamily="18" charset="0"/>
                <a:cs typeface="Times New Roman" pitchFamily="18" charset="0"/>
              </a:rPr>
              <a:t>(Güneş,2017)</a:t>
            </a:r>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Times New Roman" pitchFamily="18" charset="0"/>
                <a:cs typeface="Times New Roman" pitchFamily="18" charset="0"/>
              </a:rPr>
              <a:t>Konuşmanın </a:t>
            </a:r>
            <a:r>
              <a:rPr lang="tr-TR" dirty="0">
                <a:latin typeface="Times New Roman" pitchFamily="18" charset="0"/>
                <a:cs typeface="Times New Roman" pitchFamily="18" charset="0"/>
              </a:rPr>
              <a:t>Önemi</a:t>
            </a:r>
            <a:endParaRPr lang="tr-TR"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1043608" y="1789324"/>
            <a:ext cx="2271240" cy="3892836"/>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Metin kutusu 4"/>
          <p:cNvSpPr txBox="1"/>
          <p:nvPr/>
        </p:nvSpPr>
        <p:spPr>
          <a:xfrm>
            <a:off x="3347864" y="1988841"/>
            <a:ext cx="5585824" cy="3693319"/>
          </a:xfrm>
          <a:prstGeom prst="rect">
            <a:avLst/>
          </a:prstGeom>
          <a:noFill/>
        </p:spPr>
        <p:txBody>
          <a:bodyPr wrap="square" rtlCol="0">
            <a:spAutoFit/>
          </a:bodyPr>
          <a:lstStyle/>
          <a:p>
            <a:pPr algn="just"/>
            <a:r>
              <a:rPr lang="tr-TR" dirty="0">
                <a:latin typeface="Times New Roman" pitchFamily="18" charset="0"/>
                <a:cs typeface="Times New Roman" pitchFamily="18" charset="0"/>
              </a:rPr>
              <a:t>Konuşma, dil öğrenme sürecinde zihni düzenlemeye yardım eden bir öğrenme alanıdır. Öğrenci çevresiyle iletişim kurarak, dinleyerek, konuşarak düşünceler oluşturur ve bunları zihninde yapılandırır. Yani öğrenci konuşarak öğrendiklerini aktif olarak zihninde yapılandırmaktadır</a:t>
            </a:r>
            <a:r>
              <a:rPr lang="tr-TR" dirty="0" smtClean="0">
                <a:latin typeface="Times New Roman" pitchFamily="18" charset="0"/>
                <a:cs typeface="Times New Roman" pitchFamily="18" charset="0"/>
              </a:rPr>
              <a:t>.</a:t>
            </a:r>
          </a:p>
          <a:p>
            <a:pPr algn="just"/>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onuşma </a:t>
            </a:r>
            <a:r>
              <a:rPr lang="tr-TR" dirty="0">
                <a:latin typeface="Times New Roman" pitchFamily="18" charset="0"/>
                <a:cs typeface="Times New Roman" pitchFamily="18" charset="0"/>
              </a:rPr>
              <a:t>öğrencinin zihinsel etkileşime girmesini sağlamaktadır. Bu nedenle öğrencilerin konuşma becerileri geliştirilmeli, düşüncelerini açıkça ifade etmeleri sağlanmalı ve bir düşünceye tepki gösterme yöntemlerini geliştirmeleri sağlanmalıdır. Öğretmen, öğrencilerin konuşma becerilerini incelemeli ve grup ortamında doğal olarak ifade etme durumlarını gözlemelidir</a:t>
            </a:r>
          </a:p>
        </p:txBody>
      </p:sp>
    </p:spTree>
    <p:extLst>
      <p:ext uri="{BB962C8B-B14F-4D97-AF65-F5344CB8AC3E}">
        <p14:creationId xmlns:p14="http://schemas.microsoft.com/office/powerpoint/2010/main" val="3753412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latin typeface="Times New Roman" pitchFamily="18" charset="0"/>
                <a:cs typeface="Times New Roman" pitchFamily="18" charset="0"/>
              </a:rPr>
              <a:t>KONUŞMA YAKLAŞIM VE MODELLERİ</a:t>
            </a:r>
            <a:r>
              <a:rPr lang="tr-TR" dirty="0" smtClean="0"/>
              <a:t/>
            </a:r>
            <a:br>
              <a:rPr lang="tr-TR" dirty="0" smtClean="0"/>
            </a:br>
            <a:endParaRPr lang="tr-TR" dirty="0"/>
          </a:p>
        </p:txBody>
      </p:sp>
      <p:sp>
        <p:nvSpPr>
          <p:cNvPr id="3" name="2 İçerik Yer Tutucusu"/>
          <p:cNvSpPr>
            <a:spLocks noGrp="1"/>
          </p:cNvSpPr>
          <p:nvPr>
            <p:ph idx="1"/>
          </p:nvPr>
        </p:nvSpPr>
        <p:spPr>
          <a:xfrm>
            <a:off x="214282" y="1195813"/>
            <a:ext cx="8186766" cy="5000661"/>
          </a:xfrm>
        </p:spPr>
        <p:txBody>
          <a:bodyPr>
            <a:normAutofit fontScale="92500" lnSpcReduction="10000"/>
          </a:bodyPr>
          <a:lstStyle/>
          <a:p>
            <a:pPr>
              <a:buNone/>
            </a:pPr>
            <a:r>
              <a:rPr lang="tr-TR" sz="2000" dirty="0" smtClean="0">
                <a:solidFill>
                  <a:srgbClr val="FF0000"/>
                </a:solidFill>
                <a:latin typeface="Times New Roman" pitchFamily="18" charset="0"/>
                <a:cs typeface="Times New Roman" pitchFamily="18" charset="0"/>
              </a:rPr>
              <a:t>1.Geleneksel Yaklaşım ve Yöntemler</a:t>
            </a:r>
          </a:p>
          <a:p>
            <a:pPr algn="just">
              <a:buNone/>
            </a:pPr>
            <a:r>
              <a:rPr lang="tr-TR" sz="2000" dirty="0" smtClean="0">
                <a:latin typeface="Times New Roman" pitchFamily="18" charset="0"/>
                <a:cs typeface="Times New Roman" pitchFamily="18" charset="0"/>
              </a:rPr>
              <a:t>      Geleneksel yaklaşımda konuşma alıştırmalarına öncelik verilmekte, konuşmanın sürekli taklit ve tekrarlarla geliştirileceği üzerinde durulmaktadır.</a:t>
            </a:r>
          </a:p>
          <a:p>
            <a:pPr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Bu amaçla uygulanan yöntemlerde konuşma alıştırmalarına, vurgu, tonlama telaffuz gibi çalışmalara ağırlık verilmektedir. </a:t>
            </a:r>
          </a:p>
          <a:p>
            <a:pPr algn="just">
              <a:buNone/>
            </a:pPr>
            <a:r>
              <a:rPr lang="tr-TR" sz="2000" dirty="0" smtClean="0">
                <a:solidFill>
                  <a:srgbClr val="7030A0"/>
                </a:solidFill>
                <a:latin typeface="Times New Roman" pitchFamily="18" charset="0"/>
                <a:cs typeface="Times New Roman" pitchFamily="18" charset="0"/>
              </a:rPr>
              <a:t>      Doğrudan öğretim yöntemi:</a:t>
            </a:r>
            <a:r>
              <a:rPr lang="tr-TR" sz="2000" dirty="0" smtClean="0">
                <a:latin typeface="Times New Roman" pitchFamily="18" charset="0"/>
                <a:cs typeface="Times New Roman" pitchFamily="18" charset="0"/>
              </a:rPr>
              <a:t>Dili taklit ederek ve sürekli tekrarlayarak öğrenmeyi içeren bir yöntemdir. Dil öğrenme sürecinde konuşma çalışmalarına geniş yer verir. </a:t>
            </a:r>
          </a:p>
          <a:p>
            <a:pPr algn="just">
              <a:buNone/>
            </a:pPr>
            <a:r>
              <a:rPr lang="tr-TR" sz="2000" dirty="0" smtClean="0">
                <a:latin typeface="Times New Roman" pitchFamily="18" charset="0"/>
                <a:cs typeface="Times New Roman" pitchFamily="18" charset="0"/>
              </a:rPr>
              <a:t>      </a:t>
            </a:r>
            <a:r>
              <a:rPr lang="tr-TR" sz="2000" dirty="0" smtClean="0">
                <a:solidFill>
                  <a:srgbClr val="7030A0"/>
                </a:solidFill>
                <a:latin typeface="Times New Roman" pitchFamily="18" charset="0"/>
                <a:cs typeface="Times New Roman" pitchFamily="18" charset="0"/>
              </a:rPr>
              <a:t>Dinle ve konuş yöntemi:</a:t>
            </a:r>
            <a:r>
              <a:rPr lang="tr-TR" sz="2000" dirty="0" smtClean="0">
                <a:latin typeface="Times New Roman" pitchFamily="18" charset="0"/>
                <a:cs typeface="Times New Roman" pitchFamily="18" charset="0"/>
              </a:rPr>
              <a:t>Amerikan yapısalcılığından etkilenerek cümle yapısı üzerinde durmuştur.</a:t>
            </a:r>
          </a:p>
          <a:p>
            <a:pPr algn="just">
              <a:buNone/>
            </a:pPr>
            <a:r>
              <a:rPr lang="tr-TR" sz="2000" dirty="0" smtClean="0">
                <a:latin typeface="Times New Roman" pitchFamily="18" charset="0"/>
                <a:cs typeface="Times New Roman" pitchFamily="18" charset="0"/>
              </a:rPr>
              <a:t>      </a:t>
            </a:r>
            <a:r>
              <a:rPr lang="tr-TR" sz="2000" dirty="0" smtClean="0">
                <a:solidFill>
                  <a:srgbClr val="7030A0"/>
                </a:solidFill>
                <a:latin typeface="Times New Roman" pitchFamily="18" charset="0"/>
                <a:cs typeface="Times New Roman" pitchFamily="18" charset="0"/>
              </a:rPr>
              <a:t>Görsel-işitsel yöntem:</a:t>
            </a:r>
            <a:r>
              <a:rPr lang="tr-TR" sz="2000" dirty="0" smtClean="0">
                <a:latin typeface="Times New Roman" pitchFamily="18" charset="0"/>
                <a:cs typeface="Times New Roman" pitchFamily="18" charset="0"/>
              </a:rPr>
              <a:t>iletişim sürecini düzenlemek için ses ve şekil uyumu üzerinde durmuştur. İletişim kavramında ilk adım olarak karşılıklı konuşma, amaçları yeniden tanımlama, bilgi yerine daha çok beceriye yönelmiştir.</a:t>
            </a:r>
          </a:p>
          <a:p>
            <a:pPr algn="just">
              <a:buNone/>
            </a:pPr>
            <a:r>
              <a:rPr lang="tr-TR" sz="2000" dirty="0" smtClean="0">
                <a:latin typeface="Times New Roman" pitchFamily="18" charset="0"/>
                <a:cs typeface="Times New Roman" pitchFamily="18" charset="0"/>
              </a:rPr>
              <a:t>      </a:t>
            </a:r>
            <a:r>
              <a:rPr lang="tr-TR" sz="2000" b="1" dirty="0" smtClean="0">
                <a:solidFill>
                  <a:srgbClr val="C00000"/>
                </a:solidFill>
                <a:latin typeface="Times New Roman" pitchFamily="18" charset="0"/>
                <a:cs typeface="Times New Roman" pitchFamily="18" charset="0"/>
              </a:rPr>
              <a:t>Eleştiri: </a:t>
            </a:r>
            <a:r>
              <a:rPr lang="tr-TR" sz="2000" dirty="0" smtClean="0">
                <a:latin typeface="Times New Roman" pitchFamily="18" charset="0"/>
                <a:cs typeface="Times New Roman" pitchFamily="18" charset="0"/>
              </a:rPr>
              <a:t>Konuşma öğretiminde zihne değil mekanik süreçlere ağırlık vermesi, tekrar, ezber ve taklit çalışmalarının yoğun olması,ezberlemeyi geliştirmesi, öğrencilerin iletişim ihtiyaçlarına cevap vermemesi gibi hususlar.</a:t>
            </a:r>
            <a:endParaRPr lang="tr-TR" sz="20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214282" y="285729"/>
            <a:ext cx="1000132" cy="885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900" dirty="0" smtClean="0">
                <a:latin typeface="Times New Roman" pitchFamily="18" charset="0"/>
                <a:cs typeface="Times New Roman" pitchFamily="18" charset="0"/>
              </a:rPr>
              <a:t>Konuşma Yaklaşım ve Modelleri</a:t>
            </a:r>
            <a:endParaRPr lang="tr-TR" sz="3900" dirty="0">
              <a:latin typeface="Times New Roman" pitchFamily="18" charset="0"/>
              <a:cs typeface="Times New Roman" pitchFamily="18" charset="0"/>
            </a:endParaRPr>
          </a:p>
        </p:txBody>
      </p:sp>
      <p:sp>
        <p:nvSpPr>
          <p:cNvPr id="3" name="2 İçerik Yer Tutucusu"/>
          <p:cNvSpPr>
            <a:spLocks noGrp="1"/>
          </p:cNvSpPr>
          <p:nvPr>
            <p:ph idx="1"/>
          </p:nvPr>
        </p:nvSpPr>
        <p:spPr>
          <a:xfrm>
            <a:off x="500034" y="1428736"/>
            <a:ext cx="8186766" cy="5096608"/>
          </a:xfrm>
        </p:spPr>
        <p:txBody>
          <a:bodyPr>
            <a:noAutofit/>
          </a:bodyPr>
          <a:lstStyle/>
          <a:p>
            <a:pPr algn="just">
              <a:buNone/>
            </a:pPr>
            <a:r>
              <a:rPr lang="tr-TR" sz="2000" dirty="0" smtClean="0">
                <a:solidFill>
                  <a:srgbClr val="FF0000"/>
                </a:solidFill>
                <a:latin typeface="Times New Roman" pitchFamily="18" charset="0"/>
                <a:cs typeface="Times New Roman" pitchFamily="18" charset="0"/>
              </a:rPr>
              <a:t>2)Bilişsel Yaklaşım Ve Modeller </a:t>
            </a:r>
          </a:p>
          <a:p>
            <a:pPr algn="just">
              <a:buNone/>
            </a:pPr>
            <a:endParaRPr lang="tr-TR" sz="2000" dirty="0" smtClean="0">
              <a:latin typeface="Times New Roman" pitchFamily="18" charset="0"/>
              <a:cs typeface="Times New Roman" pitchFamily="18" charset="0"/>
            </a:endParaRPr>
          </a:p>
          <a:p>
            <a:pPr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Konuşma sürecini zihinsel ve fiziksel olmak üzere daha geniş boyutta ele almakta ve konuşmacının zihinsel süreçlerine yoğunlaşmaktadır. Birey konuşurken zihindeki bilgi ve kelimelerin nasıl seçildiği, sözlere nasıl aktarıldığı en çok incelenen konular arasında yer almaktadır.</a:t>
            </a:r>
          </a:p>
          <a:p>
            <a:pPr algn="just">
              <a:buNone/>
            </a:pPr>
            <a:endParaRPr lang="tr-TR" sz="2000" dirty="0" smtClean="0">
              <a:solidFill>
                <a:srgbClr val="7030A0"/>
              </a:solidFill>
              <a:latin typeface="Times New Roman" pitchFamily="18" charset="0"/>
              <a:cs typeface="Times New Roman" pitchFamily="18" charset="0"/>
            </a:endParaRPr>
          </a:p>
          <a:p>
            <a:pPr algn="just">
              <a:buNone/>
            </a:pPr>
            <a:r>
              <a:rPr lang="tr-TR" sz="2000" dirty="0" smtClean="0">
                <a:solidFill>
                  <a:srgbClr val="7030A0"/>
                </a:solidFill>
                <a:latin typeface="Times New Roman" pitchFamily="18" charset="0"/>
                <a:cs typeface="Times New Roman" pitchFamily="18" charset="0"/>
              </a:rPr>
              <a:t>      </a:t>
            </a:r>
            <a:r>
              <a:rPr lang="tr-TR" sz="2000" dirty="0" err="1" smtClean="0">
                <a:solidFill>
                  <a:srgbClr val="7030A0"/>
                </a:solidFill>
                <a:latin typeface="Times New Roman" pitchFamily="18" charset="0"/>
                <a:cs typeface="Times New Roman" pitchFamily="18" charset="0"/>
              </a:rPr>
              <a:t>Levelt</a:t>
            </a:r>
            <a:r>
              <a:rPr lang="tr-TR" sz="2000" dirty="0" smtClean="0">
                <a:solidFill>
                  <a:srgbClr val="7030A0"/>
                </a:solidFill>
                <a:latin typeface="Times New Roman" pitchFamily="18" charset="0"/>
                <a:cs typeface="Times New Roman" pitchFamily="18" charset="0"/>
              </a:rPr>
              <a:t> Modeli (1989): </a:t>
            </a:r>
            <a:r>
              <a:rPr lang="tr-TR" sz="2000" dirty="0" smtClean="0">
                <a:latin typeface="Times New Roman" pitchFamily="18" charset="0"/>
                <a:cs typeface="Times New Roman" pitchFamily="18" charset="0"/>
              </a:rPr>
              <a:t>Bu modelde konuşma sürecini açıklamak için iki temel kavram kullanılmaktadır. Birincisi makro planlama ( iletişim amacını ve hedefini belirleme), ikincisi ise mikro planlama (konuşma ile verilecek bilgilerin planını yapma) olmaktadır. Bu model bazı bileşenlerle birlikte kullanılmaktadır.</a:t>
            </a:r>
          </a:p>
          <a:p>
            <a:pPr algn="just">
              <a:buNone/>
            </a:pPr>
            <a:r>
              <a:rPr lang="tr-TR" sz="2000" dirty="0" smtClean="0">
                <a:latin typeface="Times New Roman" pitchFamily="18" charset="0"/>
                <a:cs typeface="Times New Roman" pitchFamily="18" charset="0"/>
              </a:rPr>
              <a:t>      Bunlar: kavramlaştırma, düzenleme, hece vb. seçme, anlam ve söz dizimine göre düzenleme, bunları kodlama ses ve dil bilgisi, boğumlama ve anlama sistemine göre işaretleme olmaktadır.</a:t>
            </a:r>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latin typeface="Times New Roman" pitchFamily="18" charset="0"/>
                <a:cs typeface="Times New Roman" pitchFamily="18" charset="0"/>
              </a:rPr>
              <a:t>Konuşma Yaklaşım ve Modelleri</a:t>
            </a:r>
            <a:endParaRPr lang="tr-TR" sz="4000" dirty="0">
              <a:latin typeface="Times New Roman" pitchFamily="18" charset="0"/>
              <a:cs typeface="Times New Roman" pitchFamily="18" charset="0"/>
            </a:endParaRPr>
          </a:p>
        </p:txBody>
      </p:sp>
      <p:sp>
        <p:nvSpPr>
          <p:cNvPr id="3" name="2 İçerik Yer Tutucusu"/>
          <p:cNvSpPr>
            <a:spLocks noGrp="1"/>
          </p:cNvSpPr>
          <p:nvPr>
            <p:ph idx="1"/>
          </p:nvPr>
        </p:nvSpPr>
        <p:spPr>
          <a:xfrm>
            <a:off x="428596" y="1428736"/>
            <a:ext cx="8258204" cy="4697427"/>
          </a:xfrm>
        </p:spPr>
        <p:txBody>
          <a:bodyPr>
            <a:normAutofit lnSpcReduction="10000"/>
          </a:bodyPr>
          <a:lstStyle/>
          <a:p>
            <a:pPr algn="just">
              <a:buNone/>
            </a:pPr>
            <a:r>
              <a:rPr lang="tr-TR" sz="2000" dirty="0" err="1" smtClean="0">
                <a:solidFill>
                  <a:srgbClr val="7030A0"/>
                </a:solidFill>
                <a:latin typeface="Times New Roman" pitchFamily="18" charset="0"/>
                <a:cs typeface="Times New Roman" pitchFamily="18" charset="0"/>
              </a:rPr>
              <a:t>Bock</a:t>
            </a:r>
            <a:r>
              <a:rPr lang="tr-TR" sz="2000" dirty="0" smtClean="0">
                <a:solidFill>
                  <a:srgbClr val="7030A0"/>
                </a:solidFill>
                <a:latin typeface="Times New Roman" pitchFamily="18" charset="0"/>
                <a:cs typeface="Times New Roman" pitchFamily="18" charset="0"/>
              </a:rPr>
              <a:t> ve </a:t>
            </a:r>
            <a:r>
              <a:rPr lang="tr-TR" sz="2000" dirty="0" err="1" smtClean="0">
                <a:solidFill>
                  <a:srgbClr val="7030A0"/>
                </a:solidFill>
                <a:latin typeface="Times New Roman" pitchFamily="18" charset="0"/>
                <a:cs typeface="Times New Roman" pitchFamily="18" charset="0"/>
              </a:rPr>
              <a:t>Levelt</a:t>
            </a:r>
            <a:r>
              <a:rPr lang="tr-TR" sz="2000" dirty="0" smtClean="0">
                <a:solidFill>
                  <a:srgbClr val="7030A0"/>
                </a:solidFill>
                <a:latin typeface="Times New Roman" pitchFamily="18" charset="0"/>
                <a:cs typeface="Times New Roman" pitchFamily="18" charset="0"/>
              </a:rPr>
              <a:t> Modeli (1994): </a:t>
            </a:r>
            <a:r>
              <a:rPr lang="tr-TR" sz="2000" dirty="0" smtClean="0">
                <a:latin typeface="Times New Roman" pitchFamily="18" charset="0"/>
                <a:cs typeface="Times New Roman" pitchFamily="18" charset="0"/>
              </a:rPr>
              <a:t>Konuşma süreci dört aşamaya ayrılmaktadır:</a:t>
            </a:r>
          </a:p>
          <a:p>
            <a:pPr algn="just">
              <a:buNone/>
            </a:pPr>
            <a:endParaRPr lang="tr-TR" sz="2000" dirty="0" smtClean="0">
              <a:latin typeface="Times New Roman" pitchFamily="18" charset="0"/>
              <a:cs typeface="Times New Roman" pitchFamily="18" charset="0"/>
            </a:endParaRPr>
          </a:p>
          <a:p>
            <a:pPr marL="457200" indent="-457200" algn="just">
              <a:buAutoNum type="alphaLcParenR"/>
            </a:pPr>
            <a:r>
              <a:rPr lang="tr-TR" sz="2000" i="1" dirty="0" smtClean="0">
                <a:solidFill>
                  <a:srgbClr val="FF0000"/>
                </a:solidFill>
                <a:latin typeface="Times New Roman" pitchFamily="18" charset="0"/>
                <a:cs typeface="Times New Roman" pitchFamily="18" charset="0"/>
              </a:rPr>
              <a:t>Mesajı belirleme: </a:t>
            </a:r>
            <a:r>
              <a:rPr lang="tr-TR" sz="2000" dirty="0" smtClean="0">
                <a:latin typeface="Times New Roman" pitchFamily="18" charset="0"/>
                <a:cs typeface="Times New Roman" pitchFamily="18" charset="0"/>
              </a:rPr>
              <a:t>Konuşmanın başlangıcını oluşturan bu aşamada konuşmacı ne söylemek istediğini ve ya vereceği mesajın içeriğini belirlemektedir. </a:t>
            </a:r>
          </a:p>
          <a:p>
            <a:pPr marL="457200" indent="-457200" algn="just">
              <a:buAutoNum type="alphaLcParenR"/>
            </a:pPr>
            <a:r>
              <a:rPr lang="tr-TR" sz="2000" i="1" dirty="0" smtClean="0">
                <a:solidFill>
                  <a:srgbClr val="FF0000"/>
                </a:solidFill>
                <a:latin typeface="Times New Roman" pitchFamily="18" charset="0"/>
                <a:cs typeface="Times New Roman" pitchFamily="18" charset="0"/>
              </a:rPr>
              <a:t>İşlevsel işlemler</a:t>
            </a:r>
            <a:r>
              <a:rPr lang="tr-TR" sz="2000" dirty="0" smtClean="0">
                <a:solidFill>
                  <a:srgbClr val="FF0000"/>
                </a:solidFill>
                <a:latin typeface="Times New Roman" pitchFamily="18" charset="0"/>
                <a:cs typeface="Times New Roman" pitchFamily="18" charset="0"/>
              </a:rPr>
              <a:t>: </a:t>
            </a:r>
            <a:r>
              <a:rPr lang="tr-TR" sz="2000" dirty="0" smtClean="0">
                <a:latin typeface="Times New Roman" pitchFamily="18" charset="0"/>
                <a:cs typeface="Times New Roman" pitchFamily="18" charset="0"/>
              </a:rPr>
              <a:t>Konuşmacı kullanacağı kelimeleri seçmekte ve seçilen kelimelerin dil bilgisi rolün belirlemektedir ( özne, tümleç gibi). </a:t>
            </a:r>
          </a:p>
          <a:p>
            <a:pPr marL="457200" indent="-457200" algn="just">
              <a:buAutoNum type="alphaLcParenR"/>
            </a:pPr>
            <a:r>
              <a:rPr lang="tr-TR" sz="2000" i="1" dirty="0" smtClean="0">
                <a:solidFill>
                  <a:srgbClr val="FF0000"/>
                </a:solidFill>
                <a:latin typeface="Times New Roman" pitchFamily="18" charset="0"/>
                <a:cs typeface="Times New Roman" pitchFamily="18" charset="0"/>
              </a:rPr>
              <a:t>Durumsal işlemler</a:t>
            </a:r>
            <a:r>
              <a:rPr lang="tr-TR" sz="2000" dirty="0" smtClean="0">
                <a:solidFill>
                  <a:srgbClr val="FF0000"/>
                </a:solidFill>
                <a:latin typeface="Times New Roman" pitchFamily="18" charset="0"/>
                <a:cs typeface="Times New Roman" pitchFamily="18" charset="0"/>
              </a:rPr>
              <a:t>: </a:t>
            </a:r>
            <a:r>
              <a:rPr lang="tr-TR" sz="2000" dirty="0" smtClean="0">
                <a:latin typeface="Times New Roman" pitchFamily="18" charset="0"/>
                <a:cs typeface="Times New Roman" pitchFamily="18" charset="0"/>
              </a:rPr>
              <a:t>Kelimeleri ve kelimelerin cümledeki rolünü seçtikten sonra bunları cümle içinde uyumlu hale getirme, çoğul-tekil uyumunu yapma gibi işlemler olmaktadır. </a:t>
            </a:r>
          </a:p>
          <a:p>
            <a:pPr marL="457200" indent="-457200" algn="just">
              <a:buAutoNum type="alphaLcParenR"/>
            </a:pPr>
            <a:r>
              <a:rPr lang="tr-TR" sz="2000" i="1" dirty="0" smtClean="0">
                <a:solidFill>
                  <a:srgbClr val="FF0000"/>
                </a:solidFill>
                <a:latin typeface="Times New Roman" pitchFamily="18" charset="0"/>
                <a:cs typeface="Times New Roman" pitchFamily="18" charset="0"/>
              </a:rPr>
              <a:t>Fonolojik işlemler: </a:t>
            </a:r>
            <a:r>
              <a:rPr lang="tr-TR" sz="2000" dirty="0" smtClean="0">
                <a:latin typeface="Times New Roman" pitchFamily="18" charset="0"/>
                <a:cs typeface="Times New Roman" pitchFamily="18" charset="0"/>
              </a:rPr>
              <a:t>Bu aşamada konuşmacı cümleyi ve kelimeleri oluşturan sesleri belirlemekte, konuşma ile ilgili diğer akıcılık, prosodi, ritim, ses uyumu gibi işlemleri yapmaktadır. </a:t>
            </a:r>
          </a:p>
          <a:p>
            <a:pPr marL="457200" indent="-457200"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Bock</a:t>
            </a:r>
            <a:r>
              <a:rPr lang="tr-TR" sz="2000" dirty="0" smtClean="0">
                <a:latin typeface="Times New Roman" pitchFamily="18" charset="0"/>
                <a:cs typeface="Times New Roman" pitchFamily="18" charset="0"/>
              </a:rPr>
              <a:t> ve </a:t>
            </a:r>
            <a:r>
              <a:rPr lang="tr-TR" sz="2000" dirty="0" err="1" smtClean="0">
                <a:latin typeface="Times New Roman" pitchFamily="18" charset="0"/>
                <a:cs typeface="Times New Roman" pitchFamily="18" charset="0"/>
              </a:rPr>
              <a:t>Levelt</a:t>
            </a:r>
            <a:r>
              <a:rPr lang="tr-TR" sz="2000" dirty="0" smtClean="0">
                <a:latin typeface="Times New Roman" pitchFamily="18" charset="0"/>
                <a:cs typeface="Times New Roman" pitchFamily="18" charset="0"/>
              </a:rPr>
              <a:t> modeli konuşma sürecinde önce zihinsel ardından fiziksel işlemlere dikkat çekmekte ve bu süreci ayrıntılı olarak açıklamaktadır.</a:t>
            </a:r>
            <a:endParaRPr lang="tr-TR" sz="20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Times New Roman" pitchFamily="18" charset="0"/>
                <a:cs typeface="Times New Roman" pitchFamily="18" charset="0"/>
              </a:rPr>
              <a:t>Konuşma Yaklaşım ve Modelleri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buNone/>
            </a:pPr>
            <a:r>
              <a:rPr lang="tr-TR" sz="2000" dirty="0" err="1" smtClean="0">
                <a:solidFill>
                  <a:srgbClr val="7030A0"/>
                </a:solidFill>
                <a:latin typeface="Times New Roman" pitchFamily="18" charset="0"/>
                <a:cs typeface="Times New Roman" pitchFamily="18" charset="0"/>
              </a:rPr>
              <a:t>Dell</a:t>
            </a:r>
            <a:r>
              <a:rPr lang="tr-TR" sz="2000" dirty="0" smtClean="0">
                <a:solidFill>
                  <a:srgbClr val="7030A0"/>
                </a:solidFill>
                <a:latin typeface="Times New Roman" pitchFamily="18" charset="0"/>
                <a:cs typeface="Times New Roman" pitchFamily="18" charset="0"/>
              </a:rPr>
              <a:t> Modeli (1986): </a:t>
            </a:r>
            <a:r>
              <a:rPr lang="tr-TR" sz="2000" dirty="0" smtClean="0">
                <a:latin typeface="Times New Roman" pitchFamily="18" charset="0"/>
                <a:cs typeface="Times New Roman" pitchFamily="18" charset="0"/>
              </a:rPr>
              <a:t>Bu modele göre dört aşamalı bilgi işleme vardır.</a:t>
            </a:r>
          </a:p>
          <a:p>
            <a:pPr algn="just">
              <a:buNone/>
            </a:pPr>
            <a:endParaRPr lang="tr-TR" sz="2000" dirty="0">
              <a:latin typeface="Times New Roman" pitchFamily="18" charset="0"/>
              <a:cs typeface="Times New Roman" pitchFamily="18" charset="0"/>
            </a:endParaRPr>
          </a:p>
          <a:p>
            <a:pPr marL="457200" indent="-457200" algn="just">
              <a:buAutoNum type="alphaLcParenR"/>
            </a:pPr>
            <a:r>
              <a:rPr lang="tr-TR" sz="2000" dirty="0" smtClean="0">
                <a:solidFill>
                  <a:srgbClr val="FF0000"/>
                </a:solidFill>
                <a:latin typeface="Times New Roman" pitchFamily="18" charset="0"/>
                <a:cs typeface="Times New Roman" pitchFamily="18" charset="0"/>
              </a:rPr>
              <a:t>Anlamsal işlemler:</a:t>
            </a:r>
            <a:r>
              <a:rPr lang="tr-TR" sz="2000" dirty="0" smtClean="0">
                <a:latin typeface="Times New Roman" pitchFamily="18" charset="0"/>
                <a:cs typeface="Times New Roman" pitchFamily="18" charset="0"/>
              </a:rPr>
              <a:t>Bu aşamada birey aktaracağı mesajın anlamını seçmektedir. Bu aşama </a:t>
            </a:r>
            <a:r>
              <a:rPr lang="tr-TR" sz="2000" dirty="0" err="1" smtClean="0">
                <a:latin typeface="Times New Roman" pitchFamily="18" charset="0"/>
                <a:cs typeface="Times New Roman" pitchFamily="18" charset="0"/>
              </a:rPr>
              <a:t>Dell</a:t>
            </a:r>
            <a:r>
              <a:rPr lang="tr-TR" sz="2000" dirty="0" smtClean="0">
                <a:latin typeface="Times New Roman" pitchFamily="18" charset="0"/>
                <a:cs typeface="Times New Roman" pitchFamily="18" charset="0"/>
              </a:rPr>
              <a:t> için çok önemli ve özeldir. </a:t>
            </a:r>
          </a:p>
          <a:p>
            <a:pPr marL="457200" indent="-457200" algn="just">
              <a:buAutoNum type="alphaLcParenR"/>
            </a:pPr>
            <a:r>
              <a:rPr lang="tr-TR" sz="2000" dirty="0" smtClean="0">
                <a:latin typeface="Times New Roman" pitchFamily="18" charset="0"/>
                <a:cs typeface="Times New Roman" pitchFamily="18" charset="0"/>
              </a:rPr>
              <a:t> </a:t>
            </a:r>
            <a:r>
              <a:rPr lang="tr-TR" sz="2000" dirty="0" smtClean="0">
                <a:solidFill>
                  <a:srgbClr val="FF0000"/>
                </a:solidFill>
                <a:latin typeface="Times New Roman" pitchFamily="18" charset="0"/>
                <a:cs typeface="Times New Roman" pitchFamily="18" charset="0"/>
              </a:rPr>
              <a:t>Sözdizimi işlemleri: </a:t>
            </a:r>
            <a:r>
              <a:rPr lang="tr-TR" sz="2000" dirty="0" smtClean="0">
                <a:latin typeface="Times New Roman" pitchFamily="18" charset="0"/>
                <a:cs typeface="Times New Roman" pitchFamily="18" charset="0"/>
              </a:rPr>
              <a:t>Bu aşamada birey söylemek istediğini ve bunların dil bilgisi yapısını planlar, kelimeleri cümle yapmak için sıraya koyar. </a:t>
            </a:r>
          </a:p>
          <a:p>
            <a:pPr marL="457200" indent="-457200" algn="just">
              <a:buAutoNum type="alphaLcParenR"/>
            </a:pPr>
            <a:r>
              <a:rPr lang="tr-TR" sz="2000" dirty="0" smtClean="0">
                <a:solidFill>
                  <a:srgbClr val="FF0000"/>
                </a:solidFill>
                <a:latin typeface="Times New Roman" pitchFamily="18" charset="0"/>
                <a:cs typeface="Times New Roman" pitchFamily="18" charset="0"/>
              </a:rPr>
              <a:t>Morfolojik işlemler:Birey </a:t>
            </a:r>
            <a:r>
              <a:rPr lang="tr-TR" sz="2000" dirty="0" smtClean="0">
                <a:latin typeface="Times New Roman" pitchFamily="18" charset="0"/>
                <a:cs typeface="Times New Roman" pitchFamily="18" charset="0"/>
              </a:rPr>
              <a:t>heceleri planlar yani </a:t>
            </a:r>
            <a:r>
              <a:rPr lang="tr-TR" sz="2000" dirty="0" err="1" smtClean="0">
                <a:latin typeface="Times New Roman" pitchFamily="18" charset="0"/>
                <a:cs typeface="Times New Roman" pitchFamily="18" charset="0"/>
              </a:rPr>
              <a:t>ögeleri</a:t>
            </a:r>
            <a:r>
              <a:rPr lang="tr-TR" sz="2000" dirty="0" smtClean="0">
                <a:latin typeface="Times New Roman" pitchFamily="18" charset="0"/>
                <a:cs typeface="Times New Roman" pitchFamily="18" charset="0"/>
              </a:rPr>
              <a:t> seçer, işaretleyeceği eğer cümle ise bir dizi eylem içerir, bu işlem birey konuşurken aynı anda yürütülür. </a:t>
            </a:r>
          </a:p>
          <a:p>
            <a:pPr marL="457200" indent="-457200" algn="just">
              <a:buAutoNum type="alphaLcParenR"/>
            </a:pPr>
            <a:r>
              <a:rPr lang="tr-TR" sz="2000" dirty="0" smtClean="0">
                <a:solidFill>
                  <a:srgbClr val="FF0000"/>
                </a:solidFill>
                <a:latin typeface="Times New Roman" pitchFamily="18" charset="0"/>
                <a:cs typeface="Times New Roman" pitchFamily="18" charset="0"/>
              </a:rPr>
              <a:t>Ses işlemleri: </a:t>
            </a:r>
            <a:r>
              <a:rPr lang="tr-TR" sz="2000" dirty="0" smtClean="0">
                <a:latin typeface="Times New Roman" pitchFamily="18" charset="0"/>
                <a:cs typeface="Times New Roman" pitchFamily="18" charset="0"/>
              </a:rPr>
              <a:t>Bu aşamada birey kullanacağı sesleri seçer, bunları ritim ve tonlama yönüyle sıralar. </a:t>
            </a:r>
          </a:p>
          <a:p>
            <a:pPr marL="457200" indent="-457200" algn="just">
              <a:buNone/>
            </a:pPr>
            <a:r>
              <a:rPr lang="tr-TR" sz="2000" dirty="0" smtClean="0">
                <a:latin typeface="Times New Roman" pitchFamily="18" charset="0"/>
                <a:cs typeface="Times New Roman" pitchFamily="18" charset="0"/>
              </a:rPr>
              <a:t>        Bu modeller konuşma işlemini çeşitli aşamalara ayırmakta, içeriğin seçiminden başlayarak kelimelerin seçimine kadar giden bir süreci ele almaktadır. </a:t>
            </a:r>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514</TotalTime>
  <Words>2230</Words>
  <Application>Microsoft Office PowerPoint</Application>
  <PresentationFormat>Ekran Gösterisi (4:3)</PresentationFormat>
  <Paragraphs>122</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Gill Sans MT</vt:lpstr>
      <vt:lpstr>Times New Roman</vt:lpstr>
      <vt:lpstr>Verdana</vt:lpstr>
      <vt:lpstr>Wingdings</vt:lpstr>
      <vt:lpstr>Wingdings 2</vt:lpstr>
      <vt:lpstr>Gündönümü</vt:lpstr>
      <vt:lpstr>TÜRKÇE ÖĞRETİMİ </vt:lpstr>
      <vt:lpstr>            KONUŞMA NEDİR?</vt:lpstr>
      <vt:lpstr>KONUŞMANIN ÖZELLİKLERİ </vt:lpstr>
      <vt:lpstr>Konuşma’nın Özellikleri </vt:lpstr>
      <vt:lpstr>Konuşmanın Önemi</vt:lpstr>
      <vt:lpstr>KONUŞMA YAKLAŞIM VE MODELLERİ </vt:lpstr>
      <vt:lpstr>Konuşma Yaklaşım ve Modelleri</vt:lpstr>
      <vt:lpstr>Konuşma Yaklaşım ve Modelleri</vt:lpstr>
      <vt:lpstr>Konuşma Yaklaşım ve Modelleri</vt:lpstr>
      <vt:lpstr>Konuşma Yaklaşım ve Modelleri</vt:lpstr>
      <vt:lpstr>Konuşmanın Alanları </vt:lpstr>
      <vt:lpstr>Konuşma’nın Alanları </vt:lpstr>
      <vt:lpstr>KONUŞMA ÖĞRETİMİ</vt:lpstr>
      <vt:lpstr>KONUŞMA ÖĞRETİMİ</vt:lpstr>
      <vt:lpstr>KONUŞMA ÖĞRETİMİ</vt:lpstr>
      <vt:lpstr>KONUŞMA BECERİLERİNİ GELİŞTİRME</vt:lpstr>
      <vt:lpstr>KONUŞMA BECERİLERİNİ GELİŞTİRME</vt:lpstr>
      <vt:lpstr>KONUŞMA BECERİLERİNİ GELİŞTİRME</vt:lpstr>
      <vt:lpstr>KONUŞMA BECERİLERİNİ GELİŞTİRME</vt:lpstr>
      <vt:lpstr>KONUŞMA BECERİLERİNİ GELİŞTİRME</vt:lpstr>
      <vt:lpstr>KONUŞMA TÜRLERİ</vt:lpstr>
      <vt:lpstr>KONUŞMA TÜRLERİ</vt:lpstr>
      <vt:lpstr>KONUŞMA ETKİNLİKLERİ</vt:lpstr>
    </vt:vector>
  </TitlesOfParts>
  <Company>www.Katilimsiz.Com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FİRDEVS_GÜNEŞ</cp:lastModifiedBy>
  <cp:revision>50</cp:revision>
  <dcterms:created xsi:type="dcterms:W3CDTF">2019-03-10T20:08:02Z</dcterms:created>
  <dcterms:modified xsi:type="dcterms:W3CDTF">2019-12-04T07:49:12Z</dcterms:modified>
</cp:coreProperties>
</file>