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6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27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684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11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934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7623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1669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0053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861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9045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597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585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326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403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19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012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38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95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060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3028D2C-D4B4-C24A-BCB0-FEA8DCD559D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376486B-0B30-6346-80A6-332A03B36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979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0EAD2B-9BFB-FC4A-9912-9149AAB34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2FF13C1-3F0D-834E-AF87-7B5E55F566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409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41203A-4C4A-BF44-AA91-FAB66BA1B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2.İSİM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2D65DE-17CD-7443-9965-2CF3F05D86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cap="none" dirty="0"/>
              <a:t>Bu isim çekimine –us,-er bitimli </a:t>
            </a:r>
            <a:r>
              <a:rPr lang="tr-TR" cap="none" dirty="0" err="1"/>
              <a:t>masculinum</a:t>
            </a:r>
            <a:r>
              <a:rPr lang="tr-TR" cap="none" dirty="0"/>
              <a:t> isimler ve –um bitimli </a:t>
            </a:r>
            <a:r>
              <a:rPr lang="tr-TR" cap="none" dirty="0" err="1"/>
              <a:t>neutrum</a:t>
            </a:r>
            <a:r>
              <a:rPr lang="tr-TR" cap="none" dirty="0"/>
              <a:t> isimler girer. Hepsinin tekil </a:t>
            </a:r>
            <a:r>
              <a:rPr lang="tr-TR" cap="none" dirty="0" err="1"/>
              <a:t>genetivus’u</a:t>
            </a:r>
            <a:r>
              <a:rPr lang="tr-TR" cap="none" dirty="0"/>
              <a:t> –i ile biter.</a:t>
            </a:r>
          </a:p>
          <a:p>
            <a:r>
              <a:rPr lang="tr-TR" cap="none" dirty="0"/>
              <a:t> Bu guruba giren isimlere örnekler:</a:t>
            </a:r>
          </a:p>
          <a:p>
            <a:endParaRPr lang="tr-TR" cap="none" dirty="0"/>
          </a:p>
          <a:p>
            <a:r>
              <a:rPr lang="tr-TR" cap="none" dirty="0" err="1"/>
              <a:t>amicus,i,m</a:t>
            </a:r>
            <a:r>
              <a:rPr lang="tr-TR" cap="none" dirty="0"/>
              <a:t>: erkek arkadaş</a:t>
            </a:r>
          </a:p>
          <a:p>
            <a:r>
              <a:rPr lang="tr-TR" cap="none" dirty="0" err="1"/>
              <a:t>discipulus,i,m</a:t>
            </a:r>
            <a:r>
              <a:rPr lang="tr-TR" cap="none" dirty="0"/>
              <a:t>: erkek öğrenci</a:t>
            </a:r>
          </a:p>
          <a:p>
            <a:r>
              <a:rPr lang="tr-TR" cap="none" dirty="0" err="1"/>
              <a:t>cibus,i,m</a:t>
            </a:r>
            <a:r>
              <a:rPr lang="tr-TR" cap="none" dirty="0"/>
              <a:t>: yiyecek</a:t>
            </a:r>
          </a:p>
          <a:p>
            <a:r>
              <a:rPr lang="tr-TR" cap="none" dirty="0" err="1"/>
              <a:t>filius,ii,m</a:t>
            </a:r>
            <a:r>
              <a:rPr lang="tr-TR" cap="none" dirty="0"/>
              <a:t>: erkek evlat, oğul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3490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5DCD0F-F381-5540-8FEE-7C4AA14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2.İSİM ÇEKİMİ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5FACE8E6-D38F-154A-87D1-18B8B52A931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20336743"/>
              </p:ext>
            </p:extLst>
          </p:nvPr>
        </p:nvGraphicFramePr>
        <p:xfrm>
          <a:off x="2114550" y="2366962"/>
          <a:ext cx="7086600" cy="3736656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597228138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660737388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274639301"/>
                    </a:ext>
                  </a:extLst>
                </a:gridCol>
              </a:tblGrid>
              <a:tr h="467082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2.İSİM ÇEKİMİ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317420"/>
                  </a:ext>
                </a:extLst>
              </a:tr>
              <a:tr h="467082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0353857"/>
                  </a:ext>
                </a:extLst>
              </a:tr>
              <a:tr h="467082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19914831"/>
                  </a:ext>
                </a:extLst>
              </a:tr>
              <a:tr h="467082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orum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7890204"/>
                  </a:ext>
                </a:extLst>
              </a:tr>
              <a:tr h="467082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-o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85218857"/>
                  </a:ext>
                </a:extLst>
              </a:tr>
              <a:tr h="467082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os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73078903"/>
                  </a:ext>
                </a:extLst>
              </a:tr>
              <a:tr h="467082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7873538"/>
                  </a:ext>
                </a:extLst>
              </a:tr>
              <a:tr h="467082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6067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05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7C8408-C76D-1441-AD60-EF7B42800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2.İSİM ÇEKİMİ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33D280E4-B263-704C-86CE-BC78EEF58A9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64742732"/>
              </p:ext>
            </p:extLst>
          </p:nvPr>
        </p:nvGraphicFramePr>
        <p:xfrm>
          <a:off x="1965960" y="2366962"/>
          <a:ext cx="7235190" cy="3588064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411730">
                  <a:extLst>
                    <a:ext uri="{9D8B030D-6E8A-4147-A177-3AD203B41FA5}">
                      <a16:colId xmlns:a16="http://schemas.microsoft.com/office/drawing/2014/main" val="2234124563"/>
                    </a:ext>
                  </a:extLst>
                </a:gridCol>
                <a:gridCol w="2411730">
                  <a:extLst>
                    <a:ext uri="{9D8B030D-6E8A-4147-A177-3AD203B41FA5}">
                      <a16:colId xmlns:a16="http://schemas.microsoft.com/office/drawing/2014/main" val="4218999105"/>
                    </a:ext>
                  </a:extLst>
                </a:gridCol>
                <a:gridCol w="2411730">
                  <a:extLst>
                    <a:ext uri="{9D8B030D-6E8A-4147-A177-3AD203B41FA5}">
                      <a16:colId xmlns:a16="http://schemas.microsoft.com/office/drawing/2014/main" val="2737909779"/>
                    </a:ext>
                  </a:extLst>
                </a:gridCol>
              </a:tblGrid>
              <a:tr h="448508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2.İSİM ÇEKİMİ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542364"/>
                  </a:ext>
                </a:extLst>
              </a:tr>
              <a:tr h="448508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2911890"/>
                  </a:ext>
                </a:extLst>
              </a:tr>
              <a:tr h="448508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46233100"/>
                  </a:ext>
                </a:extLst>
              </a:tr>
              <a:tr h="448508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amici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amicorum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72178694"/>
                  </a:ext>
                </a:extLst>
              </a:tr>
              <a:tr h="448508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6624806"/>
                  </a:ext>
                </a:extLst>
              </a:tr>
              <a:tr h="448508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amicum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amicos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98600165"/>
                  </a:ext>
                </a:extLst>
              </a:tr>
              <a:tr h="448508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84304725"/>
                  </a:ext>
                </a:extLst>
              </a:tr>
              <a:tr h="448508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amice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36598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226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578F9A-44B8-5E4E-9211-149D8AB92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2.İSİM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CEB61D-86D1-AF4D-A5B6-CD860E07E7A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cap="none" dirty="0"/>
              <a:t>-er bitimli isimler:</a:t>
            </a:r>
          </a:p>
          <a:p>
            <a:pPr marL="0" indent="0">
              <a:buNone/>
            </a:pPr>
            <a:r>
              <a:rPr lang="tr-TR" cap="none" dirty="0" err="1"/>
              <a:t>puer</a:t>
            </a:r>
            <a:r>
              <a:rPr lang="tr-TR" cap="none" dirty="0"/>
              <a:t>, </a:t>
            </a:r>
            <a:r>
              <a:rPr lang="tr-TR" cap="none" dirty="0" err="1"/>
              <a:t>pueri,m</a:t>
            </a:r>
            <a:r>
              <a:rPr lang="tr-TR" cap="none" dirty="0"/>
              <a:t> : çocuk</a:t>
            </a:r>
          </a:p>
          <a:p>
            <a:endParaRPr lang="tr-TR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5BF83A01-0A40-0C4C-82FC-AC8F689146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06577"/>
              </p:ext>
            </p:extLst>
          </p:nvPr>
        </p:nvGraphicFramePr>
        <p:xfrm>
          <a:off x="2032001" y="3451858"/>
          <a:ext cx="7626351" cy="3028949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542117">
                  <a:extLst>
                    <a:ext uri="{9D8B030D-6E8A-4147-A177-3AD203B41FA5}">
                      <a16:colId xmlns:a16="http://schemas.microsoft.com/office/drawing/2014/main" val="429436283"/>
                    </a:ext>
                  </a:extLst>
                </a:gridCol>
                <a:gridCol w="2542117">
                  <a:extLst>
                    <a:ext uri="{9D8B030D-6E8A-4147-A177-3AD203B41FA5}">
                      <a16:colId xmlns:a16="http://schemas.microsoft.com/office/drawing/2014/main" val="2667048479"/>
                    </a:ext>
                  </a:extLst>
                </a:gridCol>
                <a:gridCol w="2542117">
                  <a:extLst>
                    <a:ext uri="{9D8B030D-6E8A-4147-A177-3AD203B41FA5}">
                      <a16:colId xmlns:a16="http://schemas.microsoft.com/office/drawing/2014/main" val="1971389477"/>
                    </a:ext>
                  </a:extLst>
                </a:gridCol>
              </a:tblGrid>
              <a:tr h="415548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2.İSİM ÇEKİMİ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283022"/>
                  </a:ext>
                </a:extLst>
              </a:tr>
              <a:tr h="373343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08195639"/>
                  </a:ext>
                </a:extLst>
              </a:tr>
              <a:tr h="373343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59623785"/>
                  </a:ext>
                </a:extLst>
              </a:tr>
              <a:tr h="373343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puerorum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86402434"/>
                  </a:ext>
                </a:extLst>
              </a:tr>
              <a:tr h="373343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5657202"/>
                  </a:ext>
                </a:extLst>
              </a:tr>
              <a:tr h="373343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puerum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pueros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3009483"/>
                  </a:ext>
                </a:extLst>
              </a:tr>
              <a:tr h="373343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85671483"/>
                  </a:ext>
                </a:extLst>
              </a:tr>
              <a:tr h="373343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pueri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74304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517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CC621B-E7D5-CE44-926E-601BE2CCF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98853"/>
          </a:xfrm>
        </p:spPr>
        <p:txBody>
          <a:bodyPr/>
          <a:lstStyle/>
          <a:p>
            <a:r>
              <a:rPr lang="tr-TR" dirty="0"/>
              <a:t>2.İSİM ÇEKİMİ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44617B1D-55B1-CA42-B9B7-31FA4E9944A6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33097440"/>
              </p:ext>
            </p:extLst>
          </p:nvPr>
        </p:nvGraphicFramePr>
        <p:xfrm>
          <a:off x="1954530" y="2731770"/>
          <a:ext cx="7966710" cy="3824328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655570">
                  <a:extLst>
                    <a:ext uri="{9D8B030D-6E8A-4147-A177-3AD203B41FA5}">
                      <a16:colId xmlns:a16="http://schemas.microsoft.com/office/drawing/2014/main" val="2163704747"/>
                    </a:ext>
                  </a:extLst>
                </a:gridCol>
                <a:gridCol w="2655570">
                  <a:extLst>
                    <a:ext uri="{9D8B030D-6E8A-4147-A177-3AD203B41FA5}">
                      <a16:colId xmlns:a16="http://schemas.microsoft.com/office/drawing/2014/main" val="2401869377"/>
                    </a:ext>
                  </a:extLst>
                </a:gridCol>
                <a:gridCol w="2655570">
                  <a:extLst>
                    <a:ext uri="{9D8B030D-6E8A-4147-A177-3AD203B41FA5}">
                      <a16:colId xmlns:a16="http://schemas.microsoft.com/office/drawing/2014/main" val="3054005065"/>
                    </a:ext>
                  </a:extLst>
                </a:gridCol>
              </a:tblGrid>
              <a:tr h="447311">
                <a:tc gridSpan="3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               2.İSİM ÇEKİMİ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150323"/>
                  </a:ext>
                </a:extLst>
              </a:tr>
              <a:tr h="482431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1136332"/>
                  </a:ext>
                </a:extLst>
              </a:tr>
              <a:tr h="482431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ager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95020725"/>
                  </a:ext>
                </a:extLst>
              </a:tr>
              <a:tr h="482431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agrorum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9425268"/>
                  </a:ext>
                </a:extLst>
              </a:tr>
              <a:tr h="482431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35041692"/>
                  </a:ext>
                </a:extLst>
              </a:tr>
              <a:tr h="482431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agrum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agros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31202762"/>
                  </a:ext>
                </a:extLst>
              </a:tr>
              <a:tr h="482431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33159581"/>
                  </a:ext>
                </a:extLst>
              </a:tr>
              <a:tr h="482431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ager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agri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81314559"/>
                  </a:ext>
                </a:extLst>
              </a:tr>
            </a:tbl>
          </a:graphicData>
        </a:graphic>
      </p:graphicFrame>
      <p:sp>
        <p:nvSpPr>
          <p:cNvPr id="6" name="Dikdörtgen 5">
            <a:extLst>
              <a:ext uri="{FF2B5EF4-FFF2-40B4-BE49-F238E27FC236}">
                <a16:creationId xmlns:a16="http://schemas.microsoft.com/office/drawing/2014/main" id="{B5EA91A1-4394-D940-8A59-4C30C4EA08DB}"/>
              </a:ext>
            </a:extLst>
          </p:cNvPr>
          <p:cNvSpPr/>
          <p:nvPr/>
        </p:nvSpPr>
        <p:spPr>
          <a:xfrm>
            <a:off x="2889885" y="181737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-er bitimli bazı isimlerin çekimi ise şöyledir: </a:t>
            </a:r>
          </a:p>
          <a:p>
            <a:r>
              <a:rPr lang="tr-TR" dirty="0" err="1"/>
              <a:t>ager</a:t>
            </a:r>
            <a:r>
              <a:rPr lang="tr-TR" dirty="0"/>
              <a:t>, </a:t>
            </a:r>
            <a:r>
              <a:rPr lang="tr-TR" dirty="0" err="1"/>
              <a:t>agri,m</a:t>
            </a:r>
            <a:r>
              <a:rPr lang="tr-TR" dirty="0"/>
              <a:t> : tarla</a:t>
            </a:r>
          </a:p>
        </p:txBody>
      </p:sp>
    </p:spTree>
    <p:extLst>
      <p:ext uri="{BB962C8B-B14F-4D97-AF65-F5344CB8AC3E}">
        <p14:creationId xmlns:p14="http://schemas.microsoft.com/office/powerpoint/2010/main" val="1072987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84CB8B-05C4-CC48-9589-3A9F83AF3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2.İSİM ÇEKİMİ</a:t>
            </a:r>
            <a:br>
              <a:rPr lang="tr-TR" dirty="0"/>
            </a:br>
            <a:r>
              <a:rPr lang="tr-TR" dirty="0"/>
              <a:t>NEUTRUM </a:t>
            </a:r>
            <a:r>
              <a:rPr lang="tr-TR" dirty="0" err="1"/>
              <a:t>İSİMLEr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53A227-A628-644A-9458-7404843C1A4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b="1" cap="none" dirty="0"/>
              <a:t>2. isim çekimine giren </a:t>
            </a:r>
            <a:r>
              <a:rPr lang="tr-TR" b="1" cap="none" dirty="0" err="1"/>
              <a:t>neutrum</a:t>
            </a:r>
            <a:r>
              <a:rPr lang="tr-TR" b="1" cap="none" dirty="0"/>
              <a:t> isimler </a:t>
            </a:r>
            <a:endParaRPr lang="tr-TR" cap="none" dirty="0"/>
          </a:p>
          <a:p>
            <a:r>
              <a:rPr lang="tr-TR" cap="none" dirty="0" err="1"/>
              <a:t>bellum,i,n</a:t>
            </a:r>
            <a:r>
              <a:rPr lang="tr-TR" cap="none" dirty="0"/>
              <a:t>: savaş</a:t>
            </a:r>
          </a:p>
          <a:p>
            <a:endParaRPr lang="tr-TR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A49D06DC-482A-4D41-AC15-9D4D2127F5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238599"/>
              </p:ext>
            </p:extLst>
          </p:nvPr>
        </p:nvGraphicFramePr>
        <p:xfrm>
          <a:off x="2032001" y="3577590"/>
          <a:ext cx="6140450" cy="2661896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987971">
                  <a:extLst>
                    <a:ext uri="{9D8B030D-6E8A-4147-A177-3AD203B41FA5}">
                      <a16:colId xmlns:a16="http://schemas.microsoft.com/office/drawing/2014/main" val="2063852444"/>
                    </a:ext>
                  </a:extLst>
                </a:gridCol>
                <a:gridCol w="2105662">
                  <a:extLst>
                    <a:ext uri="{9D8B030D-6E8A-4147-A177-3AD203B41FA5}">
                      <a16:colId xmlns:a16="http://schemas.microsoft.com/office/drawing/2014/main" val="2736732227"/>
                    </a:ext>
                  </a:extLst>
                </a:gridCol>
                <a:gridCol w="2046817">
                  <a:extLst>
                    <a:ext uri="{9D8B030D-6E8A-4147-A177-3AD203B41FA5}">
                      <a16:colId xmlns:a16="http://schemas.microsoft.com/office/drawing/2014/main" val="1896715204"/>
                    </a:ext>
                  </a:extLst>
                </a:gridCol>
              </a:tblGrid>
              <a:tr h="332737">
                <a:tc gridSpan="3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                            2.İSİM ÇEKİMİ NEUTRUM İSİMLER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582143"/>
                  </a:ext>
                </a:extLst>
              </a:tr>
              <a:tr h="33273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18856961"/>
                  </a:ext>
                </a:extLst>
              </a:tr>
              <a:tr h="33273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bellum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bella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18215762"/>
                  </a:ext>
                </a:extLst>
              </a:tr>
              <a:tr h="33273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belli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bellorum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70913135"/>
                  </a:ext>
                </a:extLst>
              </a:tr>
              <a:tr h="332737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2269230"/>
                  </a:ext>
                </a:extLst>
              </a:tr>
              <a:tr h="33273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bellum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bella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75888125"/>
                  </a:ext>
                </a:extLst>
              </a:tr>
              <a:tr h="33273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03339784"/>
                  </a:ext>
                </a:extLst>
              </a:tr>
              <a:tr h="33273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bellum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bella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11138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875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00891B-04AF-724B-AC2B-EBD01FE9F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2.İSİM ÇEKİMİ</a:t>
            </a:r>
            <a:br>
              <a:rPr lang="tr-TR" dirty="0"/>
            </a:br>
            <a:r>
              <a:rPr lang="tr-TR" dirty="0"/>
              <a:t>NEUTRUM </a:t>
            </a:r>
            <a:r>
              <a:rPr lang="tr-TR" dirty="0" err="1"/>
              <a:t>İSİMLEr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D5E45B-F093-FC4C-9FF5-945DE67F8FD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tr-TR" cap="none" dirty="0"/>
              <a:t>2. isim çekimine giren </a:t>
            </a:r>
            <a:r>
              <a:rPr lang="tr-TR" cap="none" dirty="0" err="1"/>
              <a:t>neutrum</a:t>
            </a:r>
            <a:r>
              <a:rPr lang="tr-TR" cap="none" dirty="0"/>
              <a:t> isimlere örnekler:</a:t>
            </a:r>
          </a:p>
          <a:p>
            <a:endParaRPr lang="tr-TR" cap="none" dirty="0"/>
          </a:p>
          <a:p>
            <a:r>
              <a:rPr lang="tr-TR" cap="none" dirty="0" err="1"/>
              <a:t>donum,i,n</a:t>
            </a:r>
            <a:r>
              <a:rPr lang="tr-TR" cap="none" dirty="0"/>
              <a:t>: armağan, sunu</a:t>
            </a:r>
          </a:p>
          <a:p>
            <a:r>
              <a:rPr lang="tr-TR" cap="none" dirty="0" err="1"/>
              <a:t>auxilium,ii,n</a:t>
            </a:r>
            <a:r>
              <a:rPr lang="tr-TR" cap="none" dirty="0"/>
              <a:t>: yardım</a:t>
            </a:r>
          </a:p>
          <a:p>
            <a:r>
              <a:rPr lang="tr-TR" cap="none" dirty="0" err="1"/>
              <a:t>vitium,ii,n</a:t>
            </a:r>
            <a:r>
              <a:rPr lang="tr-TR" cap="none" dirty="0"/>
              <a:t>: kusur</a:t>
            </a:r>
          </a:p>
          <a:p>
            <a:r>
              <a:rPr lang="tr-TR" cap="none" dirty="0" err="1"/>
              <a:t>periculum,in</a:t>
            </a:r>
            <a:r>
              <a:rPr lang="tr-TR" cap="none" dirty="0"/>
              <a:t>: tehlike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8856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49987A-8BBC-FD4E-98C3-DC13D15AF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2.İSİM ÇEKİMİ</a:t>
            </a:r>
            <a:br>
              <a:rPr lang="tr-TR" dirty="0"/>
            </a:br>
            <a:r>
              <a:rPr lang="tr-TR" dirty="0"/>
              <a:t>NEUTRUM </a:t>
            </a:r>
            <a:r>
              <a:rPr lang="tr-TR" dirty="0" err="1"/>
              <a:t>İSİMLEr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37C9B0-3E2F-C546-BA46-E02627C5EE1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tr-TR" cap="none" dirty="0"/>
              <a:t>2. isim çekimine giren </a:t>
            </a:r>
            <a:r>
              <a:rPr lang="tr-TR" cap="none" dirty="0" err="1"/>
              <a:t>neutrum</a:t>
            </a:r>
            <a:r>
              <a:rPr lang="tr-TR" cap="none" dirty="0"/>
              <a:t> isimlere örnekler:</a:t>
            </a:r>
          </a:p>
          <a:p>
            <a:endParaRPr lang="tr-TR" cap="none" dirty="0"/>
          </a:p>
          <a:p>
            <a:r>
              <a:rPr lang="tr-TR" cap="none" dirty="0" err="1"/>
              <a:t>donum,i,n</a:t>
            </a:r>
            <a:r>
              <a:rPr lang="tr-TR" cap="none" dirty="0"/>
              <a:t>: armağan, sunu</a:t>
            </a:r>
          </a:p>
          <a:p>
            <a:r>
              <a:rPr lang="tr-TR" cap="none" dirty="0" err="1"/>
              <a:t>auxilium,ii,n</a:t>
            </a:r>
            <a:r>
              <a:rPr lang="tr-TR" cap="none" dirty="0"/>
              <a:t>: yardım</a:t>
            </a:r>
          </a:p>
          <a:p>
            <a:r>
              <a:rPr lang="tr-TR" cap="none" dirty="0" err="1"/>
              <a:t>vitium,ii,n</a:t>
            </a:r>
            <a:r>
              <a:rPr lang="tr-TR" cap="none" dirty="0"/>
              <a:t>: kusur</a:t>
            </a:r>
          </a:p>
          <a:p>
            <a:r>
              <a:rPr lang="tr-TR" cap="none" dirty="0" err="1"/>
              <a:t>periculum,in</a:t>
            </a:r>
            <a:r>
              <a:rPr lang="tr-TR" cap="none" dirty="0"/>
              <a:t>: tehlike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5475194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{1153939C-47DF-5543-AB9A-66107500EB64}tf10001073</Template>
  <TotalTime>21</TotalTime>
  <Words>381</Words>
  <Application>Microsoft Macintosh PowerPoint</Application>
  <PresentationFormat>Geniş ekran</PresentationFormat>
  <Paragraphs>144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Tw Cen MT</vt:lpstr>
      <vt:lpstr>Damla</vt:lpstr>
      <vt:lpstr>LATİN DİLİ I</vt:lpstr>
      <vt:lpstr>2.İSİM ÇEKİMİ</vt:lpstr>
      <vt:lpstr>2.İSİM ÇEKİMİ</vt:lpstr>
      <vt:lpstr>2.İSİM ÇEKİMİ</vt:lpstr>
      <vt:lpstr>2.İSİM ÇEKİMİ</vt:lpstr>
      <vt:lpstr>2.İSİM ÇEKİMİ</vt:lpstr>
      <vt:lpstr> 2.İSİM ÇEKİMİ NEUTRUM İSİMLEr</vt:lpstr>
      <vt:lpstr> 2.İSİM ÇEKİMİ NEUTRUM İSİMLEr</vt:lpstr>
      <vt:lpstr> 2.İSİM ÇEKİMİ NEUTRUM İSİMLEr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rukiye ozturk</dc:creator>
  <cp:lastModifiedBy>rukiye ozturk</cp:lastModifiedBy>
  <cp:revision>2</cp:revision>
  <dcterms:created xsi:type="dcterms:W3CDTF">2020-02-06T16:52:02Z</dcterms:created>
  <dcterms:modified xsi:type="dcterms:W3CDTF">2020-02-06T17:13:43Z</dcterms:modified>
</cp:coreProperties>
</file>