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260" r:id="rId4"/>
    <p:sldId id="261" r:id="rId5"/>
    <p:sldId id="262" r:id="rId6"/>
    <p:sldId id="263" r:id="rId7"/>
    <p:sldId id="273" r:id="rId8"/>
    <p:sldId id="274" r:id="rId9"/>
    <p:sldId id="275" r:id="rId10"/>
    <p:sldId id="277" r:id="rId11"/>
    <p:sldId id="278" r:id="rId12"/>
    <p:sldId id="279" r:id="rId13"/>
    <p:sldId id="280" r:id="rId14"/>
    <p:sldId id="297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D964D-158E-496A-BDEA-4162371E28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4FA6C-FF33-4C0A-ADED-32D7EFD7A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877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D6344-A572-4121-9F34-F378A6269E02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737D6-50C9-46CD-8378-D7FC8721AB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43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2FC62A-259C-43C2-9ED6-1681755EA324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6675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373563"/>
            <a:ext cx="5048250" cy="407828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687992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ACCBE-9833-4FEF-A707-4C218D588021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6675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373563"/>
            <a:ext cx="5048250" cy="407828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522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3">
                <a:lumMod val="60000"/>
                <a:lumOff val="4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3 Dikdörtgen"/>
          <p:cNvSpPr>
            <a:spLocks noChangeArrowheads="1"/>
          </p:cNvSpPr>
          <p:nvPr/>
        </p:nvSpPr>
        <p:spPr bwMode="auto">
          <a:xfrm>
            <a:off x="2843808" y="2780928"/>
            <a:ext cx="30059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MOTİVASYON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3 Dikdörtgen"/>
          <p:cNvSpPr>
            <a:spLocks noChangeArrowheads="1"/>
          </p:cNvSpPr>
          <p:nvPr/>
        </p:nvSpPr>
        <p:spPr bwMode="auto">
          <a:xfrm>
            <a:off x="2071670" y="1214422"/>
            <a:ext cx="585791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3200" dirty="0">
                <a:latin typeface="Calibri" pitchFamily="34" charset="0"/>
              </a:rPr>
              <a:t>Kendini gerçekleştirme eğilimi, insan türünün kalıtımsal bir eğilimidir. Her birey kendini gerçekleştirme çabası içindedir. </a:t>
            </a:r>
          </a:p>
        </p:txBody>
      </p:sp>
      <p:pic>
        <p:nvPicPr>
          <p:cNvPr id="81923" name="Picture 6" descr="!cid_010801c4ad0c$233cdaa0$0800000a@hasan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786190"/>
            <a:ext cx="1752600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ChangeArrowheads="1"/>
          </p:cNvSpPr>
          <p:nvPr/>
        </p:nvSpPr>
        <p:spPr bwMode="auto">
          <a:xfrm>
            <a:off x="642910" y="642918"/>
            <a:ext cx="4114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Kendini Gerçekleştirenler</a:t>
            </a:r>
            <a:r>
              <a:rPr lang="tr-TR" sz="2800" dirty="0">
                <a:solidFill>
                  <a:srgbClr val="3A3A3A"/>
                </a:solidFill>
                <a:latin typeface="Trebuchet MS" pitchFamily="34" charset="0"/>
                <a:ea typeface="Times New Roman" pitchFamily="18" charset="0"/>
                <a:cs typeface="Arial" charset="0"/>
              </a:rPr>
              <a:t> </a:t>
            </a:r>
            <a:endParaRPr lang="tr-TR" sz="2800" dirty="0"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Gerçeği doğru algılar.</a:t>
            </a:r>
          </a:p>
          <a:p>
            <a:pPr eaLnBrk="0" hangingPunct="0">
              <a:buFontTx/>
              <a:buAutoNum type="arabicPeriod"/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Doğal ve içtendir.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buFontTx/>
              <a:buAutoNum type="arabicPeriod"/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Yaratıcıdır.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buFontTx/>
              <a:buAutoNum type="arabicPeriod"/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Eksiklik ve yeterliklerinin farkındadır.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buFontTx/>
              <a:buAutoNum type="arabicPeriod"/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Yakın ve anlamlı ilişkiler kurabilme becerisine sahiptir.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Picture 6" descr="C:\Documents and Settings\OEM\Desktop\resim\mutsu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219200"/>
            <a:ext cx="3863340" cy="2971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3929058" y="785794"/>
            <a:ext cx="457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6.Özerktir.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7.Problem çözme becerisine sahiptir.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8.Demokratik bir anlayışa sahiptir.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9.Kendini ve diğerlerini olduğu gibi kabul eder.</a:t>
            </a:r>
            <a:endParaRPr lang="tr-TR" sz="2800" dirty="0">
              <a:solidFill>
                <a:srgbClr val="3A3A3A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10.Espriyi kullanma becerisine sahiptir.</a:t>
            </a:r>
            <a:endParaRPr lang="tr-TR" sz="2800" dirty="0"/>
          </a:p>
          <a:p>
            <a:pPr eaLnBrk="0" hangingPunct="0"/>
            <a:endParaRPr lang="tr-TR" sz="2800" dirty="0"/>
          </a:p>
        </p:txBody>
      </p:sp>
      <p:pic>
        <p:nvPicPr>
          <p:cNvPr id="5" name="Picture 4" descr="C:\Documents and Settings\OEM\Desktop\sınav resimleri\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3116"/>
            <a:ext cx="2581275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4 Dikdörtgen"/>
          <p:cNvSpPr>
            <a:spLocks noChangeArrowheads="1"/>
          </p:cNvSpPr>
          <p:nvPr/>
        </p:nvSpPr>
        <p:spPr bwMode="auto">
          <a:xfrm>
            <a:off x="785786" y="1071546"/>
            <a:ext cx="4419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Öğrenme Süreci ve Öğrenci Motivasyonunu Geliştirme</a:t>
            </a:r>
            <a:endParaRPr lang="tr-TR" sz="2800" dirty="0"/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  Öğrenme odaklı süreç, motivasyonun geliştirilmesi için üç unsura vurgu yapar. </a:t>
            </a:r>
          </a:p>
          <a:p>
            <a:pPr eaLnBrk="0" hangingPunct="0"/>
            <a:r>
              <a:rPr lang="tr-TR" sz="2800" i="1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1) </a:t>
            </a: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Sınıf yapısı-atmosferi, 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2) Öğretmen özellikleri, 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3) Öğretim süreci ile ilgili değişkenler</a:t>
            </a:r>
            <a:endParaRPr lang="tr-TR" sz="2800" dirty="0"/>
          </a:p>
        </p:txBody>
      </p:sp>
      <p:pic>
        <p:nvPicPr>
          <p:cNvPr id="8499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828800"/>
            <a:ext cx="28575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4 Dikdörtgen"/>
          <p:cNvSpPr>
            <a:spLocks noChangeArrowheads="1"/>
          </p:cNvSpPr>
          <p:nvPr/>
        </p:nvSpPr>
        <p:spPr bwMode="auto">
          <a:xfrm>
            <a:off x="-11282" y="404664"/>
            <a:ext cx="800102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  </a:t>
            </a:r>
          </a:p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         </a:t>
            </a:r>
          </a:p>
          <a:p>
            <a:pPr lvl="1" eaLnBrk="0" hangingPunct="0">
              <a:tabLst>
                <a:tab pos="457200" algn="l"/>
              </a:tabLst>
            </a:pPr>
            <a:r>
              <a:rPr lang="tr-TR" sz="2800" dirty="0" smtClean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           </a:t>
            </a:r>
            <a:r>
              <a:rPr lang="tr-TR" sz="2800" b="1" dirty="0" smtClean="0">
                <a:latin typeface="Calibri" pitchFamily="34" charset="0"/>
                <a:cs typeface="Times New Roman" pitchFamily="18" charset="0"/>
              </a:rPr>
              <a:t>Konuları </a:t>
            </a:r>
            <a:r>
              <a:rPr lang="tr-TR" sz="2800" b="1" dirty="0">
                <a:latin typeface="Calibri" pitchFamily="34" charset="0"/>
                <a:cs typeface="Times New Roman" pitchFamily="18" charset="0"/>
              </a:rPr>
              <a:t>ilginç hale getirmek.</a:t>
            </a:r>
            <a:endParaRPr lang="tr-TR" sz="2800" b="1" dirty="0">
              <a:latin typeface="Calibri" pitchFamily="34" charset="0"/>
              <a:cs typeface="Calibri" pitchFamily="34" charset="0"/>
            </a:endParaRPr>
          </a:p>
          <a:p>
            <a:pPr lvl="3" eaLnBrk="0" hangingPunct="0">
              <a:tabLst>
                <a:tab pos="457200" algn="l"/>
              </a:tabLst>
            </a:pPr>
            <a:r>
              <a:rPr lang="tr-TR" sz="2800" b="1" dirty="0">
                <a:latin typeface="Calibri" pitchFamily="34" charset="0"/>
                <a:cs typeface="Times New Roman" pitchFamily="18" charset="0"/>
              </a:rPr>
              <a:t>Her öğrencinin amaç belirlemesine yardım etmek.</a:t>
            </a:r>
            <a:endParaRPr lang="tr-TR" sz="2800" b="1" dirty="0">
              <a:latin typeface="Calibri" pitchFamily="34" charset="0"/>
              <a:cs typeface="Calibri" pitchFamily="34" charset="0"/>
            </a:endParaRPr>
          </a:p>
          <a:p>
            <a:pPr lvl="3" eaLnBrk="0" hangingPunct="0">
              <a:tabLst>
                <a:tab pos="457200" algn="l"/>
              </a:tabLst>
            </a:pPr>
            <a:r>
              <a:rPr lang="tr-TR" sz="2800" b="1" dirty="0">
                <a:latin typeface="Calibri" pitchFamily="34" charset="0"/>
                <a:cs typeface="Times New Roman" pitchFamily="18" charset="0"/>
              </a:rPr>
              <a:t>Öğrenmeye ilişkin sorumluluklarını almaları için öğrencilere yardım etmek.</a:t>
            </a:r>
            <a:endParaRPr lang="tr-TR" sz="2800" b="1" dirty="0">
              <a:latin typeface="Calibri" pitchFamily="34" charset="0"/>
              <a:cs typeface="Calibri" pitchFamily="34" charset="0"/>
            </a:endParaRPr>
          </a:p>
          <a:p>
            <a:pPr lvl="3" eaLnBrk="0" hangingPunct="0">
              <a:tabLst>
                <a:tab pos="457200" algn="l"/>
              </a:tabLst>
            </a:pPr>
            <a:r>
              <a:rPr lang="tr-TR" sz="2800" b="1" dirty="0">
                <a:latin typeface="Calibri" pitchFamily="34" charset="0"/>
                <a:cs typeface="Times New Roman" pitchFamily="18" charset="0"/>
              </a:rPr>
              <a:t>Gerektiğinde geri dönüt vererek dışsal kontrol mekanizmasını kullanmak.</a:t>
            </a:r>
            <a:endParaRPr lang="tr-TR" sz="2800" b="1" dirty="0">
              <a:latin typeface="Calibri" pitchFamily="34" charset="0"/>
              <a:cs typeface="Calibri" pitchFamily="34" charset="0"/>
            </a:endParaRPr>
          </a:p>
          <a:p>
            <a:pPr lvl="3" eaLnBrk="0" hangingPunct="0">
              <a:tabLst>
                <a:tab pos="457200" algn="l"/>
              </a:tabLst>
            </a:pPr>
            <a:r>
              <a:rPr lang="tr-TR" sz="2800" b="1" dirty="0">
                <a:latin typeface="Calibri" pitchFamily="34" charset="0"/>
                <a:cs typeface="Times New Roman" pitchFamily="18" charset="0"/>
              </a:rPr>
              <a:t>Öğrencilerin içsel motivasyon kaynaklarını ve ihtiyaçlarını dikkate almak.</a:t>
            </a:r>
            <a:endParaRPr lang="tr-TR" sz="2800" b="1" dirty="0"/>
          </a:p>
        </p:txBody>
      </p:sp>
      <p:sp>
        <p:nvSpPr>
          <p:cNvPr id="102403" name="2 Dikdörtgen"/>
          <p:cNvSpPr>
            <a:spLocks noChangeArrowheads="1"/>
          </p:cNvSpPr>
          <p:nvPr/>
        </p:nvSpPr>
        <p:spPr bwMode="auto">
          <a:xfrm>
            <a:off x="857224" y="142852"/>
            <a:ext cx="53578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eaLnBrk="0" hangingPunct="0">
              <a:tabLst>
                <a:tab pos="457200" algn="l"/>
              </a:tabLst>
            </a:pPr>
            <a:r>
              <a:rPr lang="tr-TR" sz="2800" b="1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Uygun bir sınıf yönetiminin ilkeleri</a:t>
            </a: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:</a:t>
            </a:r>
          </a:p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Calibri" pitchFamily="34" charset="0"/>
                <a:cs typeface="Times New Roman" pitchFamily="18" charset="0"/>
              </a:rPr>
              <a:t>           </a:t>
            </a:r>
            <a:endParaRPr lang="tr-TR" sz="2800" dirty="0">
              <a:solidFill>
                <a:srgbClr val="3A3A3A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4 Dikdörtgen"/>
          <p:cNvSpPr>
            <a:spLocks noChangeArrowheads="1"/>
          </p:cNvSpPr>
          <p:nvPr/>
        </p:nvSpPr>
        <p:spPr bwMode="auto">
          <a:xfrm>
            <a:off x="3581400" y="1600200"/>
            <a:ext cx="4572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>
                <a:latin typeface="Calibri" pitchFamily="34" charset="0"/>
                <a:cs typeface="Calibri" pitchFamily="34" charset="0"/>
              </a:rPr>
              <a:t>  Motivasyon bireyi harekete geçiren kaynaktır.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Ruh sağlığı ile yakından ilişkili bir kavramdır.</a:t>
            </a: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Bir </a:t>
            </a:r>
            <a:r>
              <a:rPr lang="tr-TR" dirty="0">
                <a:latin typeface="Calibri" pitchFamily="34" charset="0"/>
                <a:cs typeface="Calibri" pitchFamily="34" charset="0"/>
              </a:rPr>
              <a:t>sınava çalışmak, ders dinlemek, yaptığı işten doyum almak, ne yapılacağına karar vermek vb durumlar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motivasyonla </a:t>
            </a:r>
            <a:r>
              <a:rPr lang="tr-TR" dirty="0">
                <a:latin typeface="Calibri" pitchFamily="34" charset="0"/>
                <a:cs typeface="Calibri" pitchFamily="34" charset="0"/>
              </a:rPr>
              <a:t>ilişkilidir.</a:t>
            </a:r>
            <a:br>
              <a:rPr lang="tr-TR" dirty="0">
                <a:latin typeface="Calibri" pitchFamily="34" charset="0"/>
                <a:cs typeface="Calibri" pitchFamily="34" charset="0"/>
              </a:rPr>
            </a:br>
            <a:r>
              <a:rPr lang="tr-TR" dirty="0">
                <a:latin typeface="Calibri" pitchFamily="34" charset="0"/>
                <a:cs typeface="Calibri" pitchFamily="34" charset="0"/>
              </a:rPr>
              <a:t>     Psikoloji alanında davranışlarının kaynak ve nedenselliğini açıklayan farklı yaklaşımlar geliştirilmiştir. </a:t>
            </a:r>
          </a:p>
          <a:p>
            <a:r>
              <a:rPr lang="tr-TR" dirty="0">
                <a:latin typeface="Calibri" pitchFamily="34" charset="0"/>
                <a:cs typeface="Calibri" pitchFamily="34" charset="0"/>
              </a:rPr>
              <a:t>   Bu yaklaşımlara göre, davranışın kalıtımsal boyutu ile ilgili olan farklı dürtü </a:t>
            </a:r>
            <a:r>
              <a:rPr lang="tr-TR" i="1" dirty="0">
                <a:latin typeface="Calibri" pitchFamily="34" charset="0"/>
                <a:cs typeface="Calibri" pitchFamily="34" charset="0"/>
              </a:rPr>
              <a:t>ve </a:t>
            </a:r>
            <a:r>
              <a:rPr lang="tr-TR" dirty="0">
                <a:latin typeface="Calibri" pitchFamily="34" charset="0"/>
                <a:cs typeface="Calibri" pitchFamily="34" charset="0"/>
              </a:rPr>
              <a:t>ihtiyaçlar vardır. Yemek, içmek ve cinsellik birincil dürtülerdir. Para kazanmak ve statü elde etmek gibi sosyal içerikli davranışlar ikincil güdülerdir. </a:t>
            </a:r>
          </a:p>
          <a:p>
            <a:r>
              <a:rPr lang="tr-TR" dirty="0">
                <a:latin typeface="Calibri" pitchFamily="34" charset="0"/>
                <a:cs typeface="Calibri" pitchFamily="34" charset="0"/>
              </a:rPr>
              <a:t/>
            </a:r>
            <a:br>
              <a:rPr lang="tr-TR" dirty="0">
                <a:latin typeface="Calibri" pitchFamily="34" charset="0"/>
                <a:cs typeface="Calibri" pitchFamily="34" charset="0"/>
              </a:rPr>
            </a:b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C:\Documents and Settings\OEM\Desktop\resimler\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762000"/>
            <a:ext cx="251460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9 Dikdörtgen"/>
          <p:cNvSpPr>
            <a:spLocks noChangeArrowheads="1"/>
          </p:cNvSpPr>
          <p:nvPr/>
        </p:nvSpPr>
        <p:spPr bwMode="auto">
          <a:xfrm>
            <a:off x="428596" y="785794"/>
            <a:ext cx="4572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dirty="0"/>
              <a:t> 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Motivasyon karmaşık bir yapıdır. Bu nedenle motivasyonu sadece doğuştan getirilen eğilimlerle açıklamak güçtür. Motivasyon, sosyal ve kültürel bir ortam içinde ve öğrenme yaşantılarıyla ilişkili şekilde gelişir. 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  Öğrenme yaşantıları yanında, farklı kişilik özellikleri, çevresel etkenler, önceki yaşantılar, benlik kavramı, fiziksel iyi olma durumları da motivasyonla ilişkilidir.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   </a:t>
            </a:r>
          </a:p>
        </p:txBody>
      </p:sp>
      <p:pic>
        <p:nvPicPr>
          <p:cNvPr id="5" name="Picture 5" descr="C:\Documents and Settings\OEM\Desktop\sosyal öğrenme rsimleri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219200"/>
            <a:ext cx="2976563" cy="2800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6 Dikdörtgen"/>
          <p:cNvSpPr>
            <a:spLocks noChangeArrowheads="1"/>
          </p:cNvSpPr>
          <p:nvPr/>
        </p:nvSpPr>
        <p:spPr bwMode="auto">
          <a:xfrm>
            <a:off x="571472" y="857232"/>
            <a:ext cx="51435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/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Bireylerin davranışlarına yön veren motivasyon öğrenme yaşantılarını da önemli düzeyde etkilemektedir. Motivasyon, öğrenme isteği ve başarı performansı arasında güçlü bir ilişki vardır. Bu nedenle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öğrencilerin,kendilerini geliştirmeye istek duyarak,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okula uyum sağlaması, öğrenmeye dönük amaçlar belirlemesi ve olumlu yönde davranışlar geliştirmesi gibi konular üzerinde dururken, motivasyon kavramının dikkate alınması gerekir.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5539" name="Picture 2" descr="http://t3.gstatic.com/images?q=tbn:ANd9GcQqbQJkz7szU_Q2AeWNmEWTfMlL5n3Y5nNExT1sorK4ra-VPs4FC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524000"/>
            <a:ext cx="289877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7 Dikdörtgen"/>
          <p:cNvSpPr>
            <a:spLocks noChangeArrowheads="1"/>
          </p:cNvSpPr>
          <p:nvPr/>
        </p:nvSpPr>
        <p:spPr bwMode="auto">
          <a:xfrm>
            <a:off x="428596" y="1142984"/>
            <a:ext cx="4572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 dirty="0">
                <a:latin typeface="Calibri" pitchFamily="34" charset="0"/>
              </a:rPr>
              <a:t>İçsel ve Dışsal Motivasyon</a:t>
            </a:r>
          </a:p>
          <a:p>
            <a:r>
              <a:rPr lang="tr-TR" sz="3200" dirty="0">
                <a:latin typeface="Calibri" pitchFamily="34" charset="0"/>
              </a:rPr>
              <a:t/>
            </a:r>
            <a:br>
              <a:rPr lang="tr-TR" sz="3200" dirty="0">
                <a:latin typeface="Calibri" pitchFamily="34" charset="0"/>
              </a:rPr>
            </a:br>
            <a:r>
              <a:rPr lang="tr-TR" sz="3200" dirty="0">
                <a:latin typeface="Calibri" pitchFamily="34" charset="0"/>
              </a:rPr>
              <a:t> İnsan davranışlarını yönlendiren motivasyon kaynakları</a:t>
            </a:r>
            <a:r>
              <a:rPr lang="tr-TR" sz="3200" i="1" dirty="0">
                <a:latin typeface="Calibri" pitchFamily="34" charset="0"/>
              </a:rPr>
              <a:t> </a:t>
            </a:r>
            <a:r>
              <a:rPr lang="tr-TR" sz="3200" dirty="0">
                <a:latin typeface="Calibri" pitchFamily="34" charset="0"/>
              </a:rPr>
              <a:t>dışsal</a:t>
            </a:r>
            <a:r>
              <a:rPr lang="tr-TR" sz="3200" i="1" dirty="0">
                <a:latin typeface="Calibri" pitchFamily="34" charset="0"/>
              </a:rPr>
              <a:t> </a:t>
            </a:r>
            <a:r>
              <a:rPr lang="tr-TR" sz="3200" dirty="0">
                <a:latin typeface="Calibri" pitchFamily="34" charset="0"/>
              </a:rPr>
              <a:t>ve içsel olmak üzere ikiye ayrılır. </a:t>
            </a:r>
            <a:br>
              <a:rPr lang="tr-TR" sz="3200" dirty="0">
                <a:latin typeface="Calibri" pitchFamily="34" charset="0"/>
              </a:rPr>
            </a:br>
            <a:endParaRPr lang="tr-TR" sz="3200" dirty="0">
              <a:latin typeface="Calibri" pitchFamily="34" charset="0"/>
            </a:endParaRPr>
          </a:p>
        </p:txBody>
      </p:sp>
      <p:pic>
        <p:nvPicPr>
          <p:cNvPr id="6" name="Picture 5" descr="C:\Documents and Settings\OEM\Desktop\resimler\iste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676400"/>
            <a:ext cx="2571750" cy="3143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4 Dikdörtgen"/>
          <p:cNvSpPr>
            <a:spLocks noChangeArrowheads="1"/>
          </p:cNvSpPr>
          <p:nvPr/>
        </p:nvSpPr>
        <p:spPr bwMode="auto">
          <a:xfrm>
            <a:off x="214282" y="142852"/>
            <a:ext cx="821537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3200" b="1" dirty="0">
                <a:latin typeface="Calibri" pitchFamily="34" charset="0"/>
              </a:rPr>
              <a:t>Dışsal Motivasyon</a:t>
            </a:r>
            <a:r>
              <a:rPr lang="tr-TR" sz="3200" dirty="0">
                <a:latin typeface="Calibri" pitchFamily="34" charset="0"/>
              </a:rPr>
              <a:t/>
            </a:r>
            <a:br>
              <a:rPr lang="tr-TR" sz="3200" dirty="0">
                <a:latin typeface="Calibri" pitchFamily="34" charset="0"/>
              </a:rPr>
            </a:br>
            <a:r>
              <a:rPr lang="tr-TR" sz="3200" dirty="0">
                <a:latin typeface="Calibri" pitchFamily="34" charset="0"/>
              </a:rPr>
              <a:t>Davranışın nedenselliği bireyin dışında, çevredeyse bu dışsal motivasyon olur. Verilen ödül ve cezalar, cesaretlendirme, sosyal destek dışsal motivasyon kaynaklarıdır. Özellikle edimsel koşullanma kuramında vurgulanan </a:t>
            </a:r>
            <a:r>
              <a:rPr lang="tr-TR" sz="3200" dirty="0" err="1">
                <a:latin typeface="Calibri" pitchFamily="34" charset="0"/>
              </a:rPr>
              <a:t>pekiştireçler</a:t>
            </a:r>
            <a:r>
              <a:rPr lang="tr-TR" sz="3200" dirty="0">
                <a:latin typeface="Calibri" pitchFamily="34" charset="0"/>
              </a:rPr>
              <a:t> bu kapsamdadır.</a:t>
            </a:r>
            <a:br>
              <a:rPr lang="tr-TR" sz="3200" dirty="0">
                <a:latin typeface="Calibri" pitchFamily="34" charset="0"/>
              </a:rPr>
            </a:br>
            <a:r>
              <a:rPr lang="tr-TR" sz="3200" dirty="0">
                <a:latin typeface="Calibri" pitchFamily="34" charset="0"/>
              </a:rPr>
              <a:t>Anaokulu öğrencilerine takılan yıldız, ilkokul öğrencilerinin defterlerine atılan imzalar birer dışsal motivasyon kaynağıdır.</a:t>
            </a:r>
            <a:br>
              <a:rPr lang="tr-TR" sz="3200" dirty="0">
                <a:latin typeface="Calibri" pitchFamily="34" charset="0"/>
              </a:rPr>
            </a:br>
            <a:endParaRPr lang="tr-TR" sz="3200" dirty="0">
              <a:latin typeface="Calibri" pitchFamily="34" charset="0"/>
            </a:endParaRPr>
          </a:p>
        </p:txBody>
      </p:sp>
      <p:pic>
        <p:nvPicPr>
          <p:cNvPr id="6" name="Picture 2" descr="C:\Documents and Settings\OEM\Desktop\sosyal öğrenme rsimleri\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4572008"/>
            <a:ext cx="22860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3 Dikdörtgen"/>
          <p:cNvSpPr>
            <a:spLocks noChangeArrowheads="1"/>
          </p:cNvSpPr>
          <p:nvPr/>
        </p:nvSpPr>
        <p:spPr bwMode="auto">
          <a:xfrm>
            <a:off x="714348" y="2357430"/>
            <a:ext cx="4572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dirty="0">
                <a:latin typeface="Calibri" pitchFamily="34" charset="0"/>
              </a:rPr>
              <a:t>Kuramında insan ihtiyaçlarını hiyerarşik bir yapıda inceleyerek, ihtiyaçları iki temel kategoriye ayırmıştır. </a:t>
            </a:r>
          </a:p>
          <a:p>
            <a:r>
              <a:rPr lang="tr-TR" sz="2400" dirty="0">
                <a:latin typeface="Calibri" pitchFamily="34" charset="0"/>
              </a:rPr>
              <a:t>1- Fizyolojik ve güvenlik gereksinimlerini kapsayan temel ihtiyaçlar</a:t>
            </a:r>
            <a:r>
              <a:rPr lang="tr-TR" sz="2400" i="1" dirty="0">
                <a:latin typeface="Calibri" pitchFamily="34" charset="0"/>
              </a:rPr>
              <a:t>, </a:t>
            </a:r>
          </a:p>
          <a:p>
            <a:r>
              <a:rPr lang="tr-TR" sz="2400" i="1" dirty="0">
                <a:latin typeface="Calibri" pitchFamily="34" charset="0"/>
              </a:rPr>
              <a:t>2-</a:t>
            </a:r>
            <a:r>
              <a:rPr lang="tr-TR" sz="2400" dirty="0">
                <a:latin typeface="Calibri" pitchFamily="34" charset="0"/>
              </a:rPr>
              <a:t>Tam birey olmayı ve</a:t>
            </a:r>
            <a:r>
              <a:rPr lang="tr-TR" sz="2400" i="1" dirty="0">
                <a:latin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</a:rPr>
              <a:t>kendini gerçekleştirmeyi kapsayan gelişme ihtiyaçlarıdır.</a:t>
            </a:r>
            <a:br>
              <a:rPr lang="tr-TR" sz="2400" dirty="0">
                <a:latin typeface="Calibri" pitchFamily="34" charset="0"/>
              </a:rPr>
            </a:br>
            <a:endParaRPr lang="tr-TR" sz="2400" dirty="0">
              <a:latin typeface="Calibri" pitchFamily="34" charset="0"/>
            </a:endParaRPr>
          </a:p>
        </p:txBody>
      </p:sp>
      <p:sp>
        <p:nvSpPr>
          <p:cNvPr id="77827" name="2 Dikdörtgen"/>
          <p:cNvSpPr>
            <a:spLocks noChangeArrowheads="1"/>
          </p:cNvSpPr>
          <p:nvPr/>
        </p:nvSpPr>
        <p:spPr bwMode="auto">
          <a:xfrm>
            <a:off x="642910" y="714356"/>
            <a:ext cx="449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dirty="0">
                <a:latin typeface="Calibri" pitchFamily="34" charset="0"/>
              </a:rPr>
              <a:t> İnsan ihtiyaçlarının karmaşık yapısını ve motivasyonla ilişkilerini açıklayan </a:t>
            </a:r>
            <a:r>
              <a:rPr lang="tr-TR" sz="2400" dirty="0" err="1">
                <a:latin typeface="Calibri" pitchFamily="34" charset="0"/>
              </a:rPr>
              <a:t>Maslow’un</a:t>
            </a:r>
            <a:r>
              <a:rPr lang="tr-TR" sz="2400" dirty="0">
                <a:latin typeface="Calibri" pitchFamily="34" charset="0"/>
              </a:rPr>
              <a:t> İhtiyaçlar Hiyerarşisi kuramı  önemlidir.</a:t>
            </a:r>
            <a:br>
              <a:rPr lang="tr-TR" sz="2400" dirty="0">
                <a:latin typeface="Calibri" pitchFamily="34" charset="0"/>
              </a:rPr>
            </a:br>
            <a:endParaRPr lang="tr-TR" sz="2400" dirty="0">
              <a:latin typeface="Calibri" pitchFamily="34" charset="0"/>
            </a:endParaRPr>
          </a:p>
        </p:txBody>
      </p:sp>
      <p:pic>
        <p:nvPicPr>
          <p:cNvPr id="40963" name="Picture 3" descr="C:\Documents and Settings\OEM\Desktop\sınav resimleri\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500174"/>
            <a:ext cx="2819400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3 Dikdörtgen"/>
          <p:cNvSpPr>
            <a:spLocks noChangeArrowheads="1"/>
          </p:cNvSpPr>
          <p:nvPr/>
        </p:nvSpPr>
        <p:spPr bwMode="auto">
          <a:xfrm>
            <a:off x="571472" y="571480"/>
            <a:ext cx="4572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 dirty="0">
                <a:latin typeface="Calibri" pitchFamily="34" charset="0"/>
                <a:cs typeface="Calibri" pitchFamily="34" charset="0"/>
              </a:rPr>
              <a:t>Fizyolojik İhtiyaçlar.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Oksijen, su, yemek, dinlenmek gibi, yaşam boyu devam ederler.  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b="1" dirty="0">
                <a:latin typeface="Calibri" pitchFamily="34" charset="0"/>
                <a:cs typeface="Calibri" pitchFamily="34" charset="0"/>
              </a:rPr>
              <a:t>Güvenlik İhtiyacı.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Tehlike alarak algılanan fiziksel ve duygusal durumlardan kaçmayı ifade eder.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b="1" dirty="0">
                <a:latin typeface="Calibri" pitchFamily="34" charset="0"/>
                <a:cs typeface="Calibri" pitchFamily="34" charset="0"/>
              </a:rPr>
              <a:t>Sevme, Sevilme, Ait Olma İhtiyacı.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İlişkilerdeki duygusal ihtiyaçtır. Bir bütünün parçası olma, aileye, eşe, bir topluluğa ait olma gereksinimleridir. 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dirty="0">
                <a:latin typeface="Calibri" pitchFamily="34" charset="0"/>
                <a:cs typeface="Calibri" pitchFamily="34" charset="0"/>
              </a:rPr>
              <a:t/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6" descr="C:\Users\Public\Pictures\b-374475-ai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86000"/>
            <a:ext cx="2797196" cy="2057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3 Dikdörtgen"/>
          <p:cNvSpPr>
            <a:spLocks noChangeArrowheads="1"/>
          </p:cNvSpPr>
          <p:nvPr/>
        </p:nvSpPr>
        <p:spPr bwMode="auto">
          <a:xfrm>
            <a:off x="785786" y="642918"/>
            <a:ext cx="578647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>
                <a:latin typeface="Calibri" pitchFamily="34" charset="0"/>
                <a:cs typeface="Calibri" pitchFamily="34" charset="0"/>
              </a:rPr>
              <a:t>Saygı İhtiyacı.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Bireyin kendini eşsiz ve değerli hissetme ihtiyacıdır. 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b="1" dirty="0">
                <a:latin typeface="Calibri" pitchFamily="34" charset="0"/>
                <a:cs typeface="Calibri" pitchFamily="34" charset="0"/>
              </a:rPr>
              <a:t>Bilme ve Anlama İhtiyacı.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Merak, keşfetme ve bilgiye ulaşma ihtiyacıdır.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b="1" dirty="0">
                <a:latin typeface="Calibri" pitchFamily="34" charset="0"/>
                <a:cs typeface="Calibri" pitchFamily="34" charset="0"/>
              </a:rPr>
              <a:t>Estetik İhtiyacı.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Güzellik duygusu ve sevgiyi kullanma ihtiyacıdır.</a:t>
            </a:r>
            <a:br>
              <a:rPr lang="tr-TR" sz="2400" dirty="0">
                <a:latin typeface="Calibri" pitchFamily="34" charset="0"/>
                <a:cs typeface="Calibri" pitchFamily="34" charset="0"/>
              </a:rPr>
            </a:br>
            <a:r>
              <a:rPr lang="tr-TR" sz="2400" b="1" dirty="0">
                <a:latin typeface="Calibri" pitchFamily="34" charset="0"/>
                <a:cs typeface="Calibri" pitchFamily="34" charset="0"/>
              </a:rPr>
              <a:t>Kendini Gerçekleştirme (KG) İhtiyacı.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Tam işlevsel, yaratıcı birey olma, ve güvenli olma ihtiyacıdır.</a:t>
            </a:r>
            <a:endParaRPr lang="tr-TR" sz="2400" dirty="0"/>
          </a:p>
        </p:txBody>
      </p:sp>
      <p:pic>
        <p:nvPicPr>
          <p:cNvPr id="5" name="Picture 4" descr="C:\Documents and Settings\OEM\Desktop\sınav resimleri\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286256"/>
            <a:ext cx="2819400" cy="2314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388</Words>
  <Application>Microsoft Office PowerPoint</Application>
  <PresentationFormat>Ekran Gösterisi (4:3)</PresentationFormat>
  <Paragraphs>46</Paragraphs>
  <Slides>14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oya</dc:creator>
  <cp:lastModifiedBy>saba</cp:lastModifiedBy>
  <cp:revision>15</cp:revision>
  <dcterms:created xsi:type="dcterms:W3CDTF">2012-06-16T07:27:16Z</dcterms:created>
  <dcterms:modified xsi:type="dcterms:W3CDTF">2018-02-12T13:13:38Z</dcterms:modified>
</cp:coreProperties>
</file>