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18/11/18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endParaRPr kumimoji="0"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18/11/18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Habermas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İletişimsel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35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İletişimsel</a:t>
            </a:r>
            <a:r>
              <a:rPr lang="en-US" dirty="0" smtClean="0"/>
              <a:t> </a:t>
            </a:r>
            <a:r>
              <a:rPr lang="en-US" dirty="0" err="1" smtClean="0"/>
              <a:t>Akıl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Rasyonelleşmesi</a:t>
            </a:r>
            <a:endParaRPr lang="en-US" dirty="0" smtClean="0"/>
          </a:p>
          <a:p>
            <a:pPr lvl="1"/>
            <a:r>
              <a:rPr lang="en-US" dirty="0" err="1" smtClean="0"/>
              <a:t>Habermas’ın</a:t>
            </a:r>
            <a:r>
              <a:rPr lang="en-US" dirty="0" smtClean="0"/>
              <a:t> </a:t>
            </a:r>
            <a:r>
              <a:rPr lang="en-US" dirty="0" err="1" smtClean="0"/>
              <a:t>iletişimsel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teorisi</a:t>
            </a:r>
            <a:r>
              <a:rPr lang="en-US" dirty="0" smtClean="0"/>
              <a:t>, </a:t>
            </a:r>
            <a:r>
              <a:rPr lang="en-US" dirty="0" err="1" smtClean="0"/>
              <a:t>Weberci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rasyonelleşme</a:t>
            </a:r>
            <a:r>
              <a:rPr lang="en-US" dirty="0" smtClean="0"/>
              <a:t> </a:t>
            </a:r>
            <a:r>
              <a:rPr lang="en-US" dirty="0" err="1" smtClean="0"/>
              <a:t>kuramından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İletişimsel</a:t>
            </a:r>
            <a:r>
              <a:rPr lang="en-US" b="1" dirty="0" smtClean="0"/>
              <a:t> </a:t>
            </a:r>
            <a:r>
              <a:rPr lang="en-US" b="1" dirty="0" err="1" smtClean="0"/>
              <a:t>Akıl</a:t>
            </a:r>
            <a:r>
              <a:rPr lang="en-US" dirty="0" smtClean="0"/>
              <a:t>; </a:t>
            </a:r>
            <a:r>
              <a:rPr lang="en-US" dirty="0" err="1" smtClean="0"/>
              <a:t>araçsal</a:t>
            </a:r>
            <a:r>
              <a:rPr lang="en-US" dirty="0" smtClean="0"/>
              <a:t> </a:t>
            </a:r>
            <a:r>
              <a:rPr lang="en-US" dirty="0" err="1" smtClean="0"/>
              <a:t>aklın</a:t>
            </a:r>
            <a:r>
              <a:rPr lang="en-US" dirty="0" smtClean="0"/>
              <a:t> </a:t>
            </a:r>
            <a:r>
              <a:rPr lang="en-US" dirty="0" err="1" smtClean="0"/>
              <a:t>diyalojik</a:t>
            </a:r>
            <a:r>
              <a:rPr lang="en-US" dirty="0" smtClean="0"/>
              <a:t> </a:t>
            </a:r>
            <a:r>
              <a:rPr lang="en-US" dirty="0" err="1" smtClean="0"/>
              <a:t>karakterini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plana</a:t>
            </a:r>
            <a:r>
              <a:rPr lang="en-US" dirty="0" smtClean="0"/>
              <a:t> </a:t>
            </a:r>
            <a:r>
              <a:rPr lang="en-US" dirty="0" err="1" smtClean="0"/>
              <a:t>çıkarır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tartışmalarının</a:t>
            </a:r>
            <a:r>
              <a:rPr lang="en-US" dirty="0" smtClean="0"/>
              <a:t> </a:t>
            </a:r>
            <a:r>
              <a:rPr lang="en-US" dirty="0" err="1" smtClean="0"/>
              <a:t>devamı</a:t>
            </a:r>
            <a:r>
              <a:rPr lang="en-US" dirty="0" smtClean="0"/>
              <a:t> </a:t>
            </a:r>
            <a:r>
              <a:rPr lang="en-US" dirty="0" err="1" smtClean="0"/>
              <a:t>niteliğindedir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Akla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tartışmanın</a:t>
            </a:r>
            <a:r>
              <a:rPr lang="en-US" dirty="0" smtClean="0"/>
              <a:t> </a:t>
            </a:r>
            <a:r>
              <a:rPr lang="en-US" dirty="0" err="1" smtClean="0"/>
              <a:t>konsensüse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faydayı</a:t>
            </a:r>
            <a:r>
              <a:rPr lang="en-US" dirty="0" smtClean="0"/>
              <a:t>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etmedeki</a:t>
            </a:r>
            <a:r>
              <a:rPr lang="en-US" dirty="0" smtClean="0"/>
              <a:t> </a:t>
            </a:r>
            <a:r>
              <a:rPr lang="en-US" dirty="0" err="1" smtClean="0"/>
              <a:t>rolüne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Hedeflerin</a:t>
            </a:r>
            <a:r>
              <a:rPr lang="en-US" dirty="0" smtClean="0"/>
              <a:t>/</a:t>
            </a:r>
            <a:r>
              <a:rPr lang="en-US" dirty="0" err="1" smtClean="0"/>
              <a:t>amaçların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araçların</a:t>
            </a:r>
            <a:r>
              <a:rPr lang="en-US" dirty="0" smtClean="0"/>
              <a:t> </a:t>
            </a:r>
            <a:r>
              <a:rPr lang="en-US" dirty="0" err="1" smtClean="0"/>
              <a:t>geliştirilmesinde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İletişim</a:t>
            </a:r>
            <a:r>
              <a:rPr lang="en-US" dirty="0" smtClean="0"/>
              <a:t>: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anlayışa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endParaRPr lang="en-US" dirty="0" smtClean="0"/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süreçte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etkileşimlerin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lvl="1"/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iletişimsel</a:t>
            </a:r>
            <a:r>
              <a:rPr lang="en-US" dirty="0" smtClean="0"/>
              <a:t> </a:t>
            </a:r>
            <a:r>
              <a:rPr lang="en-US" dirty="0" err="1" smtClean="0"/>
              <a:t>süreçler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55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Yaşantı</a:t>
            </a:r>
            <a:r>
              <a:rPr lang="en-US" dirty="0" smtClean="0"/>
              <a:t> </a:t>
            </a:r>
            <a:r>
              <a:rPr lang="en-US" dirty="0" err="1" smtClean="0"/>
              <a:t>Dünyası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Habermas</a:t>
            </a:r>
            <a:r>
              <a:rPr lang="tr-TR" dirty="0" smtClean="0"/>
              <a:t> için, bu iletişim süreçlerinin gerçekleştiği düzlem; </a:t>
            </a:r>
            <a:r>
              <a:rPr lang="tr-TR" b="1" u="sng" dirty="0" smtClean="0"/>
              <a:t>yaşantı-dünyasıdır</a:t>
            </a:r>
            <a:r>
              <a:rPr lang="tr-TR" dirty="0" smtClean="0"/>
              <a:t> (</a:t>
            </a:r>
            <a:r>
              <a:rPr lang="tr-TR" dirty="0" err="1" smtClean="0"/>
              <a:t>lifeworld</a:t>
            </a:r>
            <a:r>
              <a:rPr lang="tr-TR" dirty="0" smtClean="0"/>
              <a:t>).</a:t>
            </a:r>
          </a:p>
          <a:p>
            <a:pPr lvl="1"/>
            <a:r>
              <a:rPr lang="tr-TR" dirty="0" smtClean="0"/>
              <a:t>Ortak anlayışın kurulması özneler arası bir ilişkiyi gerektirir.</a:t>
            </a:r>
          </a:p>
          <a:p>
            <a:pPr lvl="1"/>
            <a:r>
              <a:rPr lang="tr-TR" dirty="0" smtClean="0"/>
              <a:t>Özneler birbirleriyle iletişim aracılığıyla konsensüse ulaşmayı dener.</a:t>
            </a:r>
          </a:p>
          <a:p>
            <a:r>
              <a:rPr lang="tr-TR" dirty="0" smtClean="0"/>
              <a:t>Dil, </a:t>
            </a:r>
            <a:r>
              <a:rPr lang="tr-TR" b="1" u="sng" dirty="0" smtClean="0"/>
              <a:t>geçerlilik iddialarının </a:t>
            </a:r>
            <a:r>
              <a:rPr lang="tr-TR" dirty="0" smtClean="0"/>
              <a:t>ortaya konmasını sağlar.</a:t>
            </a:r>
          </a:p>
          <a:p>
            <a:pPr lvl="1"/>
            <a:r>
              <a:rPr lang="tr-TR" dirty="0" smtClean="0"/>
              <a:t>Toplumun sistemli yapısının üretilmesinde </a:t>
            </a:r>
            <a:r>
              <a:rPr lang="tr-TR" b="1" dirty="0" smtClean="0"/>
              <a:t>iletişimsel eylemler</a:t>
            </a:r>
            <a:r>
              <a:rPr lang="tr-TR" dirty="0" smtClean="0"/>
              <a:t> rol oynar. </a:t>
            </a:r>
          </a:p>
          <a:p>
            <a:pPr lvl="1"/>
            <a:r>
              <a:rPr lang="tr-TR" u="sng" dirty="0" err="1" smtClean="0"/>
              <a:t>Parsons’ın</a:t>
            </a:r>
            <a:r>
              <a:rPr lang="tr-TR" u="sng" dirty="0" smtClean="0"/>
              <a:t> </a:t>
            </a:r>
            <a:r>
              <a:rPr lang="tr-TR" b="1" u="sng" dirty="0" smtClean="0"/>
              <a:t>sistem teorisinin </a:t>
            </a:r>
            <a:r>
              <a:rPr lang="tr-TR" u="sng" dirty="0" smtClean="0"/>
              <a:t>eleştirisi</a:t>
            </a:r>
            <a:r>
              <a:rPr lang="tr-TR" dirty="0" smtClean="0"/>
              <a:t>: Üyelerin aktif katılımının ve etkileşimlerinin (iletişimsel eylemlerinin) sonucu olarak kurulan toplumsal sistemler.</a:t>
            </a:r>
          </a:p>
          <a:p>
            <a:r>
              <a:rPr lang="tr-TR" b="1" u="sng" dirty="0" smtClean="0"/>
              <a:t>Stratejik Eylem vs. İletişimsel Eylem</a:t>
            </a:r>
          </a:p>
          <a:p>
            <a:pPr lvl="1"/>
            <a:r>
              <a:rPr lang="tr-TR" b="1" dirty="0" smtClean="0"/>
              <a:t>Stratejik Eylem</a:t>
            </a:r>
            <a:r>
              <a:rPr lang="tr-TR" dirty="0" smtClean="0"/>
              <a:t>: Başkalarının amaçlarının güdülediği eylem kipleri (yaptırım, ekonomik fayda ve iktidar ilişkileri)</a:t>
            </a:r>
          </a:p>
          <a:p>
            <a:pPr lvl="1"/>
            <a:r>
              <a:rPr lang="tr-TR" b="1" dirty="0" smtClean="0"/>
              <a:t>İletişimsel Eylem</a:t>
            </a:r>
            <a:r>
              <a:rPr lang="tr-TR" dirty="0" smtClean="0"/>
              <a:t>: Aktörlerin nesnel/öznel koşullarının sonucu olarak öne sürdüğü geçerlilik iddialarına dayalıdır.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236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Yaşantı</a:t>
            </a:r>
            <a:r>
              <a:rPr lang="en-US" dirty="0" smtClean="0"/>
              <a:t> </a:t>
            </a:r>
            <a:r>
              <a:rPr lang="en-US" dirty="0" err="1" smtClean="0"/>
              <a:t>Dünyası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İdeal </a:t>
            </a:r>
            <a:r>
              <a:rPr lang="en-US" dirty="0" err="1" smtClean="0"/>
              <a:t>Konuşma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Yaşantı dünyası </a:t>
            </a:r>
            <a:r>
              <a:rPr lang="tr-TR" b="1" u="sng" dirty="0" smtClean="0"/>
              <a:t>ideal konuşma durumu</a:t>
            </a:r>
            <a:r>
              <a:rPr lang="tr-TR" dirty="0" smtClean="0"/>
              <a:t>nu sahneler.</a:t>
            </a:r>
          </a:p>
          <a:p>
            <a:pPr lvl="1"/>
            <a:r>
              <a:rPr lang="tr-TR" dirty="0" smtClean="0"/>
              <a:t>İdeal konuşma durumu, asla tam anlamıyla gerçekleşemez.</a:t>
            </a:r>
          </a:p>
          <a:p>
            <a:pPr lvl="1"/>
            <a:r>
              <a:rPr lang="tr-TR" dirty="0" smtClean="0"/>
              <a:t>Engellerin, kısıtlamaların olmadığı, eşitlikçi bir iletişim ortamının idealidir. </a:t>
            </a:r>
          </a:p>
          <a:p>
            <a:r>
              <a:rPr lang="tr-TR" dirty="0" smtClean="0"/>
              <a:t>İletişimsel eylemde, ideal konuşma durumu gerçekleştirilebildiği ölçüde, ortak anlayışa ulaşılır.</a:t>
            </a:r>
          </a:p>
          <a:p>
            <a:pPr lvl="1"/>
            <a:r>
              <a:rPr lang="tr-TR" dirty="0" err="1" smtClean="0"/>
              <a:t>Habermas</a:t>
            </a:r>
            <a:r>
              <a:rPr lang="tr-TR" dirty="0" smtClean="0"/>
              <a:t>, ideal konuşma durumu sağlanabildiğinde konsensüse ulaşmanın imkanını varsayar. </a:t>
            </a:r>
          </a:p>
          <a:p>
            <a:pPr lvl="1"/>
            <a:r>
              <a:rPr lang="tr-TR" dirty="0" smtClean="0"/>
              <a:t>Bu koşullar </a:t>
            </a:r>
            <a:r>
              <a:rPr lang="tr-TR" u="sng" dirty="0" smtClean="0"/>
              <a:t>evrensel, aşkın ve kolektif faydaya dayalı</a:t>
            </a:r>
            <a:r>
              <a:rPr lang="tr-TR" dirty="0" smtClean="0"/>
              <a:t> bir </a:t>
            </a:r>
            <a:r>
              <a:rPr lang="tr-TR" dirty="0" err="1" smtClean="0"/>
              <a:t>anlaşmayi</a:t>
            </a:r>
            <a:r>
              <a:rPr lang="tr-TR" dirty="0" smtClean="0"/>
              <a:t> mümkün kılar. </a:t>
            </a:r>
          </a:p>
          <a:p>
            <a:pPr lvl="1"/>
            <a:r>
              <a:rPr lang="tr-TR" dirty="0" smtClean="0"/>
              <a:t>İletişimsel eylem; her türden evrensellik/aşkınlık/</a:t>
            </a:r>
            <a:r>
              <a:rPr lang="tr-TR" dirty="0" err="1" smtClean="0"/>
              <a:t>kolektiviteye</a:t>
            </a:r>
            <a:r>
              <a:rPr lang="tr-TR" dirty="0" smtClean="0"/>
              <a:t> dayalı geçerlilik iddialarının sürekli olarak sınandığı bir söylem alanını kapsar. </a:t>
            </a:r>
          </a:p>
          <a:p>
            <a:r>
              <a:rPr lang="tr-TR" dirty="0" smtClean="0"/>
              <a:t>Habermas’a göre, </a:t>
            </a:r>
            <a:r>
              <a:rPr lang="tr-TR" u="sng" dirty="0" smtClean="0"/>
              <a:t>ideal konuşma durumu </a:t>
            </a:r>
            <a:r>
              <a:rPr lang="tr-TR" dirty="0" smtClean="0"/>
              <a:t>çarpıtma ve yönlendirmelerden uzak, ortak anlayışa doğru doğal bir hareketi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7609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Habermas</a:t>
            </a:r>
            <a:r>
              <a:rPr lang="tr-TR" dirty="0" smtClean="0"/>
              <a:t> için, toplumsal düzen sadece etkileşimlerin gerçekleştiği yaşantı-dünyası ile sınırlı değildir.</a:t>
            </a:r>
          </a:p>
          <a:p>
            <a:pPr lvl="1"/>
            <a:r>
              <a:rPr lang="tr-TR" dirty="0" smtClean="0"/>
              <a:t>Kompleks toplumsal düzenlemelerin ortaya çıkışı</a:t>
            </a:r>
          </a:p>
          <a:p>
            <a:pPr lvl="1"/>
            <a:r>
              <a:rPr lang="tr-TR" dirty="0" smtClean="0"/>
              <a:t>Sembolik etkileşimin toplumun örgütlenmesinde oynadığı merkezi rol (para, uzmanlık sistemleri, iktidar ilişkileri)</a:t>
            </a:r>
          </a:p>
          <a:p>
            <a:r>
              <a:rPr lang="tr-TR" dirty="0" smtClean="0"/>
              <a:t> </a:t>
            </a:r>
            <a:r>
              <a:rPr lang="tr-TR" b="1" u="sng" dirty="0" smtClean="0"/>
              <a:t>İktidar ve para </a:t>
            </a:r>
            <a:r>
              <a:rPr lang="tr-TR" dirty="0" smtClean="0"/>
              <a:t>temel sistem mekanizmalarıdır. </a:t>
            </a:r>
          </a:p>
          <a:p>
            <a:pPr lvl="1"/>
            <a:r>
              <a:rPr lang="tr-TR" dirty="0" smtClean="0"/>
              <a:t>Sistemin yönetici mekanizmalarını oluştururlar. </a:t>
            </a:r>
          </a:p>
          <a:p>
            <a:pPr lvl="1"/>
            <a:r>
              <a:rPr lang="tr-TR" dirty="0" smtClean="0"/>
              <a:t>Toplumun rasyonelleşmesini de etkileyen unsurlardır. </a:t>
            </a:r>
          </a:p>
          <a:p>
            <a:r>
              <a:rPr lang="tr-TR" b="1" u="sng" dirty="0" smtClean="0"/>
              <a:t>İktidar ve para </a:t>
            </a:r>
            <a:r>
              <a:rPr lang="tr-TR" dirty="0" smtClean="0"/>
              <a:t>geçerlilik iddialarını yaşantı-</a:t>
            </a:r>
            <a:r>
              <a:rPr lang="tr-TR" dirty="0" err="1" smtClean="0"/>
              <a:t>dünyası’nın</a:t>
            </a:r>
            <a:r>
              <a:rPr lang="tr-TR" dirty="0" smtClean="0"/>
              <a:t> alanından uzaklaştırarak sistem içerisinde yeniden konumlandırır. </a:t>
            </a:r>
          </a:p>
          <a:p>
            <a:pPr lvl="1"/>
            <a:r>
              <a:rPr lang="tr-TR" dirty="0" smtClean="0"/>
              <a:t>Geçerlilik (doğruluk/uygunluk, vs.) kriterlerinin belirlenmesinde iktidar ve para ilişkileri yönlendirici bir rol oynar. </a:t>
            </a:r>
          </a:p>
          <a:p>
            <a:pPr lvl="1"/>
            <a:r>
              <a:rPr lang="tr-TR" dirty="0" smtClean="0"/>
              <a:t>Bu süreç, geçerliliğin iletişimsel bir eylemle belirlenmesinden başka bir düzleme taşınmasıdır. </a:t>
            </a:r>
          </a:p>
          <a:p>
            <a:pPr lvl="1"/>
            <a:r>
              <a:rPr lang="tr-TR" dirty="0" err="1" smtClean="0"/>
              <a:t>Habermas</a:t>
            </a:r>
            <a:r>
              <a:rPr lang="tr-TR" dirty="0" smtClean="0"/>
              <a:t>, böylelikle, </a:t>
            </a:r>
            <a:r>
              <a:rPr lang="tr-TR" dirty="0" err="1" smtClean="0"/>
              <a:t>Garfinkel’in</a:t>
            </a:r>
            <a:r>
              <a:rPr lang="tr-TR" dirty="0" smtClean="0"/>
              <a:t> </a:t>
            </a:r>
            <a:r>
              <a:rPr lang="tr-TR" dirty="0" err="1" smtClean="0"/>
              <a:t>etnometodolojik</a:t>
            </a:r>
            <a:r>
              <a:rPr lang="tr-TR" dirty="0" smtClean="0"/>
              <a:t> yaklaşımında geliştirilen gündelik etkileşime dayalı bir toplum modelini eleştirir.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095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Yaşantı-dünyasının kolonileştirilmesi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/>
              <a:t>Habermas</a:t>
            </a:r>
            <a:r>
              <a:rPr lang="tr-TR" dirty="0" smtClean="0"/>
              <a:t>, sistemin işlevsel bütünleşmeyi sağlayan unsurları çözümlemesinde </a:t>
            </a:r>
            <a:r>
              <a:rPr lang="tr-TR" b="1" dirty="0" smtClean="0"/>
              <a:t>kolonileşme</a:t>
            </a:r>
            <a:r>
              <a:rPr lang="tr-TR" dirty="0" smtClean="0"/>
              <a:t> kavramı merkezi önemdedir. </a:t>
            </a:r>
          </a:p>
          <a:p>
            <a:pPr lvl="1"/>
            <a:r>
              <a:rPr lang="tr-TR" dirty="0" smtClean="0"/>
              <a:t>Para ve iktidar iletişimsel </a:t>
            </a:r>
            <a:r>
              <a:rPr lang="tr-TR" dirty="0" err="1" smtClean="0"/>
              <a:t>eylem’in</a:t>
            </a:r>
            <a:r>
              <a:rPr lang="tr-TR" dirty="0" smtClean="0"/>
              <a:t> ikame edilmesi/</a:t>
            </a:r>
            <a:r>
              <a:rPr lang="tr-TR" dirty="0" err="1" smtClean="0"/>
              <a:t>kısayolu</a:t>
            </a:r>
            <a:r>
              <a:rPr lang="tr-TR" dirty="0" smtClean="0"/>
              <a:t> gibi çalışır.</a:t>
            </a:r>
          </a:p>
          <a:p>
            <a:pPr lvl="1"/>
            <a:r>
              <a:rPr lang="tr-TR" dirty="0" smtClean="0"/>
              <a:t>Geçerlilik iddiaları ekonomik (üretkenlik, verimlilik gibi) ve iktidar (</a:t>
            </a:r>
            <a:r>
              <a:rPr lang="tr-TR" dirty="0" err="1" smtClean="0"/>
              <a:t>örn</a:t>
            </a:r>
            <a:r>
              <a:rPr lang="tr-TR" dirty="0" smtClean="0"/>
              <a:t>. Bürokratik) ilişkilerinin standartları doğrultusunda belirlenmesi söz konusudur. </a:t>
            </a:r>
          </a:p>
          <a:p>
            <a:pPr lvl="1"/>
            <a:r>
              <a:rPr lang="tr-TR" dirty="0" smtClean="0"/>
              <a:t> Gayrişahsi ve standart bir toplumsal bütünleşmenin imkanı burada yatar. </a:t>
            </a:r>
          </a:p>
          <a:p>
            <a:r>
              <a:rPr lang="tr-TR" dirty="0" err="1" smtClean="0"/>
              <a:t>Habermas</a:t>
            </a:r>
            <a:r>
              <a:rPr lang="tr-TR" dirty="0" smtClean="0"/>
              <a:t> için, bu süreç, iletişimsel eylem alanını tahrip ettiği, dolayımladığı ölçüde </a:t>
            </a:r>
            <a:r>
              <a:rPr lang="tr-TR" u="sng" dirty="0" err="1" smtClean="0"/>
              <a:t>kolonileştiricidir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Habermas’a göre bu kolonileştirme sürecini tersine çevirmek imkansız değildir. </a:t>
            </a:r>
          </a:p>
          <a:p>
            <a:pPr lvl="1"/>
            <a:r>
              <a:rPr lang="tr-TR" dirty="0" smtClean="0"/>
              <a:t>İletişimsel eylem kapasitesinin, sistem karşısında yeniden baskı uygulayabilme kapasitesini göz ardı etmez.</a:t>
            </a:r>
          </a:p>
          <a:p>
            <a:pPr lvl="2"/>
            <a:r>
              <a:rPr lang="tr-TR" dirty="0" err="1" smtClean="0"/>
              <a:t>Örn</a:t>
            </a:r>
            <a:r>
              <a:rPr lang="tr-TR" dirty="0" smtClean="0"/>
              <a:t>. Toplumsal hareketler, alternatif medya, vs.</a:t>
            </a:r>
          </a:p>
          <a:p>
            <a:pPr lvl="1"/>
            <a:r>
              <a:rPr lang="tr-TR" dirty="0" smtClean="0"/>
              <a:t>Bu sayede, toplumun sistemli bütünlüğü statik bir biçimde kavranmaz. </a:t>
            </a:r>
          </a:p>
          <a:p>
            <a:pPr lvl="1"/>
            <a:r>
              <a:rPr lang="tr-TR" dirty="0" smtClean="0"/>
              <a:t>Yeniden müzakere edilmeye, değişmeye ve daha özgür/eşit/adil bir düzenin yaratılmasına açık, hareketli bir toplumsal denge kavrayışı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22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TARTIŞMA: </a:t>
            </a:r>
            <a:br>
              <a:rPr lang="tr-TR" dirty="0" smtClean="0"/>
            </a:br>
            <a:r>
              <a:rPr lang="tr-TR" dirty="0" smtClean="0"/>
              <a:t>Dijitalleşme, İnternet, Yeni Medya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>
            <a:normAutofit fontScale="77500" lnSpcReduction="20000"/>
          </a:bodyPr>
          <a:lstStyle/>
          <a:p>
            <a:r>
              <a:rPr lang="tr-TR" b="1" u="sng" dirty="0" smtClean="0"/>
              <a:t>Yeni medya çağı</a:t>
            </a:r>
            <a:r>
              <a:rPr lang="tr-TR" dirty="0" smtClean="0"/>
              <a:t>; </a:t>
            </a:r>
          </a:p>
          <a:p>
            <a:pPr lvl="1"/>
            <a:r>
              <a:rPr lang="tr-TR" dirty="0" smtClean="0"/>
              <a:t>Kültür ve toplumun dijitalleşmesi yoluyla toplumsal yaşamda radikal dönüşümler</a:t>
            </a:r>
          </a:p>
          <a:p>
            <a:pPr lvl="1"/>
            <a:r>
              <a:rPr lang="tr-TR" dirty="0" smtClean="0"/>
              <a:t>Web 2.0 teknolojisi sayesinde katılımcı kültür </a:t>
            </a:r>
          </a:p>
          <a:p>
            <a:pPr lvl="1"/>
            <a:r>
              <a:rPr lang="tr-TR" dirty="0" smtClean="0"/>
              <a:t>İnternet geçerlilik iddialarının ideal konuşma durumu içerisinde üretildiği ve dolaşıma sokulduğu yeni bir yaşantı-dünyası alanı olabilir mi?</a:t>
            </a:r>
          </a:p>
          <a:p>
            <a:r>
              <a:rPr lang="tr-TR" b="1" dirty="0" smtClean="0"/>
              <a:t>Dijital gözetim/algoritmalar</a:t>
            </a:r>
          </a:p>
          <a:p>
            <a:pPr lvl="1"/>
            <a:r>
              <a:rPr lang="tr-TR" dirty="0" smtClean="0"/>
              <a:t>Dijital çağ gözetim sistemlerinin geliştirilmesinde yeni mekanizmalar üretir. </a:t>
            </a:r>
          </a:p>
          <a:p>
            <a:pPr lvl="1"/>
            <a:r>
              <a:rPr lang="tr-TR" dirty="0" smtClean="0"/>
              <a:t>Algoritmalar dijitalleşmenin sistemli bir yapıya kavuşmasını </a:t>
            </a:r>
            <a:r>
              <a:rPr lang="tr-TR" dirty="0" err="1" smtClean="0"/>
              <a:t>koşullayan</a:t>
            </a:r>
            <a:r>
              <a:rPr lang="tr-TR" dirty="0" smtClean="0"/>
              <a:t> mekanizmalar üretir.</a:t>
            </a:r>
          </a:p>
          <a:p>
            <a:pPr lvl="1"/>
            <a:r>
              <a:rPr lang="tr-TR" dirty="0" smtClean="0"/>
              <a:t>Öyleyse, dijitalleşme (dijital) iletişimsel eylemin kolonileşmesini de sağlar</a:t>
            </a:r>
          </a:p>
          <a:p>
            <a:r>
              <a:rPr lang="tr-TR" dirty="0" smtClean="0"/>
              <a:t>Dijital çağ/internet çağı/yeni medya çağı</a:t>
            </a:r>
          </a:p>
          <a:p>
            <a:pPr lvl="1"/>
            <a:r>
              <a:rPr lang="tr-TR" dirty="0" smtClean="0"/>
              <a:t>Yaşantı-dünyası ile sistem arasındaki gerilimin (kolonileştirme ve karşı baskılar) bir arada işlediği </a:t>
            </a:r>
            <a:r>
              <a:rPr lang="tr-TR" dirty="0" err="1" smtClean="0"/>
              <a:t>alanlaran</a:t>
            </a:r>
            <a:r>
              <a:rPr lang="tr-TR" dirty="0" smtClean="0"/>
              <a:t> biri olarak düşünülebilir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5965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Eleştiriler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/>
          </a:bodyPr>
          <a:lstStyle/>
          <a:p>
            <a:r>
              <a:rPr lang="tr-TR" b="1" u="sng" dirty="0" smtClean="0"/>
              <a:t>İdeal konuşma durumu</a:t>
            </a:r>
          </a:p>
          <a:p>
            <a:r>
              <a:rPr lang="tr-TR" dirty="0" err="1" smtClean="0"/>
              <a:t>Habermas’ın</a:t>
            </a:r>
            <a:r>
              <a:rPr lang="tr-TR" dirty="0" smtClean="0"/>
              <a:t> düşüncesinde iletişimsel eylemin ortak iyi/fayda/anlayışa yöneldiği inancı, onun ütopik bir toplum kuramı geliştirdiği eleştirileriyle karşılanır. </a:t>
            </a:r>
          </a:p>
          <a:p>
            <a:r>
              <a:rPr lang="tr-TR" b="1" u="sng" dirty="0" smtClean="0"/>
              <a:t>Kolonileştirme</a:t>
            </a:r>
            <a:r>
              <a:rPr lang="tr-TR" dirty="0" smtClean="0"/>
              <a:t>:</a:t>
            </a:r>
          </a:p>
          <a:p>
            <a:r>
              <a:rPr lang="tr-TR" dirty="0" smtClean="0"/>
              <a:t>Kolonileşme kavramı karşısında yaşantı-dünyasının ne türden ve nasıl direnç mekanizmaları geliştirebildiği </a:t>
            </a:r>
            <a:r>
              <a:rPr lang="tr-TR" dirty="0" err="1" smtClean="0"/>
              <a:t>Habermas’ın</a:t>
            </a:r>
            <a:r>
              <a:rPr lang="tr-TR" dirty="0" smtClean="0"/>
              <a:t> tali bir önem verdiği konulardır. </a:t>
            </a:r>
          </a:p>
          <a:p>
            <a:pPr lvl="1"/>
            <a:r>
              <a:rPr lang="tr-TR" dirty="0" smtClean="0"/>
              <a:t>Mikro eylemlerin oynayabileceği rol...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027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Eleştiriler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77500" lnSpcReduction="20000"/>
          </a:bodyPr>
          <a:lstStyle/>
          <a:p>
            <a:r>
              <a:rPr lang="tr-TR" b="1" u="sng" dirty="0" smtClean="0"/>
              <a:t>Feminist Eleştiri </a:t>
            </a:r>
            <a:r>
              <a:rPr lang="mr-IN" b="1" u="sng" dirty="0" smtClean="0"/>
              <a:t>–</a:t>
            </a:r>
            <a:r>
              <a:rPr lang="tr-TR" b="1" u="sng" dirty="0" smtClean="0"/>
              <a:t> Nancy </a:t>
            </a:r>
            <a:r>
              <a:rPr lang="tr-TR" b="1" u="sng" dirty="0" err="1" smtClean="0"/>
              <a:t>Fraser</a:t>
            </a:r>
            <a:endParaRPr lang="tr-TR" b="1" u="sng" dirty="0" smtClean="0"/>
          </a:p>
          <a:p>
            <a:r>
              <a:rPr lang="tr-TR" dirty="0" smtClean="0"/>
              <a:t>Yaşantı-dünyasında üretilen geçerlilik iddialarının cinsiyetli karakterini göz ardı eder.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diyalojik</a:t>
            </a:r>
            <a:r>
              <a:rPr lang="tr-TR" dirty="0" smtClean="0"/>
              <a:t> sürece katılma ya da geçerlilik iddialarını üretme kapasitesinin kadınlar ve erkekler arasında eşitsiz bölüşümü</a:t>
            </a:r>
          </a:p>
          <a:p>
            <a:r>
              <a:rPr lang="tr-TR" dirty="0" smtClean="0"/>
              <a:t>Kolonileştirme tezine ilişkin çekinceler</a:t>
            </a:r>
          </a:p>
          <a:p>
            <a:pPr lvl="1"/>
            <a:r>
              <a:rPr lang="tr-TR" dirty="0" smtClean="0"/>
              <a:t>Geleneksel olarak aile içerisinde ve kadınlar tarafından bakım hizmetlerinin, liberal toplumlarda kamu sektörü ve piyasa tarafından sağlanması</a:t>
            </a:r>
          </a:p>
          <a:p>
            <a:pPr lvl="1"/>
            <a:r>
              <a:rPr lang="tr-TR" dirty="0" err="1" smtClean="0"/>
              <a:t>Habermas’ın</a:t>
            </a:r>
            <a:r>
              <a:rPr lang="tr-TR" dirty="0" smtClean="0"/>
              <a:t> sosyal teorisinde iktidar ve paranın düzenlediği sistemli yapılaşma; yaşantı-dünyasının kolonileşmesi</a:t>
            </a:r>
          </a:p>
          <a:p>
            <a:pPr lvl="1"/>
            <a:r>
              <a:rPr lang="tr-TR" dirty="0" err="1" smtClean="0"/>
              <a:t>Habermas’ın</a:t>
            </a:r>
            <a:r>
              <a:rPr lang="tr-TR" dirty="0" smtClean="0"/>
              <a:t> bu kolonileşme tezi, toplumsal cinsiyet eşitsizliklerinin karmaşık niteliğini </a:t>
            </a:r>
            <a:r>
              <a:rPr lang="tr-TR" dirty="0" err="1" smtClean="0"/>
              <a:t>gözardı</a:t>
            </a:r>
            <a:r>
              <a:rPr lang="tr-TR" dirty="0" smtClean="0"/>
              <a:t> eder. </a:t>
            </a:r>
          </a:p>
          <a:p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2248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73</TotalTime>
  <Words>810</Words>
  <Application>Microsoft Macintosh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Habermas ve İletişimsel Eylem Kuramı</vt:lpstr>
      <vt:lpstr>İletişimsel Akıl</vt:lpstr>
      <vt:lpstr>Yaşantı Dünyası</vt:lpstr>
      <vt:lpstr>Yaşantı Dünyası – İdeal Konuşma Durumu</vt:lpstr>
      <vt:lpstr>Sistem</vt:lpstr>
      <vt:lpstr>Yaşantı-dünyasının kolonileştirilmesi</vt:lpstr>
      <vt:lpstr>TARTIŞMA:  Dijitalleşme, İnternet, Yeni Medya</vt:lpstr>
      <vt:lpstr>Eleştiriler</vt:lpstr>
      <vt:lpstr>Eleştiriler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Habermas ve İletişimsel Eylem Kuramı</dc:title>
  <dc:creator>süreyya</dc:creator>
  <cp:lastModifiedBy>süreyya</cp:lastModifiedBy>
  <cp:revision>8</cp:revision>
  <dcterms:created xsi:type="dcterms:W3CDTF">2018-11-18T13:46:38Z</dcterms:created>
  <dcterms:modified xsi:type="dcterms:W3CDTF">2018-11-18T15:00:18Z</dcterms:modified>
</cp:coreProperties>
</file>