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 id="260"/>
            <p14:sldId id="261"/>
            <p14:sldId id="262"/>
            <p14:sldId id="263"/>
            <p14:sldId id="26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15.08.2020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15.08.2020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15.08.2020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a:t>
            </a:r>
            <a:r>
              <a:rPr lang="tr-TR"/>
              <a:t>Hukuku (4. </a:t>
            </a:r>
            <a:r>
              <a:rPr lang="tr-TR" dirty="0"/>
              <a:t>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6CBE25D7-2353-4C6E-94E7-5EB30DAFFD64}"/>
              </a:ext>
            </a:extLst>
          </p:cNvPr>
          <p:cNvSpPr>
            <a:spLocks noGrp="1"/>
          </p:cNvSpPr>
          <p:nvPr>
            <p:ph type="title"/>
          </p:nvPr>
        </p:nvSpPr>
        <p:spPr/>
        <p:txBody>
          <a:bodyPr/>
          <a:lstStyle/>
          <a:p>
            <a:r>
              <a:rPr lang="tr-TR" dirty="0"/>
              <a:t>Tüzel Kişiler</a:t>
            </a:r>
          </a:p>
        </p:txBody>
      </p:sp>
      <p:sp>
        <p:nvSpPr>
          <p:cNvPr id="5" name="İçerik Yer Tutucusu 4">
            <a:extLst>
              <a:ext uri="{FF2B5EF4-FFF2-40B4-BE49-F238E27FC236}">
                <a16:creationId xmlns:a16="http://schemas.microsoft.com/office/drawing/2014/main" id="{FC8531E3-0985-4B83-81E2-A51DB6694B5F}"/>
              </a:ext>
            </a:extLst>
          </p:cNvPr>
          <p:cNvSpPr>
            <a:spLocks noGrp="1"/>
          </p:cNvSpPr>
          <p:nvPr>
            <p:ph idx="1"/>
          </p:nvPr>
        </p:nvSpPr>
        <p:spPr/>
        <p:txBody>
          <a:bodyPr/>
          <a:lstStyle/>
          <a:p>
            <a:pPr algn="just"/>
            <a:r>
              <a:rPr lang="tr-TR" dirty="0"/>
              <a:t>Roma Hukuku’nda tüzel kişilik geç doğmuş bir kavramdır, bu sebeple tüzel kişilik Roma’da sistem halinde gelişme imkanı bulamamıştır.</a:t>
            </a:r>
          </a:p>
          <a:p>
            <a:pPr algn="just"/>
            <a:r>
              <a:rPr lang="tr-TR" dirty="0"/>
              <a:t>Roma kişilik tanınmış olan topluluklardan en eskisi ve en önemlisi </a:t>
            </a:r>
            <a:r>
              <a:rPr lang="tr-TR" b="1" i="1" dirty="0" err="1"/>
              <a:t>Populus</a:t>
            </a:r>
            <a:r>
              <a:rPr lang="tr-TR" i="1" dirty="0"/>
              <a:t> </a:t>
            </a:r>
            <a:r>
              <a:rPr lang="tr-TR" b="1" i="1" dirty="0" err="1"/>
              <a:t>Romanus</a:t>
            </a:r>
            <a:r>
              <a:rPr lang="tr-TR" dirty="0"/>
              <a:t> denilen Roma Devleti’dir. İmparatorluk Dönemi’nde </a:t>
            </a:r>
            <a:r>
              <a:rPr lang="tr-TR" i="1" dirty="0" err="1"/>
              <a:t>Populus</a:t>
            </a:r>
            <a:r>
              <a:rPr lang="tr-TR" i="1" dirty="0"/>
              <a:t> </a:t>
            </a:r>
            <a:r>
              <a:rPr lang="tr-TR" i="1" dirty="0" err="1"/>
              <a:t>Romanus</a:t>
            </a:r>
            <a:r>
              <a:rPr lang="tr-TR" dirty="0" err="1"/>
              <a:t>’un</a:t>
            </a:r>
            <a:r>
              <a:rPr lang="tr-TR" dirty="0"/>
              <a:t> yerini </a:t>
            </a:r>
            <a:r>
              <a:rPr lang="tr-TR" b="1" i="1" dirty="0" err="1"/>
              <a:t>Senatus</a:t>
            </a:r>
            <a:r>
              <a:rPr lang="tr-TR" b="1" i="1" dirty="0"/>
              <a:t> </a:t>
            </a:r>
            <a:r>
              <a:rPr lang="tr-TR" b="1" i="1" dirty="0" err="1"/>
              <a:t>Populusque</a:t>
            </a:r>
            <a:r>
              <a:rPr lang="tr-TR" b="1" i="1" dirty="0"/>
              <a:t> </a:t>
            </a:r>
            <a:r>
              <a:rPr lang="tr-TR" b="1" i="1" dirty="0" err="1"/>
              <a:t>Romanus</a:t>
            </a:r>
            <a:r>
              <a:rPr lang="tr-TR" b="1" i="1" dirty="0"/>
              <a:t> </a:t>
            </a:r>
            <a:r>
              <a:rPr lang="tr-TR" b="1" dirty="0"/>
              <a:t>(S.P.Q.R)</a:t>
            </a:r>
            <a:r>
              <a:rPr lang="tr-TR" dirty="0"/>
              <a:t> almıştır.</a:t>
            </a:r>
          </a:p>
          <a:p>
            <a:pPr algn="just"/>
            <a:r>
              <a:rPr lang="tr-TR" dirty="0"/>
              <a:t>Bunun yanı sıra Roma’da esnaf, zanaatçı ve tüccarların kurduğu cemiyetler olan</a:t>
            </a:r>
            <a:r>
              <a:rPr lang="tr-TR" i="1" dirty="0"/>
              <a:t> </a:t>
            </a:r>
            <a:r>
              <a:rPr lang="tr-TR" i="1" dirty="0" err="1"/>
              <a:t>collegium</a:t>
            </a:r>
            <a:r>
              <a:rPr lang="tr-TR" dirty="0" err="1"/>
              <a:t>’lar</a:t>
            </a:r>
            <a:r>
              <a:rPr lang="tr-TR" dirty="0"/>
              <a:t>, dini dernekler olan </a:t>
            </a:r>
            <a:r>
              <a:rPr lang="tr-TR" i="1" dirty="0" err="1"/>
              <a:t>sodalitas</a:t>
            </a:r>
            <a:r>
              <a:rPr lang="tr-TR" dirty="0" err="1"/>
              <a:t>’lar</a:t>
            </a:r>
            <a:r>
              <a:rPr lang="tr-TR" dirty="0"/>
              <a:t> tüzel kişiler olarak karşımıza çıkmaktadır.</a:t>
            </a:r>
          </a:p>
          <a:p>
            <a:pPr algn="just"/>
            <a:r>
              <a:rPr lang="tr-TR" dirty="0"/>
              <a:t>Roma’da mal topluluğu anlamına gelen vakıflar, Klasik Hukuk </a:t>
            </a:r>
            <a:r>
              <a:rPr lang="tr-TR"/>
              <a:t>Dönemi’nde mevcut değildir.</a:t>
            </a:r>
            <a:endParaRPr lang="tr-TR" dirty="0"/>
          </a:p>
        </p:txBody>
      </p:sp>
    </p:spTree>
    <p:extLst>
      <p:ext uri="{BB962C8B-B14F-4D97-AF65-F5344CB8AC3E}">
        <p14:creationId xmlns:p14="http://schemas.microsoft.com/office/powerpoint/2010/main" val="221450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Genel Kavramlar</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lstStyle/>
          <a:p>
            <a:pPr algn="just"/>
            <a:r>
              <a:rPr lang="tr-TR" b="1" i="1" dirty="0"/>
              <a:t>IUS </a:t>
            </a:r>
            <a:r>
              <a:rPr lang="tr-TR" b="1" dirty="0"/>
              <a:t>KAVRAMI</a:t>
            </a:r>
          </a:p>
          <a:p>
            <a:pPr algn="just"/>
            <a:r>
              <a:rPr lang="tr-TR" dirty="0"/>
              <a:t>Latincede </a:t>
            </a:r>
            <a:r>
              <a:rPr lang="tr-TR" i="1" dirty="0" err="1"/>
              <a:t>ius</a:t>
            </a:r>
            <a:r>
              <a:rPr lang="tr-TR" i="1" dirty="0"/>
              <a:t> </a:t>
            </a:r>
            <a:r>
              <a:rPr lang="tr-TR" dirty="0"/>
              <a:t>hem hak hem de hukuk anlamına gelmektedir. Roma Hukuku’nda </a:t>
            </a:r>
            <a:r>
              <a:rPr lang="tr-TR" i="1" dirty="0" err="1"/>
              <a:t>ius</a:t>
            </a:r>
            <a:r>
              <a:rPr lang="tr-TR" dirty="0"/>
              <a:t>, </a:t>
            </a:r>
            <a:r>
              <a:rPr lang="tr-TR" i="1" dirty="0"/>
              <a:t>actio </a:t>
            </a:r>
            <a:r>
              <a:rPr lang="tr-TR" dirty="0"/>
              <a:t>ile sıkı bir ilişki içerisindedir. Öyle ki Roma’da hak sahipliği dava sahipliği ile denk bir vaziyettedir ve davası olmayan bir haktan söz edilemez.</a:t>
            </a:r>
          </a:p>
          <a:p>
            <a:pPr algn="just"/>
            <a:r>
              <a:rPr lang="tr-TR" dirty="0"/>
              <a:t>Roma Hukuku’nda hakka dair ayrımlar karşımıza çıkmaktadır. Bu ayrımlardan en önemlisi «ayni hak – şahsi hak» ayrımıdır, bu ayrım ise bu haklara ilişkin açılan «ayni dava – şahsi dava» ayrımına dayanmaktadır.</a:t>
            </a:r>
          </a:p>
        </p:txBody>
      </p:sp>
    </p:spTree>
    <p:extLst>
      <p:ext uri="{BB962C8B-B14F-4D97-AF65-F5344CB8AC3E}">
        <p14:creationId xmlns:p14="http://schemas.microsoft.com/office/powerpoint/2010/main" val="81007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Genel Kavramlar</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lstStyle/>
          <a:p>
            <a:pPr algn="just"/>
            <a:r>
              <a:rPr lang="tr-TR" dirty="0"/>
              <a:t>Haklara sahip olabilme ve borç altına girebilme ehliyeti/yeteneği </a:t>
            </a:r>
            <a:r>
              <a:rPr lang="tr-TR" b="1" dirty="0"/>
              <a:t>hak ehliyeti</a:t>
            </a:r>
            <a:r>
              <a:rPr lang="tr-TR" dirty="0"/>
              <a:t> olarak adlandırılmaktadır. Çağdaş hukuklarda her insanın hak ehliyetine sahip olduğu kabulü varken, Roma Hukuku’nda hak ehliyetine her insanın sahip olamadığı görülmektedir. Nitekim Roma Hukuku’nda hukuken kişi olarak tanınmanın, yani hak ehliyetine sahip olmanın üç koşulu vardır:</a:t>
            </a:r>
          </a:p>
          <a:p>
            <a:pPr algn="just"/>
            <a:r>
              <a:rPr lang="tr-TR" dirty="0"/>
              <a:t>1) Özgür olmak</a:t>
            </a:r>
          </a:p>
          <a:p>
            <a:pPr algn="just"/>
            <a:r>
              <a:rPr lang="tr-TR" dirty="0"/>
              <a:t>2) Yurttaş olmak</a:t>
            </a:r>
          </a:p>
          <a:p>
            <a:pPr algn="just"/>
            <a:r>
              <a:rPr lang="tr-TR" dirty="0"/>
              <a:t>3) Baba egemenliği altında bulunmamak</a:t>
            </a:r>
          </a:p>
          <a:p>
            <a:pPr algn="just"/>
            <a:r>
              <a:rPr lang="tr-TR" dirty="0"/>
              <a:t>Bu bağlamda, Roma’da bir kimsenin hak ehliyetine sahip olup olmadığını tespit etmek için, o kimsenin özgürlük durumu (</a:t>
            </a:r>
            <a:r>
              <a:rPr lang="tr-TR" i="1" dirty="0" err="1"/>
              <a:t>status</a:t>
            </a:r>
            <a:r>
              <a:rPr lang="tr-TR" i="1" dirty="0"/>
              <a:t> </a:t>
            </a:r>
            <a:r>
              <a:rPr lang="tr-TR" i="1" dirty="0" err="1"/>
              <a:t>libertatis</a:t>
            </a:r>
            <a:r>
              <a:rPr lang="tr-TR" dirty="0"/>
              <a:t>), yurttaşlık durumu (</a:t>
            </a:r>
            <a:r>
              <a:rPr lang="tr-TR" i="1" dirty="0" err="1"/>
              <a:t>status</a:t>
            </a:r>
            <a:r>
              <a:rPr lang="tr-TR" i="1" dirty="0"/>
              <a:t> </a:t>
            </a:r>
            <a:r>
              <a:rPr lang="tr-TR" i="1" dirty="0" err="1"/>
              <a:t>civitatis</a:t>
            </a:r>
            <a:r>
              <a:rPr lang="tr-TR" dirty="0"/>
              <a:t>) ve aile durumu (</a:t>
            </a:r>
            <a:r>
              <a:rPr lang="tr-TR" i="1" dirty="0" err="1"/>
              <a:t>status</a:t>
            </a:r>
            <a:r>
              <a:rPr lang="tr-TR" i="1" dirty="0"/>
              <a:t> </a:t>
            </a:r>
            <a:r>
              <a:rPr lang="tr-TR" i="1" dirty="0" err="1"/>
              <a:t>familiae</a:t>
            </a:r>
            <a:r>
              <a:rPr lang="tr-TR" dirty="0"/>
              <a:t>) gözden geçirilmelidir.</a:t>
            </a:r>
          </a:p>
        </p:txBody>
      </p:sp>
    </p:spTree>
    <p:extLst>
      <p:ext uri="{BB962C8B-B14F-4D97-AF65-F5344CB8AC3E}">
        <p14:creationId xmlns:p14="http://schemas.microsoft.com/office/powerpoint/2010/main" val="339914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normAutofit/>
          </a:bodyPr>
          <a:lstStyle/>
          <a:p>
            <a:pPr algn="just"/>
            <a:r>
              <a:rPr lang="tr-TR" b="1" dirty="0"/>
              <a:t>Özgürlük Durumu (</a:t>
            </a:r>
            <a:r>
              <a:rPr lang="tr-TR" b="1" i="1" dirty="0" err="1"/>
              <a:t>Status</a:t>
            </a:r>
            <a:r>
              <a:rPr lang="tr-TR" b="1" i="1" dirty="0"/>
              <a:t> </a:t>
            </a:r>
            <a:r>
              <a:rPr lang="tr-TR" b="1" i="1" dirty="0" err="1"/>
              <a:t>Libertatis</a:t>
            </a:r>
            <a:r>
              <a:rPr lang="tr-TR" b="1" dirty="0"/>
              <a:t>)</a:t>
            </a:r>
          </a:p>
          <a:p>
            <a:pPr algn="just"/>
            <a:r>
              <a:rPr lang="tr-TR" dirty="0"/>
              <a:t>Roma Hukuku’nda, özgürlük şartını sağlayabilen kimseler ikiye ayrılmaktaydı: Doğuştan özgür (</a:t>
            </a:r>
            <a:r>
              <a:rPr lang="tr-TR" i="1" dirty="0" err="1"/>
              <a:t>ingenuus</a:t>
            </a:r>
            <a:r>
              <a:rPr lang="tr-TR" dirty="0"/>
              <a:t>) ve </a:t>
            </a:r>
            <a:r>
              <a:rPr lang="tr-TR" i="1" dirty="0" err="1"/>
              <a:t>libertus</a:t>
            </a:r>
            <a:r>
              <a:rPr lang="tr-TR" dirty="0"/>
              <a:t> (azatlı).</a:t>
            </a:r>
          </a:p>
          <a:p>
            <a:pPr algn="just"/>
            <a:r>
              <a:rPr lang="tr-TR" b="1" dirty="0"/>
              <a:t>Kölelerin Durumu</a:t>
            </a:r>
          </a:p>
          <a:p>
            <a:pPr algn="just"/>
            <a:r>
              <a:rPr lang="tr-TR" dirty="0"/>
              <a:t>Köleler her ne kadar </a:t>
            </a:r>
            <a:r>
              <a:rPr lang="tr-TR" i="1" dirty="0" err="1"/>
              <a:t>ius</a:t>
            </a:r>
            <a:r>
              <a:rPr lang="tr-TR" i="1" dirty="0"/>
              <a:t> </a:t>
            </a:r>
            <a:r>
              <a:rPr lang="tr-TR" i="1" dirty="0" err="1"/>
              <a:t>naturale</a:t>
            </a:r>
            <a:r>
              <a:rPr lang="tr-TR" dirty="0"/>
              <a:t> kapsamında insan ve kişi sayılıyor olsalar da, </a:t>
            </a:r>
            <a:r>
              <a:rPr lang="tr-TR" i="1" dirty="0" err="1"/>
              <a:t>ius</a:t>
            </a:r>
            <a:r>
              <a:rPr lang="tr-TR" i="1" dirty="0"/>
              <a:t> civile</a:t>
            </a:r>
            <a:r>
              <a:rPr lang="tr-TR" dirty="0"/>
              <a:t> tarafından hakkın süjesi değil ama objesi sayıldıkları için, herhangi bir şekilde bu kapsamda sayılmamakta ve bu şartı yerine getirememekteydi.</a:t>
            </a:r>
          </a:p>
          <a:p>
            <a:pPr algn="just"/>
            <a:r>
              <a:rPr lang="tr-TR" dirty="0"/>
              <a:t>Kölelerin yaptıkları hukuki işlemlerden doğan haklar kendilerine ait olamıyordu, bu haklar </a:t>
            </a:r>
            <a:r>
              <a:rPr lang="tr-TR" i="1" dirty="0" err="1"/>
              <a:t>ipso</a:t>
            </a:r>
            <a:r>
              <a:rPr lang="tr-TR" i="1" dirty="0"/>
              <a:t> </a:t>
            </a:r>
            <a:r>
              <a:rPr lang="tr-TR" i="1" dirty="0" err="1"/>
              <a:t>iure</a:t>
            </a:r>
            <a:r>
              <a:rPr lang="tr-TR" dirty="0"/>
              <a:t> efendilerinin oluyordu, borçlardan ise efendi sorumlu olmamakta ve kendisine bu anlamda bir dava açılamamaktaydı. Dolayısıyla kölelerin yapmış oldukları hukuki işlemlerden ötürü efendileri adına </a:t>
            </a:r>
            <a:r>
              <a:rPr lang="tr-TR" b="1" dirty="0"/>
              <a:t>eksik borç</a:t>
            </a:r>
            <a:r>
              <a:rPr lang="tr-TR" dirty="0"/>
              <a:t> doğardı.</a:t>
            </a:r>
          </a:p>
        </p:txBody>
      </p:sp>
    </p:spTree>
    <p:extLst>
      <p:ext uri="{BB962C8B-B14F-4D97-AF65-F5344CB8AC3E}">
        <p14:creationId xmlns:p14="http://schemas.microsoft.com/office/powerpoint/2010/main" val="491769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lstStyle/>
          <a:p>
            <a:pPr algn="just"/>
            <a:r>
              <a:rPr lang="tr-TR" dirty="0"/>
              <a:t>Zengin Romalılar hukuken kendilerine ait olan ama iş ve işlemler yapabilsinler diye kölelerine </a:t>
            </a:r>
            <a:r>
              <a:rPr lang="tr-TR" b="1" i="1" dirty="0" err="1"/>
              <a:t>peculium</a:t>
            </a:r>
            <a:r>
              <a:rPr lang="tr-TR" i="1" dirty="0"/>
              <a:t> </a:t>
            </a:r>
            <a:r>
              <a:rPr lang="tr-TR" dirty="0"/>
              <a:t>adı verilen bir sermaye verirlerdi. Bu sermayeyi işleyen ve kullanabilen köle, efendisi adına hak doğurabilmekte ama borç doğuramamaktaydı. Efendinin sorumlu tutulamamasının sakıncalarını gören </a:t>
            </a:r>
            <a:r>
              <a:rPr lang="tr-TR" i="1" dirty="0" err="1"/>
              <a:t>praetor</a:t>
            </a:r>
            <a:r>
              <a:rPr lang="tr-TR" dirty="0" err="1"/>
              <a:t>’lar</a:t>
            </a:r>
            <a:r>
              <a:rPr lang="tr-TR" dirty="0"/>
              <a:t>, kölenin yaptığı işlemden efendi aleyhine, </a:t>
            </a:r>
            <a:r>
              <a:rPr lang="tr-TR" i="1" dirty="0" err="1"/>
              <a:t>peculium</a:t>
            </a:r>
            <a:r>
              <a:rPr lang="tr-TR" dirty="0"/>
              <a:t> miktarı ile sınırlı olacak şekilde alacaklılar lehine bir dava tanımıştır.</a:t>
            </a:r>
          </a:p>
          <a:p>
            <a:pPr algn="just"/>
            <a:r>
              <a:rPr lang="tr-TR" dirty="0"/>
              <a:t>Kölelerin işlemiş olduğu haksız fiillerden ötürü ise tabii değil, ama medeni sorumlulukları doğmaktaydı. Fakat zarar görenin köleye dava açabilmesi, kölenin azat edilmesine bağlıydı. Bunun sakıncalarını önlemek adına </a:t>
            </a:r>
            <a:r>
              <a:rPr lang="tr-TR" b="1" i="1" dirty="0"/>
              <a:t>noxal </a:t>
            </a:r>
            <a:r>
              <a:rPr lang="tr-TR" b="1" dirty="0"/>
              <a:t>sorumluluk </a:t>
            </a:r>
            <a:r>
              <a:rPr lang="tr-TR" dirty="0"/>
              <a:t>kavramı ortaya çıkarılmış, kölelerin işledikleri haksız fiillerden ötürü efendilerinin sorumluluğuna gidilebilecek </a:t>
            </a:r>
            <a:r>
              <a:rPr lang="tr-TR" b="1" i="1" dirty="0"/>
              <a:t>actio </a:t>
            </a:r>
            <a:r>
              <a:rPr lang="tr-TR" b="1" i="1" dirty="0" err="1"/>
              <a:t>noxalis</a:t>
            </a:r>
            <a:r>
              <a:rPr lang="tr-TR" b="1" dirty="0"/>
              <a:t> </a:t>
            </a:r>
            <a:r>
              <a:rPr lang="tr-TR" dirty="0"/>
              <a:t>ihdas edilmiştir. Bu davaya göre mahkum edilecek efendi, isterse ilgili haksız fiil için saptanacak para cezasını öder, isterse haksız fiili işlemiş köleyi zarar gören kişiye teslim ederdi; bu iki şekilde efendi sorumluluktan kurtulurdu.</a:t>
            </a:r>
          </a:p>
        </p:txBody>
      </p:sp>
    </p:spTree>
    <p:extLst>
      <p:ext uri="{BB962C8B-B14F-4D97-AF65-F5344CB8AC3E}">
        <p14:creationId xmlns:p14="http://schemas.microsoft.com/office/powerpoint/2010/main" val="964570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lstStyle/>
          <a:p>
            <a:pPr algn="just"/>
            <a:r>
              <a:rPr lang="tr-TR" b="1" dirty="0"/>
              <a:t>Yurttaşlık Durumu (</a:t>
            </a:r>
            <a:r>
              <a:rPr lang="tr-TR" b="1" i="1" dirty="0" err="1"/>
              <a:t>Status</a:t>
            </a:r>
            <a:r>
              <a:rPr lang="tr-TR" b="1" i="1" dirty="0"/>
              <a:t> </a:t>
            </a:r>
            <a:r>
              <a:rPr lang="tr-TR" b="1" i="1" dirty="0" err="1"/>
              <a:t>Civitatis</a:t>
            </a:r>
            <a:r>
              <a:rPr lang="tr-TR" b="1" dirty="0"/>
              <a:t>)</a:t>
            </a:r>
          </a:p>
          <a:p>
            <a:pPr algn="just"/>
            <a:r>
              <a:rPr lang="tr-TR" dirty="0"/>
              <a:t>Roma Hukuku’nda hak ehliyeti sahibi olmanın ikinci şartı yurttaş olmaktır.</a:t>
            </a:r>
          </a:p>
          <a:p>
            <a:pPr algn="just"/>
            <a:r>
              <a:rPr lang="tr-TR" dirty="0"/>
              <a:t>Roma yurttaşı olan anne ve babanın çocukları kendiliğinden Roma yurttaşlığını kazanmaktaydı. Ama bunun için anne ve babanın, </a:t>
            </a:r>
            <a:r>
              <a:rPr lang="tr-TR" i="1" dirty="0" err="1"/>
              <a:t>ius</a:t>
            </a:r>
            <a:r>
              <a:rPr lang="tr-TR" i="1" dirty="0"/>
              <a:t> </a:t>
            </a:r>
            <a:r>
              <a:rPr lang="tr-TR" i="1" dirty="0" err="1"/>
              <a:t>civile</a:t>
            </a:r>
            <a:r>
              <a:rPr lang="tr-TR" dirty="0" err="1"/>
              <a:t>’ye</a:t>
            </a:r>
            <a:r>
              <a:rPr lang="tr-TR" dirty="0"/>
              <a:t> göre geçerli bir evlilik yapmış olmaları gerekmekteydi.</a:t>
            </a:r>
          </a:p>
          <a:p>
            <a:pPr algn="just"/>
            <a:r>
              <a:rPr lang="tr-TR" dirty="0"/>
              <a:t>Yurttaşlık, yurttaşlık tanıma yolu ile de kazanılabilmekteydi.</a:t>
            </a:r>
          </a:p>
          <a:p>
            <a:pPr algn="just"/>
            <a:r>
              <a:rPr lang="tr-TR" dirty="0"/>
              <a:t>Belirli koşulların yerine getirilmesiyle azat edilmiş köleler (azatlı) de yurttaşlık kazanabilmekteydi.</a:t>
            </a:r>
          </a:p>
        </p:txBody>
      </p:sp>
    </p:spTree>
    <p:extLst>
      <p:ext uri="{BB962C8B-B14F-4D97-AF65-F5344CB8AC3E}">
        <p14:creationId xmlns:p14="http://schemas.microsoft.com/office/powerpoint/2010/main" val="3142616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normAutofit lnSpcReduction="10000"/>
          </a:bodyPr>
          <a:lstStyle/>
          <a:p>
            <a:pPr algn="just"/>
            <a:r>
              <a:rPr lang="tr-TR" b="1" dirty="0"/>
              <a:t>Aile Durumu (</a:t>
            </a:r>
            <a:r>
              <a:rPr lang="tr-TR" b="1" i="1" dirty="0" err="1"/>
              <a:t>Status</a:t>
            </a:r>
            <a:r>
              <a:rPr lang="tr-TR" b="1" i="1" dirty="0"/>
              <a:t> </a:t>
            </a:r>
            <a:r>
              <a:rPr lang="tr-TR" b="1" i="1" dirty="0" err="1"/>
              <a:t>Familiae</a:t>
            </a:r>
            <a:r>
              <a:rPr lang="tr-TR" b="1" dirty="0"/>
              <a:t>)</a:t>
            </a:r>
          </a:p>
          <a:p>
            <a:pPr algn="just"/>
            <a:r>
              <a:rPr lang="tr-TR" dirty="0"/>
              <a:t>Roma Hukuku’ndaki aile, çağdaş aile kurumuna benzememektedir. Roma’da aile, kan bağına dayalı (</a:t>
            </a:r>
            <a:r>
              <a:rPr lang="tr-TR" b="1" i="1" dirty="0" err="1"/>
              <a:t>cognatio</a:t>
            </a:r>
            <a:r>
              <a:rPr lang="tr-TR" i="1" dirty="0"/>
              <a:t> </a:t>
            </a:r>
            <a:r>
              <a:rPr lang="tr-TR" b="1" dirty="0"/>
              <a:t>hısımlığı</a:t>
            </a:r>
            <a:r>
              <a:rPr lang="tr-TR" dirty="0"/>
              <a:t>)  hısımların oluşturduğu birlikten ziyade hukuki bir birlik (</a:t>
            </a:r>
            <a:r>
              <a:rPr lang="tr-TR" b="1" i="1" dirty="0" err="1"/>
              <a:t>agnatio</a:t>
            </a:r>
            <a:r>
              <a:rPr lang="tr-TR" i="1" dirty="0"/>
              <a:t> </a:t>
            </a:r>
            <a:r>
              <a:rPr lang="tr-TR" b="1" dirty="0"/>
              <a:t>hısımlığı</a:t>
            </a:r>
            <a:r>
              <a:rPr lang="tr-TR" dirty="0"/>
              <a:t>) görünümü arz etmektedir.</a:t>
            </a:r>
          </a:p>
          <a:p>
            <a:pPr algn="just"/>
            <a:r>
              <a:rPr lang="tr-TR" dirty="0"/>
              <a:t>Roma’da aile, kendi hukukuna tabi anlamına gelen </a:t>
            </a:r>
            <a:r>
              <a:rPr lang="tr-TR" b="1" i="1" dirty="0" err="1"/>
              <a:t>sui</a:t>
            </a:r>
            <a:r>
              <a:rPr lang="tr-TR" b="1" i="1" dirty="0"/>
              <a:t> </a:t>
            </a:r>
            <a:r>
              <a:rPr lang="tr-TR" b="1" i="1" dirty="0" err="1"/>
              <a:t>iuris</a:t>
            </a:r>
            <a:r>
              <a:rPr lang="tr-TR" b="1" i="1" dirty="0"/>
              <a:t> </a:t>
            </a:r>
            <a:r>
              <a:rPr lang="tr-TR" dirty="0"/>
              <a:t>statüsünde bulunan ve bu şekilde ailede hak ehliyetine sahip tek kişi olan </a:t>
            </a:r>
            <a:r>
              <a:rPr lang="tr-TR" b="1" dirty="0"/>
              <a:t>aile babası</a:t>
            </a:r>
            <a:r>
              <a:rPr lang="tr-TR" dirty="0"/>
              <a:t> (</a:t>
            </a:r>
            <a:r>
              <a:rPr lang="tr-TR" b="1" i="1" dirty="0" err="1"/>
              <a:t>pater</a:t>
            </a:r>
            <a:r>
              <a:rPr lang="tr-TR" i="1" dirty="0"/>
              <a:t> </a:t>
            </a:r>
            <a:r>
              <a:rPr lang="tr-TR" b="1" i="1" dirty="0" err="1"/>
              <a:t>familias</a:t>
            </a:r>
            <a:r>
              <a:rPr lang="tr-TR" dirty="0"/>
              <a:t>) ve baba egemenliği altında bulunan ve hak ehliyetine sahip olmayan </a:t>
            </a:r>
            <a:r>
              <a:rPr lang="tr-TR" b="1" i="1" dirty="0" err="1"/>
              <a:t>alieni</a:t>
            </a:r>
            <a:r>
              <a:rPr lang="tr-TR" b="1" i="1" dirty="0"/>
              <a:t> </a:t>
            </a:r>
            <a:r>
              <a:rPr lang="tr-TR" b="1" i="1" dirty="0" err="1"/>
              <a:t>iuris</a:t>
            </a:r>
            <a:r>
              <a:rPr lang="tr-TR" b="1" dirty="0"/>
              <a:t> </a:t>
            </a:r>
            <a:r>
              <a:rPr lang="tr-TR" dirty="0"/>
              <a:t>(başkasının hukukuna tabi) kimselerin oluşturduğu topluluktur.</a:t>
            </a:r>
          </a:p>
          <a:p>
            <a:pPr algn="just"/>
            <a:r>
              <a:rPr lang="tr-TR" dirty="0"/>
              <a:t>Aile babası, aile üyeleri üzerinde geniş yetkilere sahiptir. Aile babasının aile üzerinde sahip olduğu yetkiler bütününe </a:t>
            </a:r>
            <a:r>
              <a:rPr lang="tr-TR" b="1" dirty="0"/>
              <a:t>baba egemenliği (</a:t>
            </a:r>
            <a:r>
              <a:rPr lang="tr-TR" b="1" i="1" dirty="0" err="1"/>
              <a:t>patria</a:t>
            </a:r>
            <a:r>
              <a:rPr lang="tr-TR" b="1" i="1" dirty="0"/>
              <a:t> </a:t>
            </a:r>
            <a:r>
              <a:rPr lang="tr-TR" b="1" i="1" dirty="0" err="1"/>
              <a:t>potestas</a:t>
            </a:r>
            <a:r>
              <a:rPr lang="tr-TR" b="1" dirty="0"/>
              <a:t>) </a:t>
            </a:r>
            <a:r>
              <a:rPr lang="tr-TR" dirty="0"/>
              <a:t>adı verilmektedir.</a:t>
            </a:r>
          </a:p>
          <a:p>
            <a:pPr algn="just"/>
            <a:r>
              <a:rPr lang="tr-TR" dirty="0"/>
              <a:t>Özet olarak, Roma Hukuku’nda hak ehliyetine sahip olmanın aile durumu bağlamındaki şartı, </a:t>
            </a:r>
            <a:r>
              <a:rPr lang="tr-TR" i="1" dirty="0" err="1"/>
              <a:t>sui</a:t>
            </a:r>
            <a:r>
              <a:rPr lang="tr-TR" i="1" dirty="0"/>
              <a:t> </a:t>
            </a:r>
            <a:r>
              <a:rPr lang="tr-TR" i="1" dirty="0" err="1"/>
              <a:t>iuris</a:t>
            </a:r>
            <a:r>
              <a:rPr lang="tr-TR" i="1" dirty="0"/>
              <a:t> </a:t>
            </a:r>
            <a:r>
              <a:rPr lang="tr-TR" dirty="0"/>
              <a:t>olmak, yani baba egemenliği altında bulunmamaktır.</a:t>
            </a:r>
          </a:p>
        </p:txBody>
      </p:sp>
    </p:spTree>
    <p:extLst>
      <p:ext uri="{BB962C8B-B14F-4D97-AF65-F5344CB8AC3E}">
        <p14:creationId xmlns:p14="http://schemas.microsoft.com/office/powerpoint/2010/main" val="2534720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3554543-AB73-4FFB-9D24-EB7E5BBABBAC}"/>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3159DC63-5A60-4321-ACA9-8CCB8D66B677}"/>
              </a:ext>
            </a:extLst>
          </p:cNvPr>
          <p:cNvSpPr>
            <a:spLocks noGrp="1"/>
          </p:cNvSpPr>
          <p:nvPr>
            <p:ph idx="1"/>
          </p:nvPr>
        </p:nvSpPr>
        <p:spPr/>
        <p:txBody>
          <a:bodyPr/>
          <a:lstStyle/>
          <a:p>
            <a:pPr algn="just"/>
            <a:r>
              <a:rPr lang="tr-TR" b="1" dirty="0"/>
              <a:t>Hak Ehliyetini Kısıtlayan Diğer Nedenler</a:t>
            </a:r>
          </a:p>
          <a:p>
            <a:pPr algn="just"/>
            <a:r>
              <a:rPr lang="tr-TR" dirty="0"/>
              <a:t>Köleler, azat edildikleri takdirde hak ehliyetini kazanabilmekteydi, ama özellikle kamu hukuku alanında birtakım haklardan yine de yoksun bırakılırdı.</a:t>
            </a:r>
          </a:p>
          <a:p>
            <a:pPr algn="just"/>
            <a:r>
              <a:rPr lang="tr-TR" dirty="0"/>
              <a:t>Toplumca onur kırıcı ve küçümsenen davranışları </a:t>
            </a:r>
            <a:r>
              <a:rPr lang="tr-TR" dirty="0" err="1"/>
              <a:t>gerçekleştirdikleren</a:t>
            </a:r>
            <a:r>
              <a:rPr lang="tr-TR" dirty="0"/>
              <a:t> yahut dürüst ve namuslu bir insan gibi davranmamalarından ötürü aleyhlerine dava açılarak mahkum edilen kişiler </a:t>
            </a:r>
            <a:r>
              <a:rPr lang="tr-TR" b="1" dirty="0"/>
              <a:t>şerefsiz (</a:t>
            </a:r>
            <a:r>
              <a:rPr lang="tr-TR" b="1" i="1" dirty="0" err="1"/>
              <a:t>infamis</a:t>
            </a:r>
            <a:r>
              <a:rPr lang="tr-TR" b="1" dirty="0"/>
              <a:t>)</a:t>
            </a:r>
            <a:r>
              <a:rPr lang="tr-TR" dirty="0"/>
              <a:t> sayılır ve buna bağlı olarak kamu hukuku ve özel hukuk bakımından birçok haktan mahrum bırakılırdı.</a:t>
            </a:r>
          </a:p>
          <a:p>
            <a:pPr algn="just"/>
            <a:r>
              <a:rPr lang="tr-TR" dirty="0"/>
              <a:t>Kadınların kamu hukuku bakımından hiçbir hakkı söz konusu değildir, özel hukuk bakımından ise çok sınırlı hak sahibi olabilmektedir.</a:t>
            </a:r>
          </a:p>
        </p:txBody>
      </p:sp>
    </p:spTree>
    <p:extLst>
      <p:ext uri="{BB962C8B-B14F-4D97-AF65-F5344CB8AC3E}">
        <p14:creationId xmlns:p14="http://schemas.microsoft.com/office/powerpoint/2010/main" val="1638572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25C6587F-B606-46D1-A235-FB44ED83C91D}"/>
              </a:ext>
            </a:extLst>
          </p:cNvPr>
          <p:cNvSpPr>
            <a:spLocks noGrp="1"/>
          </p:cNvSpPr>
          <p:nvPr>
            <p:ph type="title"/>
          </p:nvPr>
        </p:nvSpPr>
        <p:spPr/>
        <p:txBody>
          <a:bodyPr/>
          <a:lstStyle/>
          <a:p>
            <a:r>
              <a:rPr lang="tr-TR" dirty="0"/>
              <a:t>Hak Ehliyeti</a:t>
            </a:r>
          </a:p>
        </p:txBody>
      </p:sp>
      <p:sp>
        <p:nvSpPr>
          <p:cNvPr id="5" name="İçerik Yer Tutucusu 4">
            <a:extLst>
              <a:ext uri="{FF2B5EF4-FFF2-40B4-BE49-F238E27FC236}">
                <a16:creationId xmlns:a16="http://schemas.microsoft.com/office/drawing/2014/main" id="{29DE9717-5123-4BF8-9460-B26CE2E9809F}"/>
              </a:ext>
            </a:extLst>
          </p:cNvPr>
          <p:cNvSpPr>
            <a:spLocks noGrp="1"/>
          </p:cNvSpPr>
          <p:nvPr>
            <p:ph idx="1"/>
          </p:nvPr>
        </p:nvSpPr>
        <p:spPr/>
        <p:txBody>
          <a:bodyPr/>
          <a:lstStyle/>
          <a:p>
            <a:pPr algn="just"/>
            <a:r>
              <a:rPr lang="tr-TR" dirty="0"/>
              <a:t>Çağdaş medeni hukukta olduğu gibi Roma Hukuku’nda da kişilik doğumla başlamakta ve ölümle sona ermektedir.</a:t>
            </a:r>
          </a:p>
          <a:p>
            <a:pPr algn="just"/>
            <a:r>
              <a:rPr lang="tr-TR" dirty="0"/>
              <a:t>Roma Hukuku’nda ölümün yanı sıra, hak ehliyetini sağlayan şartlardan herhangi birisinin kaybedilmesi halinde de hak ehliyeti kaybedilmiş veya sınırlanmış olurdu. Bu durumlara genel olarak </a:t>
            </a:r>
            <a:r>
              <a:rPr lang="tr-TR" b="1" i="1" dirty="0" err="1"/>
              <a:t>capitis</a:t>
            </a:r>
            <a:r>
              <a:rPr lang="tr-TR" b="1" i="1" dirty="0"/>
              <a:t> </a:t>
            </a:r>
            <a:r>
              <a:rPr lang="tr-TR" b="1" i="1" dirty="0" err="1"/>
              <a:t>deminutio</a:t>
            </a:r>
            <a:r>
              <a:rPr lang="tr-TR" b="1" i="1" dirty="0"/>
              <a:t> </a:t>
            </a:r>
            <a:r>
              <a:rPr lang="tr-TR" dirty="0"/>
              <a:t>adı verilmekteydi. Özgürlüğün kaybedilmesi </a:t>
            </a:r>
            <a:r>
              <a:rPr lang="tr-TR" i="1" dirty="0" err="1"/>
              <a:t>capitis</a:t>
            </a:r>
            <a:r>
              <a:rPr lang="tr-TR" i="1" dirty="0"/>
              <a:t> </a:t>
            </a:r>
            <a:r>
              <a:rPr lang="tr-TR" i="1" dirty="0" err="1"/>
              <a:t>deminutio</a:t>
            </a:r>
            <a:r>
              <a:rPr lang="tr-TR" i="1" dirty="0"/>
              <a:t> </a:t>
            </a:r>
            <a:r>
              <a:rPr lang="tr-TR" i="1" dirty="0" err="1"/>
              <a:t>maxima</a:t>
            </a:r>
            <a:r>
              <a:rPr lang="tr-TR" dirty="0"/>
              <a:t>, yurttaşlığın kaybedilmesi </a:t>
            </a:r>
            <a:r>
              <a:rPr lang="tr-TR" i="1" dirty="0" err="1"/>
              <a:t>capitis</a:t>
            </a:r>
            <a:r>
              <a:rPr lang="tr-TR" i="1" dirty="0"/>
              <a:t> </a:t>
            </a:r>
            <a:r>
              <a:rPr lang="tr-TR" i="1" dirty="0" err="1"/>
              <a:t>deminutio</a:t>
            </a:r>
            <a:r>
              <a:rPr lang="tr-TR" i="1" dirty="0"/>
              <a:t> </a:t>
            </a:r>
            <a:r>
              <a:rPr lang="tr-TR" i="1" dirty="0" err="1"/>
              <a:t>media</a:t>
            </a:r>
            <a:r>
              <a:rPr lang="tr-TR" dirty="0"/>
              <a:t>, aile babalığı vasfının kaybedilmesi (yahut bir aile babasının egemenliğinin altına girilmesi) ise </a:t>
            </a:r>
            <a:r>
              <a:rPr lang="tr-TR" i="1" dirty="0" err="1"/>
              <a:t>capitis</a:t>
            </a:r>
            <a:r>
              <a:rPr lang="tr-TR" i="1" dirty="0"/>
              <a:t> </a:t>
            </a:r>
            <a:r>
              <a:rPr lang="tr-TR" i="1" dirty="0" err="1"/>
              <a:t>deminutio</a:t>
            </a:r>
            <a:r>
              <a:rPr lang="tr-TR" i="1" dirty="0"/>
              <a:t> </a:t>
            </a:r>
            <a:r>
              <a:rPr lang="tr-TR" i="1" dirty="0" err="1"/>
              <a:t>minima</a:t>
            </a:r>
            <a:r>
              <a:rPr lang="tr-TR" i="1" dirty="0"/>
              <a:t> </a:t>
            </a:r>
            <a:r>
              <a:rPr lang="tr-TR" dirty="0"/>
              <a:t>olarak ifade edilmektedir.</a:t>
            </a:r>
          </a:p>
          <a:p>
            <a:pPr algn="just"/>
            <a:r>
              <a:rPr lang="tr-TR" dirty="0"/>
              <a:t>Bununla birlikte gaiplik, Roma Hukuku’nda tanınmış bir hukuki olgu değildi.</a:t>
            </a:r>
          </a:p>
          <a:p>
            <a:pPr algn="just"/>
            <a:endParaRPr lang="tr-TR" dirty="0"/>
          </a:p>
        </p:txBody>
      </p:sp>
    </p:spTree>
    <p:extLst>
      <p:ext uri="{BB962C8B-B14F-4D97-AF65-F5344CB8AC3E}">
        <p14:creationId xmlns:p14="http://schemas.microsoft.com/office/powerpoint/2010/main" val="334174509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1676</TotalTime>
  <Words>958</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Roma Hukuku (4. hafta)</vt:lpstr>
      <vt:lpstr>Genel Kavramlar</vt:lpstr>
      <vt:lpstr>Genel Kavramlar</vt:lpstr>
      <vt:lpstr>Hak Ehliyeti</vt:lpstr>
      <vt:lpstr>Hak Ehliyeti</vt:lpstr>
      <vt:lpstr>Hak Ehliyeti</vt:lpstr>
      <vt:lpstr>Hak Ehliyeti</vt:lpstr>
      <vt:lpstr>Hak Ehliyeti</vt:lpstr>
      <vt:lpstr>Hak Ehliyeti</vt:lpstr>
      <vt:lpstr>Tüzel Kişiler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20</cp:revision>
  <dcterms:created xsi:type="dcterms:W3CDTF">2020-07-31T15:00:01Z</dcterms:created>
  <dcterms:modified xsi:type="dcterms:W3CDTF">2020-08-15T14:23:05Z</dcterms:modified>
</cp:coreProperties>
</file>