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CFA38B-062C-41BF-A199-365F5AB66DAC}" type="datetimeFigureOut">
              <a:rPr lang="en-US" smtClean="0"/>
              <a:t>9/20/2019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3760401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FA38B-062C-41BF-A199-365F5AB66DAC}" type="datetimeFigureOut">
              <a:rPr lang="en-US" smtClean="0"/>
              <a:t>9/20/2019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2069964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FA38B-062C-41BF-A199-365F5AB66DAC}" type="datetimeFigureOut">
              <a:rPr lang="en-US" smtClean="0"/>
              <a:t>9/20/2019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2133539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7CFA38B-062C-41BF-A199-365F5AB66DAC}" type="datetimeFigureOut">
              <a:rPr lang="en-US" smtClean="0"/>
              <a:t>9/20/2019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2617587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7CFA38B-062C-41BF-A199-365F5AB66DAC}" type="datetimeFigureOut">
              <a:rPr lang="en-US" smtClean="0"/>
              <a:t>9/20/2019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3180280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7CFA38B-062C-41BF-A199-365F5AB66DAC}" type="datetimeFigureOut">
              <a:rPr lang="en-US" smtClean="0"/>
              <a:t>9/20/2019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422623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7CFA38B-062C-41BF-A199-365F5AB66DAC}" type="datetimeFigureOut">
              <a:rPr lang="en-US" smtClean="0"/>
              <a:t>9/20/2019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3342028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7CFA38B-062C-41BF-A199-365F5AB66DAC}" type="datetimeFigureOut">
              <a:rPr lang="en-US" smtClean="0"/>
              <a:t>9/20/2019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4003555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FA38B-062C-41BF-A199-365F5AB66DAC}" type="datetimeFigureOut">
              <a:rPr lang="en-US" smtClean="0"/>
              <a:t>9/20/2019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4068578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FA38B-062C-41BF-A199-365F5AB66DAC}" type="datetimeFigureOut">
              <a:rPr lang="en-US" smtClean="0"/>
              <a:t>9/20/2019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229764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7CFA38B-062C-41BF-A199-365F5AB66DAC}" type="datetimeFigureOut">
              <a:rPr lang="en-US" smtClean="0"/>
              <a:t>9/20/2019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B0E1D-60EA-46E8-9192-E0A6B4728774}" type="slidenum">
              <a:rPr lang="en-US" smtClean="0"/>
              <a:t>‹#›</a:t>
            </a:fld>
            <a:endParaRPr lang="en-US"/>
          </a:p>
        </p:txBody>
      </p:sp>
    </p:spTree>
    <p:extLst>
      <p:ext uri="{BB962C8B-B14F-4D97-AF65-F5344CB8AC3E}">
        <p14:creationId xmlns:p14="http://schemas.microsoft.com/office/powerpoint/2010/main" val="2623356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FA38B-062C-41BF-A199-365F5AB66DAC}" type="datetimeFigureOut">
              <a:rPr lang="en-US" smtClean="0"/>
              <a:t>9/20/2019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B0E1D-60EA-46E8-9192-E0A6B4728774}" type="slidenum">
              <a:rPr lang="en-US" smtClean="0"/>
              <a:t>‹#›</a:t>
            </a:fld>
            <a:endParaRPr lang="en-US"/>
          </a:p>
        </p:txBody>
      </p:sp>
    </p:spTree>
    <p:extLst>
      <p:ext uri="{BB962C8B-B14F-4D97-AF65-F5344CB8AC3E}">
        <p14:creationId xmlns:p14="http://schemas.microsoft.com/office/powerpoint/2010/main" val="3266791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Merkantilizm</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10754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tr-TR"/>
              <a:t>Merkantilizm </a:t>
            </a:r>
            <a:endParaRPr lang="en-US"/>
          </a:p>
        </p:txBody>
      </p:sp>
      <p:sp>
        <p:nvSpPr>
          <p:cNvPr id="7171" name="Rectangle 3"/>
          <p:cNvSpPr>
            <a:spLocks noGrp="1" noChangeArrowheads="1"/>
          </p:cNvSpPr>
          <p:nvPr>
            <p:ph sz="quarter" idx="1"/>
          </p:nvPr>
        </p:nvSpPr>
        <p:spPr/>
        <p:txBody>
          <a:bodyPr/>
          <a:lstStyle/>
          <a:p>
            <a:pPr>
              <a:lnSpc>
                <a:spcPct val="90000"/>
              </a:lnSpc>
            </a:pPr>
            <a:r>
              <a:rPr lang="tr-TR" i="1" dirty="0"/>
              <a:t>Merchant (</a:t>
            </a:r>
            <a:r>
              <a:rPr lang="tr-TR" i="1" dirty="0" err="1"/>
              <a:t>ing.</a:t>
            </a:r>
            <a:r>
              <a:rPr lang="tr-TR" i="1" dirty="0"/>
              <a:t>)</a:t>
            </a:r>
            <a:r>
              <a:rPr lang="tr-TR" dirty="0"/>
              <a:t>: Tacir</a:t>
            </a:r>
          </a:p>
          <a:p>
            <a:pPr>
              <a:lnSpc>
                <a:spcPct val="90000"/>
              </a:lnSpc>
            </a:pPr>
            <a:r>
              <a:rPr lang="tr-TR" dirty="0"/>
              <a:t>Merkantilizm, bir fikir akımı olarak 16’ncı yy Avrupa’sında ortaya çıkmış ve Adam </a:t>
            </a:r>
            <a:r>
              <a:rPr lang="tr-TR" dirty="0" err="1"/>
              <a:t>Smith’e</a:t>
            </a:r>
            <a:r>
              <a:rPr lang="tr-TR" dirty="0"/>
              <a:t> kadar (18’inci yy) etkisini sürdürmüştür. </a:t>
            </a:r>
          </a:p>
          <a:p>
            <a:pPr>
              <a:lnSpc>
                <a:spcPct val="90000"/>
              </a:lnSpc>
            </a:pPr>
            <a:r>
              <a:rPr lang="tr-TR" dirty="0"/>
              <a:t>Bilinen korumacı yaklaşımlar arasında en eskilerindendir. </a:t>
            </a:r>
          </a:p>
          <a:p>
            <a:pPr>
              <a:lnSpc>
                <a:spcPct val="90000"/>
              </a:lnSpc>
            </a:pPr>
            <a:r>
              <a:rPr lang="tr-TR" dirty="0"/>
              <a:t>O dönemde, Avrupa’da hakim durumda bulunan tüccar ve yerli üreticilerin, kendi çıkarlarına uygun olarak benimsedikleri bir yaklaşımdır. </a:t>
            </a:r>
            <a:endParaRPr lang="en-US" dirty="0"/>
          </a:p>
        </p:txBody>
      </p:sp>
    </p:spTree>
    <p:extLst>
      <p:ext uri="{BB962C8B-B14F-4D97-AF65-F5344CB8AC3E}">
        <p14:creationId xmlns:p14="http://schemas.microsoft.com/office/powerpoint/2010/main" val="6257391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dirty="0" smtClean="0"/>
              <a:t>Merkantilizm</a:t>
            </a:r>
            <a:endParaRPr lang="en-US" dirty="0"/>
          </a:p>
        </p:txBody>
      </p:sp>
      <p:sp>
        <p:nvSpPr>
          <p:cNvPr id="8195" name="Rectangle 3"/>
          <p:cNvSpPr>
            <a:spLocks noGrp="1" noChangeArrowheads="1"/>
          </p:cNvSpPr>
          <p:nvPr>
            <p:ph sz="quarter" idx="1"/>
          </p:nvPr>
        </p:nvSpPr>
        <p:spPr>
          <a:xfrm>
            <a:off x="1774825" y="1700808"/>
            <a:ext cx="8713788" cy="4968280"/>
          </a:xfrm>
        </p:spPr>
        <p:txBody>
          <a:bodyPr>
            <a:normAutofit/>
          </a:bodyPr>
          <a:lstStyle/>
          <a:p>
            <a:r>
              <a:rPr lang="tr-TR" dirty="0"/>
              <a:t>Uluslararası ticaret, sıfır toplamlı bir oyun gibidir. Bir ülkenin kazandığı ölçüde, diğer kaybeder. </a:t>
            </a:r>
          </a:p>
          <a:p>
            <a:r>
              <a:rPr lang="tr-TR" dirty="0"/>
              <a:t>Bir ülkenin zenginliği, sahip olduğu değerli maden miktarıyla ölçülür. Bu zenginlik, mümkün olduğunca devlet kontrolünde olmalıdır. </a:t>
            </a:r>
          </a:p>
        </p:txBody>
      </p:sp>
    </p:spTree>
    <p:extLst>
      <p:ext uri="{BB962C8B-B14F-4D97-AF65-F5344CB8AC3E}">
        <p14:creationId xmlns:p14="http://schemas.microsoft.com/office/powerpoint/2010/main" val="219882592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smtClean="0"/>
              <a:t>Merkantilizm</a:t>
            </a:r>
            <a:endParaRPr lang="en-US"/>
          </a:p>
        </p:txBody>
      </p:sp>
      <p:sp>
        <p:nvSpPr>
          <p:cNvPr id="8195" name="Rectangle 3"/>
          <p:cNvSpPr>
            <a:spLocks noGrp="1" noChangeArrowheads="1"/>
          </p:cNvSpPr>
          <p:nvPr>
            <p:ph sz="quarter" idx="1"/>
          </p:nvPr>
        </p:nvSpPr>
        <p:spPr>
          <a:xfrm>
            <a:off x="1774825" y="1556792"/>
            <a:ext cx="8713788" cy="5112296"/>
          </a:xfrm>
        </p:spPr>
        <p:txBody>
          <a:bodyPr>
            <a:normAutofit/>
          </a:bodyPr>
          <a:lstStyle/>
          <a:p>
            <a:r>
              <a:rPr lang="tr-TR" dirty="0" smtClean="0"/>
              <a:t>Değerli </a:t>
            </a:r>
            <a:r>
              <a:rPr lang="tr-TR" dirty="0"/>
              <a:t>maden miktarını artırabilmek için mümkün olduğu kadar fazla ihracat yapılmalı, ithalat ise, aksine, kısıtlanmalıdır. </a:t>
            </a:r>
          </a:p>
          <a:p>
            <a:r>
              <a:rPr lang="tr-TR" dirty="0"/>
              <a:t>Eğer mutlaka ithalat yapmak gerekiyorsa, altın ve gümüş değil, ihraç malı karşılığında olmalıdır. </a:t>
            </a:r>
            <a:endParaRPr lang="en-US" dirty="0"/>
          </a:p>
        </p:txBody>
      </p:sp>
    </p:spTree>
    <p:extLst>
      <p:ext uri="{BB962C8B-B14F-4D97-AF65-F5344CB8AC3E}">
        <p14:creationId xmlns:p14="http://schemas.microsoft.com/office/powerpoint/2010/main" val="161127747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tr-TR" dirty="0"/>
              <a:t>Osmanlı Devleti ve Merkantilizm</a:t>
            </a:r>
            <a:endParaRPr lang="en-US" dirty="0"/>
          </a:p>
        </p:txBody>
      </p:sp>
      <p:sp>
        <p:nvSpPr>
          <p:cNvPr id="9219" name="Rectangle 3"/>
          <p:cNvSpPr>
            <a:spLocks noGrp="1" noChangeArrowheads="1"/>
          </p:cNvSpPr>
          <p:nvPr>
            <p:ph sz="quarter" idx="1"/>
          </p:nvPr>
        </p:nvSpPr>
        <p:spPr>
          <a:xfrm>
            <a:off x="1774825" y="1772816"/>
            <a:ext cx="8642350" cy="4896272"/>
          </a:xfrm>
        </p:spPr>
        <p:txBody>
          <a:bodyPr/>
          <a:lstStyle/>
          <a:p>
            <a:pPr>
              <a:lnSpc>
                <a:spcPct val="90000"/>
              </a:lnSpc>
            </a:pPr>
            <a:r>
              <a:rPr lang="tr-TR" sz="3400" dirty="0"/>
              <a:t>“...</a:t>
            </a:r>
            <a:r>
              <a:rPr lang="tr-TR" sz="3400" i="1" dirty="0"/>
              <a:t>iaşe ilkesi, Osmanlı iktisat politikasının en önemli ilkesidir</a:t>
            </a:r>
            <a:r>
              <a:rPr lang="tr-TR" sz="3400" dirty="0"/>
              <a:t>. Bu ilkeyi geçerli kılabilmek üzere Osmanlı Devleti, ekonomide mal arzını bollaştırmak, kalitesini yükseltmek ve fiyatını düşük tutmak için </a:t>
            </a:r>
            <a:r>
              <a:rPr lang="tr-TR" sz="3400" i="1" dirty="0"/>
              <a:t>üretim ve ticaret</a:t>
            </a:r>
            <a:r>
              <a:rPr lang="tr-TR" sz="3400" dirty="0"/>
              <a:t> üzerinde sıkı şekilde yürütülen bir </a:t>
            </a:r>
            <a:r>
              <a:rPr lang="tr-TR" sz="3400" i="1" dirty="0"/>
              <a:t>müdahaleciliği</a:t>
            </a:r>
            <a:r>
              <a:rPr lang="tr-TR" sz="3400" dirty="0"/>
              <a:t> benimsemiş bulunmakta idi</a:t>
            </a:r>
            <a:r>
              <a:rPr lang="tr-TR" sz="3400" dirty="0"/>
              <a:t>.”...</a:t>
            </a:r>
            <a:endParaRPr lang="tr-TR" sz="3400" dirty="0"/>
          </a:p>
        </p:txBody>
      </p:sp>
    </p:spTree>
    <p:extLst>
      <p:ext uri="{BB962C8B-B14F-4D97-AF65-F5344CB8AC3E}">
        <p14:creationId xmlns:p14="http://schemas.microsoft.com/office/powerpoint/2010/main" val="348476163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847528" y="116632"/>
            <a:ext cx="8496944" cy="1138138"/>
          </a:xfrm>
        </p:spPr>
        <p:txBody>
          <a:bodyPr/>
          <a:lstStyle/>
          <a:p>
            <a:r>
              <a:rPr lang="tr-TR" dirty="0"/>
              <a:t>Osmanlı Devleti ve Merkantilizm</a:t>
            </a:r>
            <a:endParaRPr lang="en-US" dirty="0"/>
          </a:p>
        </p:txBody>
      </p:sp>
      <p:sp>
        <p:nvSpPr>
          <p:cNvPr id="9219" name="Rectangle 3"/>
          <p:cNvSpPr>
            <a:spLocks noGrp="1" noChangeArrowheads="1"/>
          </p:cNvSpPr>
          <p:nvPr>
            <p:ph sz="quarter" idx="1"/>
          </p:nvPr>
        </p:nvSpPr>
        <p:spPr>
          <a:xfrm>
            <a:off x="1774825" y="1196752"/>
            <a:ext cx="8642350" cy="5472336"/>
          </a:xfrm>
        </p:spPr>
        <p:txBody>
          <a:bodyPr>
            <a:normAutofit/>
          </a:bodyPr>
          <a:lstStyle/>
          <a:p>
            <a:pPr>
              <a:lnSpc>
                <a:spcPct val="90000"/>
              </a:lnSpc>
            </a:pPr>
            <a:r>
              <a:rPr lang="tr-TR" sz="3400" dirty="0"/>
              <a:t>“Yurt içi ihtiyaçların tümü karşılandıktan sonra, fazla kalan mal varsa, onun ihraç edilmesine müsaade edilirdi.”...</a:t>
            </a:r>
          </a:p>
          <a:p>
            <a:pPr>
              <a:lnSpc>
                <a:spcPct val="90000"/>
              </a:lnSpc>
              <a:buFont typeface="Wingdings" pitchFamily="2" charset="2"/>
              <a:buNone/>
            </a:pPr>
            <a:r>
              <a:rPr lang="tr-TR" sz="2000" dirty="0" smtClean="0"/>
              <a:t>Kaynak</a:t>
            </a:r>
            <a:r>
              <a:rPr lang="tr-TR" sz="2000" dirty="0"/>
              <a:t>: Mehmet Genç, </a:t>
            </a:r>
            <a:r>
              <a:rPr lang="tr-TR" sz="2000" i="1" dirty="0"/>
              <a:t>Osmanlı İmparatorluğu’nda Devlet ve Ekonomi</a:t>
            </a:r>
            <a:r>
              <a:rPr lang="tr-TR" sz="2000" dirty="0"/>
              <a:t>, Ötüken Yayınları, İstanbul, 2002, s. </a:t>
            </a:r>
            <a:r>
              <a:rPr lang="tr-TR" sz="2000" dirty="0"/>
              <a:t>46-7. </a:t>
            </a:r>
            <a:endParaRPr lang="en-US" sz="2000" dirty="0"/>
          </a:p>
        </p:txBody>
      </p:sp>
    </p:spTree>
    <p:extLst>
      <p:ext uri="{BB962C8B-B14F-4D97-AF65-F5344CB8AC3E}">
        <p14:creationId xmlns:p14="http://schemas.microsoft.com/office/powerpoint/2010/main" val="220022844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847528" y="116632"/>
            <a:ext cx="8496944" cy="1138138"/>
          </a:xfrm>
        </p:spPr>
        <p:txBody>
          <a:bodyPr/>
          <a:lstStyle/>
          <a:p>
            <a:r>
              <a:rPr lang="tr-TR" dirty="0"/>
              <a:t>Osmanlı Devleti ve Merkantilizm</a:t>
            </a:r>
            <a:endParaRPr lang="en-US" dirty="0"/>
          </a:p>
        </p:txBody>
      </p:sp>
      <p:sp>
        <p:nvSpPr>
          <p:cNvPr id="9219" name="Rectangle 3"/>
          <p:cNvSpPr>
            <a:spLocks noGrp="1" noChangeArrowheads="1"/>
          </p:cNvSpPr>
          <p:nvPr>
            <p:ph sz="quarter" idx="1"/>
          </p:nvPr>
        </p:nvSpPr>
        <p:spPr>
          <a:xfrm>
            <a:off x="1774825" y="1196752"/>
            <a:ext cx="8642350" cy="5472336"/>
          </a:xfrm>
        </p:spPr>
        <p:txBody>
          <a:bodyPr>
            <a:normAutofit/>
          </a:bodyPr>
          <a:lstStyle/>
          <a:p>
            <a:pPr>
              <a:lnSpc>
                <a:spcPct val="90000"/>
              </a:lnSpc>
            </a:pPr>
            <a:r>
              <a:rPr lang="tr-TR" sz="3400" dirty="0" smtClean="0"/>
              <a:t>“</a:t>
            </a:r>
            <a:r>
              <a:rPr lang="tr-TR" sz="3400" dirty="0"/>
              <a:t>Buna karşılık, </a:t>
            </a:r>
            <a:r>
              <a:rPr lang="tr-TR" sz="3400" i="1" dirty="0"/>
              <a:t>ithalâtın</a:t>
            </a:r>
            <a:r>
              <a:rPr lang="tr-TR" sz="3400" dirty="0"/>
              <a:t>, hiçbir tahdide tabi tutulmadan serbestçe yapılmasına müsaade edilirdi. </a:t>
            </a:r>
            <a:r>
              <a:rPr lang="tr-TR" sz="3400" dirty="0"/>
              <a:t>Çünkü, ithalât, yurt içinde ihtiyaç duyulan, ama ya hiç üretilmeyen veya az miktarda üretilen malların getirilmesi anlamında, </a:t>
            </a:r>
            <a:r>
              <a:rPr lang="tr-TR" sz="3400" i="1" dirty="0"/>
              <a:t>iaşe</a:t>
            </a:r>
            <a:r>
              <a:rPr lang="tr-TR" sz="3400" dirty="0"/>
              <a:t> ilkesine göre arzu edilen bir faaliyetti.” </a:t>
            </a:r>
          </a:p>
          <a:p>
            <a:pPr>
              <a:lnSpc>
                <a:spcPct val="90000"/>
              </a:lnSpc>
              <a:buFont typeface="Wingdings" pitchFamily="2" charset="2"/>
              <a:buNone/>
            </a:pPr>
            <a:r>
              <a:rPr lang="tr-TR" sz="1200" dirty="0"/>
              <a:t>	</a:t>
            </a:r>
            <a:r>
              <a:rPr lang="tr-TR" sz="2000" dirty="0"/>
              <a:t>Kaynak: Mehmet Genç, </a:t>
            </a:r>
            <a:r>
              <a:rPr lang="tr-TR" sz="2000" i="1" dirty="0"/>
              <a:t>Osmanlı İmparatorluğu’nda Devlet ve Ekonomi</a:t>
            </a:r>
            <a:r>
              <a:rPr lang="tr-TR" sz="2000" dirty="0"/>
              <a:t>, </a:t>
            </a:r>
            <a:r>
              <a:rPr lang="tr-TR" sz="2000" dirty="0" err="1"/>
              <a:t>Ötüken</a:t>
            </a:r>
            <a:r>
              <a:rPr lang="tr-TR" sz="2000" dirty="0"/>
              <a:t> Yayınları, İstanbul, 2002, s. 46-7. </a:t>
            </a:r>
            <a:endParaRPr lang="en-US" sz="2000" dirty="0"/>
          </a:p>
        </p:txBody>
      </p:sp>
    </p:spTree>
    <p:extLst>
      <p:ext uri="{BB962C8B-B14F-4D97-AF65-F5344CB8AC3E}">
        <p14:creationId xmlns:p14="http://schemas.microsoft.com/office/powerpoint/2010/main" val="9329198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tr-TR"/>
              <a:t>Osmanlı Devleti ve Merkantilizm</a:t>
            </a:r>
            <a:endParaRPr lang="en-US"/>
          </a:p>
        </p:txBody>
      </p:sp>
      <p:sp>
        <p:nvSpPr>
          <p:cNvPr id="10243" name="Rectangle 3"/>
          <p:cNvSpPr>
            <a:spLocks noGrp="1" noChangeArrowheads="1"/>
          </p:cNvSpPr>
          <p:nvPr>
            <p:ph sz="quarter" idx="1"/>
          </p:nvPr>
        </p:nvSpPr>
        <p:spPr>
          <a:xfrm>
            <a:off x="1981200" y="1341438"/>
            <a:ext cx="8229600" cy="5111750"/>
          </a:xfrm>
        </p:spPr>
        <p:txBody>
          <a:bodyPr/>
          <a:lstStyle/>
          <a:p>
            <a:pPr>
              <a:lnSpc>
                <a:spcPct val="90000"/>
              </a:lnSpc>
            </a:pPr>
            <a:r>
              <a:rPr lang="tr-TR"/>
              <a:t>“Merkantilist düşüncenin Osmanlı topraklarında kök salmamasının önemli bir nedeni, Avrupa’da bu düşüncelerin ve uygulamaların gelişmesinde öncü rol oynayan tüccar ve yerli üreticilerin Osmanlı iktisadi düşüncesinde yerleri olmamasıdır. Onların yerine, Osmanlı iktisadi düşüncesine ve uygulamalarına bürokrasinin öncelikleri egemen olmuştur.”</a:t>
            </a:r>
          </a:p>
          <a:p>
            <a:pPr>
              <a:lnSpc>
                <a:spcPct val="90000"/>
              </a:lnSpc>
              <a:buFont typeface="Wingdings" pitchFamily="2" charset="2"/>
              <a:buNone/>
            </a:pPr>
            <a:r>
              <a:rPr lang="tr-TR"/>
              <a:t>	</a:t>
            </a:r>
            <a:r>
              <a:rPr lang="tr-TR" sz="2000"/>
              <a:t>Kaynak: Şevket Pamuk, </a:t>
            </a:r>
            <a:r>
              <a:rPr lang="tr-TR" sz="2000" i="1"/>
              <a:t>Osmanlı İmparatorluğu’nda Paranın Tarihi</a:t>
            </a:r>
            <a:r>
              <a:rPr lang="tr-TR" sz="2000"/>
              <a:t>, Tarih Vakfı Yurt Yayınları, İstanbul, 1999, s. 14. </a:t>
            </a:r>
            <a:endParaRPr lang="en-US" sz="2000"/>
          </a:p>
        </p:txBody>
      </p:sp>
    </p:spTree>
    <p:extLst>
      <p:ext uri="{BB962C8B-B14F-4D97-AF65-F5344CB8AC3E}">
        <p14:creationId xmlns:p14="http://schemas.microsoft.com/office/powerpoint/2010/main" val="311202426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318</Words>
  <Application>Microsoft Office PowerPoint</Application>
  <PresentationFormat>Widescreen</PresentationFormat>
  <Paragraphs>23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Merkantilizm</vt:lpstr>
      <vt:lpstr>Merkantilizm </vt:lpstr>
      <vt:lpstr>Merkantilizm</vt:lpstr>
      <vt:lpstr>Merkantilizm</vt:lpstr>
      <vt:lpstr>Osmanlı Devleti ve Merkantilizm</vt:lpstr>
      <vt:lpstr>Osmanlı Devleti ve Merkantilizm</vt:lpstr>
      <vt:lpstr>Osmanlı Devleti ve Merkantilizm</vt:lpstr>
      <vt:lpstr>Osmanlı Devleti ve Merkantilizm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Kemal Kızılca</dc:creator>
  <cp:lastModifiedBy>Kemal Kızılca</cp:lastModifiedBy>
  <cp:revision>2</cp:revision>
  <dcterms:created xsi:type="dcterms:W3CDTF">2019-09-20T07:13:59Z</dcterms:created>
  <dcterms:modified xsi:type="dcterms:W3CDTF">2019-09-20T07:15:26Z</dcterms:modified>
</cp:coreProperties>
</file>