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1716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413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6843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1832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5421117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2360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8617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3854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984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99901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92800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59068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Enteric</a:t>
            </a:r>
            <a:r>
              <a:rPr lang="tr-TR" dirty="0" smtClean="0"/>
              <a:t> </a:t>
            </a:r>
            <a:r>
              <a:rPr lang="tr-TR" dirty="0" err="1" smtClean="0"/>
              <a:t>Bacteria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063552" y="1484784"/>
            <a:ext cx="8229600" cy="4572000"/>
          </a:xfrm>
        </p:spPr>
        <p:txBody>
          <a:bodyPr/>
          <a:lstStyle/>
          <a:p>
            <a:r>
              <a:rPr lang="tr-TR" dirty="0" smtClean="0"/>
              <a:t>For </a:t>
            </a:r>
            <a:r>
              <a:rPr lang="tr-TR" dirty="0" err="1" smtClean="0"/>
              <a:t>example</a:t>
            </a:r>
            <a:r>
              <a:rPr lang="tr-TR" dirty="0" smtClean="0"/>
              <a:t>: </a:t>
            </a:r>
            <a:r>
              <a:rPr lang="tr-TR" i="1" dirty="0" err="1" smtClean="0"/>
              <a:t>Escherichia</a:t>
            </a:r>
            <a:r>
              <a:rPr lang="tr-TR" i="1" dirty="0" smtClean="0"/>
              <a:t>, </a:t>
            </a:r>
            <a:r>
              <a:rPr lang="tr-TR" i="1" dirty="0" err="1" smtClean="0"/>
              <a:t>Salmonella</a:t>
            </a:r>
            <a:r>
              <a:rPr lang="tr-TR" i="1" dirty="0" smtClean="0"/>
              <a:t>, </a:t>
            </a:r>
            <a:r>
              <a:rPr lang="tr-TR" i="1" dirty="0" err="1" smtClean="0"/>
              <a:t>Proteus</a:t>
            </a:r>
            <a:r>
              <a:rPr lang="tr-TR" i="1" dirty="0" smtClean="0"/>
              <a:t>, </a:t>
            </a:r>
            <a:r>
              <a:rPr lang="tr-TR" i="1" dirty="0" err="1" smtClean="0"/>
              <a:t>Enterobacter</a:t>
            </a:r>
            <a:endParaRPr lang="tr-TR" i="1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9124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</a:t>
            </a:r>
            <a:r>
              <a:rPr lang="en-US" dirty="0" err="1" smtClean="0"/>
              <a:t>ermentation</a:t>
            </a:r>
            <a:r>
              <a:rPr lang="en-US" dirty="0" smtClean="0"/>
              <a:t> </a:t>
            </a:r>
            <a:r>
              <a:rPr lang="tr-TR" dirty="0" err="1" smtClean="0"/>
              <a:t>types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enteric bacteria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Mixed acid fermentation (mainly acetic, lactic and succinic acid)</a:t>
            </a:r>
          </a:p>
          <a:p>
            <a:r>
              <a:rPr lang="en-US" dirty="0"/>
              <a:t>2,3 </a:t>
            </a:r>
            <a:r>
              <a:rPr lang="en-US" dirty="0" err="1"/>
              <a:t>butanediol</a:t>
            </a:r>
            <a:r>
              <a:rPr lang="en-US" dirty="0"/>
              <a:t> fermentation (mainly </a:t>
            </a:r>
            <a:r>
              <a:rPr lang="en-US" dirty="0" err="1"/>
              <a:t>butanediol</a:t>
            </a:r>
            <a:r>
              <a:rPr lang="en-US" dirty="0"/>
              <a:t>, ethanol, CO</a:t>
            </a:r>
            <a:r>
              <a:rPr lang="en-US" baseline="-25000" dirty="0"/>
              <a:t>2</a:t>
            </a:r>
            <a:r>
              <a:rPr lang="en-US" dirty="0"/>
              <a:t>, H</a:t>
            </a:r>
            <a:r>
              <a:rPr lang="en-US" baseline="-25000" dirty="0"/>
              <a:t>2</a:t>
            </a:r>
            <a:r>
              <a:rPr lang="en-US" dirty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0186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 smtClean="0"/>
              <a:t>Escherichia</a:t>
            </a:r>
            <a:r>
              <a:rPr lang="tr-TR" dirty="0" smtClean="0"/>
              <a:t> </a:t>
            </a:r>
            <a:r>
              <a:rPr lang="tr-TR" dirty="0" err="1" smtClean="0"/>
              <a:t>genus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Synthesis</a:t>
            </a:r>
            <a:r>
              <a:rPr lang="tr-TR" dirty="0"/>
              <a:t> of vitamin K</a:t>
            </a:r>
          </a:p>
          <a:p>
            <a:r>
              <a:rPr lang="tr-TR" dirty="0" err="1"/>
              <a:t>Facultative</a:t>
            </a:r>
            <a:r>
              <a:rPr lang="tr-TR" dirty="0"/>
              <a:t> </a:t>
            </a:r>
            <a:r>
              <a:rPr lang="tr-TR" dirty="0" err="1"/>
              <a:t>aerob</a:t>
            </a:r>
            <a:endParaRPr lang="tr-TR" dirty="0"/>
          </a:p>
          <a:p>
            <a:r>
              <a:rPr lang="tr-TR" dirty="0" err="1"/>
              <a:t>R</a:t>
            </a:r>
            <a:r>
              <a:rPr lang="tr-TR" dirty="0" err="1" smtClean="0"/>
              <a:t>arely</a:t>
            </a:r>
            <a:r>
              <a:rPr lang="tr-TR" dirty="0" smtClean="0"/>
              <a:t> </a:t>
            </a:r>
            <a:r>
              <a:rPr lang="tr-TR" dirty="0" err="1"/>
              <a:t>needs</a:t>
            </a:r>
            <a:r>
              <a:rPr lang="tr-TR" dirty="0"/>
              <a:t> </a:t>
            </a:r>
            <a:r>
              <a:rPr lang="tr-TR" dirty="0" err="1"/>
              <a:t>growth</a:t>
            </a:r>
            <a:r>
              <a:rPr lang="tr-TR" dirty="0"/>
              <a:t> </a:t>
            </a:r>
            <a:r>
              <a:rPr lang="tr-TR" dirty="0" err="1"/>
              <a:t>factor</a:t>
            </a:r>
            <a:endParaRPr lang="tr-TR" dirty="0"/>
          </a:p>
          <a:p>
            <a:r>
              <a:rPr lang="tr-TR" dirty="0" err="1"/>
              <a:t>Enteropathogenic</a:t>
            </a:r>
            <a:r>
              <a:rPr lang="tr-TR" dirty="0"/>
              <a:t> </a:t>
            </a:r>
            <a:r>
              <a:rPr lang="tr-TR" i="1" dirty="0"/>
              <a:t>E. </a:t>
            </a:r>
            <a:r>
              <a:rPr lang="tr-TR" i="1" dirty="0" err="1"/>
              <a:t>coli</a:t>
            </a:r>
            <a:r>
              <a:rPr lang="tr-TR" i="1" dirty="0"/>
              <a:t> </a:t>
            </a:r>
            <a:r>
              <a:rPr lang="tr-TR" dirty="0"/>
              <a:t>(EPEC)</a:t>
            </a:r>
          </a:p>
          <a:p>
            <a:r>
              <a:rPr lang="tr-TR" dirty="0" err="1"/>
              <a:t>Enterohemorrhagic</a:t>
            </a:r>
            <a:r>
              <a:rPr lang="tr-TR" dirty="0"/>
              <a:t> </a:t>
            </a:r>
            <a:r>
              <a:rPr lang="tr-TR" i="1" dirty="0"/>
              <a:t>E. </a:t>
            </a:r>
            <a:r>
              <a:rPr lang="tr-TR" i="1" dirty="0" err="1"/>
              <a:t>coli</a:t>
            </a:r>
            <a:r>
              <a:rPr lang="tr-TR" i="1" dirty="0"/>
              <a:t> </a:t>
            </a:r>
            <a:r>
              <a:rPr lang="tr-TR" dirty="0"/>
              <a:t>(EHEC)</a:t>
            </a:r>
          </a:p>
          <a:p>
            <a:r>
              <a:rPr lang="tr-TR" dirty="0"/>
              <a:t>Food </a:t>
            </a:r>
            <a:r>
              <a:rPr lang="tr-TR" dirty="0" err="1"/>
              <a:t>poisoning</a:t>
            </a:r>
            <a:r>
              <a:rPr lang="tr-TR" dirty="0"/>
              <a:t> O157: H7 </a:t>
            </a:r>
            <a:r>
              <a:rPr lang="tr-TR" dirty="0" err="1"/>
              <a:t>strain</a:t>
            </a:r>
            <a:endParaRPr lang="tr-TR" dirty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4978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 smtClean="0"/>
              <a:t>Salmonella</a:t>
            </a:r>
            <a:r>
              <a:rPr lang="tr-TR" i="1" dirty="0" smtClean="0"/>
              <a:t>, </a:t>
            </a:r>
            <a:r>
              <a:rPr lang="tr-TR" i="1" dirty="0" err="1" smtClean="0"/>
              <a:t>Shigella</a:t>
            </a:r>
            <a:r>
              <a:rPr lang="tr-TR" i="1" dirty="0" smtClean="0"/>
              <a:t>, </a:t>
            </a:r>
            <a:r>
              <a:rPr lang="tr-TR" i="1" dirty="0" err="1" smtClean="0"/>
              <a:t>Proteus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members</a:t>
            </a:r>
            <a:r>
              <a:rPr lang="tr-TR" dirty="0"/>
              <a:t> of the </a:t>
            </a:r>
            <a:r>
              <a:rPr lang="tr-TR" i="1" dirty="0" err="1"/>
              <a:t>Salmonella</a:t>
            </a:r>
            <a:r>
              <a:rPr lang="tr-TR" dirty="0"/>
              <a:t> </a:t>
            </a:r>
            <a:r>
              <a:rPr lang="tr-TR" dirty="0" err="1"/>
              <a:t>genus</a:t>
            </a:r>
            <a:r>
              <a:rPr lang="tr-TR" dirty="0"/>
              <a:t> are </a:t>
            </a:r>
            <a:r>
              <a:rPr lang="tr-TR" dirty="0" err="1"/>
              <a:t>pathogens</a:t>
            </a:r>
            <a:endParaRPr lang="tr-TR" dirty="0"/>
          </a:p>
          <a:p>
            <a:r>
              <a:rPr lang="tr-TR" dirty="0" err="1"/>
              <a:t>Immunological</a:t>
            </a:r>
            <a:r>
              <a:rPr lang="tr-TR" dirty="0"/>
              <a:t> </a:t>
            </a:r>
            <a:r>
              <a:rPr lang="tr-TR" dirty="0" err="1"/>
              <a:t>classification</a:t>
            </a:r>
            <a:r>
              <a:rPr lang="tr-TR" dirty="0"/>
              <a:t> is </a:t>
            </a:r>
            <a:r>
              <a:rPr lang="tr-TR" dirty="0" err="1"/>
              <a:t>made</a:t>
            </a:r>
            <a:r>
              <a:rPr lang="tr-TR" dirty="0"/>
              <a:t> </a:t>
            </a:r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3 </a:t>
            </a:r>
            <a:r>
              <a:rPr lang="tr-TR" dirty="0" err="1"/>
              <a:t>types</a:t>
            </a:r>
            <a:r>
              <a:rPr lang="tr-TR" dirty="0"/>
              <a:t> of </a:t>
            </a:r>
            <a:r>
              <a:rPr lang="tr-TR" dirty="0" err="1"/>
              <a:t>cell</a:t>
            </a:r>
            <a:r>
              <a:rPr lang="tr-TR" dirty="0"/>
              <a:t> </a:t>
            </a:r>
            <a:r>
              <a:rPr lang="tr-TR" dirty="0" err="1"/>
              <a:t>surface</a:t>
            </a:r>
            <a:r>
              <a:rPr lang="tr-TR" dirty="0"/>
              <a:t> </a:t>
            </a:r>
            <a:r>
              <a:rPr lang="tr-TR" dirty="0" err="1"/>
              <a:t>antigens</a:t>
            </a:r>
            <a:r>
              <a:rPr lang="tr-TR" dirty="0"/>
              <a:t> in the </a:t>
            </a:r>
            <a:r>
              <a:rPr lang="tr-TR" dirty="0" err="1"/>
              <a:t>strains</a:t>
            </a:r>
            <a:r>
              <a:rPr lang="tr-TR" dirty="0"/>
              <a:t> that </a:t>
            </a:r>
            <a:r>
              <a:rPr lang="tr-TR" dirty="0" err="1"/>
              <a:t>cause</a:t>
            </a:r>
            <a:r>
              <a:rPr lang="tr-TR" dirty="0"/>
              <a:t> </a:t>
            </a:r>
            <a:r>
              <a:rPr lang="tr-TR" dirty="0" err="1"/>
              <a:t>typhoid</a:t>
            </a:r>
            <a:r>
              <a:rPr lang="tr-TR" dirty="0"/>
              <a:t>.</a:t>
            </a:r>
          </a:p>
          <a:p>
            <a:r>
              <a:rPr lang="tr-TR" dirty="0"/>
              <a:t>O or </a:t>
            </a:r>
            <a:r>
              <a:rPr lang="tr-TR" dirty="0" err="1"/>
              <a:t>cell</a:t>
            </a:r>
            <a:r>
              <a:rPr lang="tr-TR" dirty="0"/>
              <a:t> </a:t>
            </a:r>
            <a:r>
              <a:rPr lang="tr-TR" dirty="0" err="1"/>
              <a:t>wall</a:t>
            </a:r>
            <a:r>
              <a:rPr lang="tr-TR" dirty="0"/>
              <a:t> (</a:t>
            </a:r>
            <a:r>
              <a:rPr lang="tr-TR" dirty="0" err="1"/>
              <a:t>somatic</a:t>
            </a:r>
            <a:r>
              <a:rPr lang="tr-TR" dirty="0"/>
              <a:t>) </a:t>
            </a:r>
            <a:r>
              <a:rPr lang="tr-TR" dirty="0" err="1"/>
              <a:t>antigen</a:t>
            </a:r>
            <a:r>
              <a:rPr lang="tr-TR" dirty="0"/>
              <a:t> (</a:t>
            </a:r>
            <a:r>
              <a:rPr lang="tr-TR" dirty="0" err="1"/>
              <a:t>part</a:t>
            </a:r>
            <a:r>
              <a:rPr lang="tr-TR" dirty="0"/>
              <a:t> of LPS)</a:t>
            </a:r>
          </a:p>
          <a:p>
            <a:r>
              <a:rPr lang="tr-TR" dirty="0"/>
              <a:t>H or </a:t>
            </a:r>
            <a:r>
              <a:rPr lang="tr-TR" dirty="0" err="1"/>
              <a:t>flagellar</a:t>
            </a:r>
            <a:r>
              <a:rPr lang="tr-TR" dirty="0"/>
              <a:t> </a:t>
            </a:r>
            <a:r>
              <a:rPr lang="tr-TR" dirty="0" err="1"/>
              <a:t>antigen</a:t>
            </a:r>
            <a:endParaRPr lang="tr-TR" dirty="0"/>
          </a:p>
          <a:p>
            <a:r>
              <a:rPr lang="tr-TR" dirty="0" err="1"/>
              <a:t>Vi</a:t>
            </a:r>
            <a:r>
              <a:rPr lang="tr-TR" dirty="0"/>
              <a:t> (</a:t>
            </a:r>
            <a:r>
              <a:rPr lang="tr-TR" dirty="0" err="1"/>
              <a:t>outer</a:t>
            </a:r>
            <a:r>
              <a:rPr lang="tr-TR" dirty="0"/>
              <a:t> </a:t>
            </a:r>
            <a:r>
              <a:rPr lang="tr-TR" dirty="0" err="1"/>
              <a:t>polysaccharide</a:t>
            </a:r>
            <a:r>
              <a:rPr lang="tr-TR" dirty="0"/>
              <a:t> </a:t>
            </a:r>
            <a:r>
              <a:rPr lang="tr-TR" dirty="0" err="1"/>
              <a:t>layer</a:t>
            </a:r>
            <a:r>
              <a:rPr lang="tr-TR" dirty="0"/>
              <a:t>) </a:t>
            </a:r>
            <a:r>
              <a:rPr lang="tr-TR" dirty="0" err="1"/>
              <a:t>antigen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58723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etin kutusu"/>
          <p:cNvSpPr txBox="1"/>
          <p:nvPr/>
        </p:nvSpPr>
        <p:spPr>
          <a:xfrm>
            <a:off x="1506579" y="1701665"/>
            <a:ext cx="87484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white"/>
                </a:solidFill>
              </a:rPr>
              <a:t>Proteus genus with fast </a:t>
            </a:r>
            <a:r>
              <a:rPr lang="tr-TR" sz="3200" dirty="0" err="1" smtClean="0">
                <a:solidFill>
                  <a:prstClr val="white"/>
                </a:solidFill>
              </a:rPr>
              <a:t>mobility</a:t>
            </a:r>
            <a:r>
              <a:rPr lang="en-US" sz="3200" dirty="0" smtClean="0">
                <a:solidFill>
                  <a:prstClr val="white"/>
                </a:solidFill>
              </a:rPr>
              <a:t> </a:t>
            </a:r>
            <a:r>
              <a:rPr lang="en-US" sz="3200" dirty="0">
                <a:solidFill>
                  <a:prstClr val="white"/>
                </a:solidFill>
              </a:rPr>
              <a:t>and urease enzymes specific</a:t>
            </a:r>
            <a:endParaRPr lang="tr-TR" sz="3200" dirty="0">
              <a:solidFill>
                <a:prstClr val="white"/>
              </a:solidFill>
              <a:latin typeface="Century Gothic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1506580" y="3561716"/>
            <a:ext cx="93089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err="1" smtClean="0">
                <a:solidFill>
                  <a:prstClr val="white"/>
                </a:solidFill>
              </a:rPr>
              <a:t>Serratia</a:t>
            </a:r>
            <a:r>
              <a:rPr lang="tr-TR" sz="3600" dirty="0" smtClean="0">
                <a:solidFill>
                  <a:prstClr val="white"/>
                </a:solidFill>
              </a:rPr>
              <a:t> </a:t>
            </a:r>
            <a:r>
              <a:rPr lang="tr-TR" sz="3600" dirty="0" err="1" smtClean="0">
                <a:solidFill>
                  <a:prstClr val="white"/>
                </a:solidFill>
              </a:rPr>
              <a:t>genus</a:t>
            </a:r>
            <a:r>
              <a:rPr lang="tr-TR" sz="3600" dirty="0">
                <a:solidFill>
                  <a:prstClr val="white"/>
                </a:solidFill>
              </a:rPr>
              <a:t> </a:t>
            </a:r>
            <a:r>
              <a:rPr lang="tr-TR" sz="3600" dirty="0">
                <a:solidFill>
                  <a:prstClr val="white"/>
                </a:solidFill>
              </a:rPr>
              <a:t>can </a:t>
            </a:r>
            <a:r>
              <a:rPr lang="tr-TR" sz="3600" dirty="0" err="1" smtClean="0">
                <a:solidFill>
                  <a:prstClr val="white"/>
                </a:solidFill>
              </a:rPr>
              <a:t>synthesize</a:t>
            </a:r>
            <a:r>
              <a:rPr lang="tr-TR" sz="3600" dirty="0" smtClean="0">
                <a:solidFill>
                  <a:prstClr val="white"/>
                </a:solidFill>
              </a:rPr>
              <a:t> </a:t>
            </a:r>
            <a:r>
              <a:rPr lang="en-US" sz="3600" dirty="0" smtClean="0">
                <a:solidFill>
                  <a:prstClr val="white"/>
                </a:solidFill>
              </a:rPr>
              <a:t>red </a:t>
            </a:r>
            <a:r>
              <a:rPr lang="en-US" sz="3600" dirty="0">
                <a:solidFill>
                  <a:prstClr val="white"/>
                </a:solidFill>
              </a:rPr>
              <a:t>colored pigment (</a:t>
            </a:r>
            <a:r>
              <a:rPr lang="en-US" sz="3600" dirty="0" err="1">
                <a:solidFill>
                  <a:prstClr val="white"/>
                </a:solidFill>
              </a:rPr>
              <a:t>prodigiosin</a:t>
            </a:r>
            <a:r>
              <a:rPr lang="en-US" sz="3600" dirty="0" smtClean="0">
                <a:solidFill>
                  <a:prstClr val="white"/>
                </a:solidFill>
              </a:rPr>
              <a:t>)</a:t>
            </a:r>
            <a:endParaRPr lang="tr-TR" sz="3600" dirty="0">
              <a:solidFill>
                <a:prstClr val="white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804404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 smtClean="0"/>
              <a:t>Vibrio</a:t>
            </a:r>
            <a:r>
              <a:rPr lang="tr-TR" i="1" dirty="0" smtClean="0"/>
              <a:t>, </a:t>
            </a:r>
            <a:r>
              <a:rPr lang="tr-TR" i="1" dirty="0" err="1" smtClean="0"/>
              <a:t>Aliivibrio</a:t>
            </a:r>
            <a:r>
              <a:rPr lang="tr-TR" i="1" dirty="0" smtClean="0"/>
              <a:t> ve </a:t>
            </a:r>
            <a:r>
              <a:rPr lang="tr-TR" i="1" dirty="0" err="1" smtClean="0"/>
              <a:t>Photobacterium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Vibrio</a:t>
            </a:r>
            <a:r>
              <a:rPr lang="tr-TR" i="1" dirty="0" smtClean="0"/>
              <a:t> </a:t>
            </a:r>
            <a:r>
              <a:rPr lang="tr-TR" i="1" dirty="0" err="1" smtClean="0"/>
              <a:t>cholera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chlorea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r>
              <a:rPr lang="tr-TR" i="1" dirty="0" err="1" smtClean="0"/>
              <a:t>Vibrio</a:t>
            </a:r>
            <a:r>
              <a:rPr lang="tr-TR" i="1" dirty="0" smtClean="0"/>
              <a:t> </a:t>
            </a:r>
            <a:r>
              <a:rPr lang="tr-TR" i="1" dirty="0" err="1" smtClean="0"/>
              <a:t>parahaemolyticus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gastroenterite</a:t>
            </a:r>
            <a:r>
              <a:rPr lang="tr-TR" dirty="0" smtClean="0"/>
              <a:t>, raw </a:t>
            </a:r>
            <a:r>
              <a:rPr lang="tr-TR" dirty="0" err="1" smtClean="0"/>
              <a:t>fish</a:t>
            </a:r>
            <a:r>
              <a:rPr lang="tr-TR" dirty="0" smtClean="0"/>
              <a:t> </a:t>
            </a:r>
            <a:r>
              <a:rPr lang="tr-TR" dirty="0" err="1" smtClean="0"/>
              <a:t>meat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9639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48929" y="1214215"/>
            <a:ext cx="10972800" cy="4572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b="1" dirty="0" err="1"/>
              <a:t>Bacterial</a:t>
            </a:r>
            <a:r>
              <a:rPr lang="tr-TR" b="1" dirty="0"/>
              <a:t> </a:t>
            </a:r>
            <a:r>
              <a:rPr lang="tr-TR" b="1" dirty="0" err="1" smtClean="0"/>
              <a:t>Bioluminescence</a:t>
            </a:r>
            <a:endParaRPr lang="tr-TR" b="1" dirty="0"/>
          </a:p>
          <a:p>
            <a:endParaRPr lang="tr-TR" dirty="0" smtClean="0"/>
          </a:p>
          <a:p>
            <a:r>
              <a:rPr lang="en-US" dirty="0" smtClean="0"/>
              <a:t>Light </a:t>
            </a:r>
            <a:r>
              <a:rPr lang="en-US" dirty="0"/>
              <a:t>emitting feature</a:t>
            </a:r>
          </a:p>
          <a:p>
            <a:r>
              <a:rPr lang="en-US" i="1" dirty="0"/>
              <a:t>Vibrio, </a:t>
            </a:r>
            <a:r>
              <a:rPr lang="en-US" i="1" dirty="0" err="1"/>
              <a:t>Aliivibrio</a:t>
            </a:r>
            <a:r>
              <a:rPr lang="en-US" i="1" dirty="0"/>
              <a:t> and </a:t>
            </a:r>
            <a:r>
              <a:rPr lang="en-US" i="1" dirty="0" err="1"/>
              <a:t>Photobacterium</a:t>
            </a:r>
            <a:r>
              <a:rPr lang="en-US" i="1" dirty="0"/>
              <a:t>, </a:t>
            </a:r>
            <a:r>
              <a:rPr lang="en-US" i="1" dirty="0" err="1"/>
              <a:t>Shewanella</a:t>
            </a:r>
            <a:r>
              <a:rPr lang="en-US" i="1" dirty="0"/>
              <a:t>, </a:t>
            </a:r>
            <a:r>
              <a:rPr lang="en-US" i="1" dirty="0" err="1"/>
              <a:t>Photorhabdus</a:t>
            </a:r>
            <a:endParaRPr lang="en-US" i="1" dirty="0"/>
          </a:p>
          <a:p>
            <a:r>
              <a:rPr lang="en-US" dirty="0"/>
              <a:t>The habitat of most of these bacteria is the </a:t>
            </a:r>
            <a:r>
              <a:rPr lang="tr-TR" dirty="0" err="1" smtClean="0"/>
              <a:t>aquatic</a:t>
            </a:r>
            <a:r>
              <a:rPr lang="tr-TR" dirty="0" smtClean="0"/>
              <a:t> </a:t>
            </a:r>
            <a:r>
              <a:rPr lang="tr-TR" dirty="0" err="1" smtClean="0"/>
              <a:t>environments</a:t>
            </a:r>
            <a:r>
              <a:rPr lang="tr-TR" dirty="0" smtClean="0"/>
              <a:t> such as </a:t>
            </a:r>
            <a:r>
              <a:rPr lang="tr-TR" dirty="0" err="1" smtClean="0"/>
              <a:t>oceans</a:t>
            </a:r>
            <a:r>
              <a:rPr lang="en-US" dirty="0" smtClean="0"/>
              <a:t>.</a:t>
            </a:r>
            <a:endParaRPr lang="en-US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8273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Mechanism</a:t>
            </a:r>
            <a:r>
              <a:rPr lang="tr-TR" b="1" dirty="0"/>
              <a:t> of </a:t>
            </a:r>
            <a:r>
              <a:rPr lang="tr-TR" b="1" dirty="0" err="1"/>
              <a:t>Bioluminescence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340768"/>
            <a:ext cx="8229600" cy="5328592"/>
          </a:xfrm>
        </p:spPr>
        <p:txBody>
          <a:bodyPr>
            <a:normAutofit/>
          </a:bodyPr>
          <a:lstStyle/>
          <a:p>
            <a:r>
              <a:rPr lang="en-US" dirty="0"/>
              <a:t>For luminescence in bacteria, there is a need for a long-chain aliphatic aldehyde such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tr-TR" dirty="0" err="1" smtClean="0"/>
              <a:t>tetradecanal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luxCDABE</a:t>
            </a:r>
            <a:r>
              <a:rPr lang="en-US" dirty="0"/>
              <a:t> genes, the luciferase enzyme that catalyzes the reactions with O2, and the reduced </a:t>
            </a:r>
            <a:r>
              <a:rPr lang="en-US" dirty="0" err="1"/>
              <a:t>flavin</a:t>
            </a:r>
            <a:r>
              <a:rPr lang="en-US" dirty="0"/>
              <a:t> mononucleotide (FMNH2).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224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Quorum</a:t>
            </a:r>
            <a:r>
              <a:rPr lang="tr-TR" dirty="0" smtClean="0"/>
              <a:t> </a:t>
            </a:r>
            <a:r>
              <a:rPr lang="tr-TR" dirty="0" err="1" smtClean="0"/>
              <a:t>Sensing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tr-TR" dirty="0" err="1" smtClean="0"/>
              <a:t>light</a:t>
            </a:r>
            <a:r>
              <a:rPr lang="tr-TR" dirty="0" smtClean="0"/>
              <a:t> </a:t>
            </a:r>
            <a:r>
              <a:rPr lang="tr-TR" dirty="0" err="1" smtClean="0"/>
              <a:t>emission</a:t>
            </a:r>
            <a:r>
              <a:rPr lang="tr-TR" dirty="0" smtClean="0"/>
              <a:t> </a:t>
            </a:r>
            <a:r>
              <a:rPr lang="en-US" dirty="0" smtClean="0"/>
              <a:t>mechanism </a:t>
            </a:r>
            <a:r>
              <a:rPr lang="en-US" dirty="0"/>
              <a:t>is </a:t>
            </a:r>
            <a:r>
              <a:rPr lang="tr-TR" dirty="0" err="1" smtClean="0"/>
              <a:t>controlled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en-US" dirty="0" smtClean="0"/>
              <a:t>quorum </a:t>
            </a:r>
            <a:r>
              <a:rPr lang="en-US" dirty="0"/>
              <a:t>sensing due to its density-dependent nature.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13946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258</Words>
  <Application>Microsoft Office PowerPoint</Application>
  <PresentationFormat>Geniş ekran</PresentationFormat>
  <Paragraphs>34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Century Gothic</vt:lpstr>
      <vt:lpstr>Verdana</vt:lpstr>
      <vt:lpstr>Wingdings 2</vt:lpstr>
      <vt:lpstr>Canlı</vt:lpstr>
      <vt:lpstr>Enteric Bacteria</vt:lpstr>
      <vt:lpstr>Fermentation types in enteric bacteria</vt:lpstr>
      <vt:lpstr>Escherichia genus</vt:lpstr>
      <vt:lpstr>Salmonella, Shigella, Proteus</vt:lpstr>
      <vt:lpstr>PowerPoint Sunusu</vt:lpstr>
      <vt:lpstr>Vibrio, Aliivibrio ve Photobacterium</vt:lpstr>
      <vt:lpstr>PowerPoint Sunusu</vt:lpstr>
      <vt:lpstr>Mechanism of Bioluminescence </vt:lpstr>
      <vt:lpstr>Quorum Sensing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Enterik Bacteria</dc:title>
  <dc:creator>sevgi</dc:creator>
  <cp:lastModifiedBy>sevgi</cp:lastModifiedBy>
  <cp:revision>5</cp:revision>
  <dcterms:created xsi:type="dcterms:W3CDTF">2020-01-07T09:25:05Z</dcterms:created>
  <dcterms:modified xsi:type="dcterms:W3CDTF">2020-01-21T11:38:33Z</dcterms:modified>
</cp:coreProperties>
</file>