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2" r:id="rId21"/>
    <p:sldId id="290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6" r:id="rId44"/>
    <p:sldId id="307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17" r:id="rId54"/>
    <p:sldId id="327" r:id="rId55"/>
    <p:sldId id="325" r:id="rId56"/>
    <p:sldId id="324" r:id="rId57"/>
    <p:sldId id="319" r:id="rId58"/>
    <p:sldId id="320" r:id="rId59"/>
    <p:sldId id="326" r:id="rId60"/>
    <p:sldId id="275" r:id="rId61"/>
    <p:sldId id="276" r:id="rId62"/>
    <p:sldId id="277" r:id="rId63"/>
    <p:sldId id="279" r:id="rId64"/>
    <p:sldId id="278" r:id="rId65"/>
    <p:sldId id="280" r:id="rId66"/>
    <p:sldId id="281" r:id="rId67"/>
    <p:sldId id="328" r:id="rId68"/>
    <p:sldId id="329" r:id="rId69"/>
    <p:sldId id="330" r:id="rId70"/>
    <p:sldId id="331" r:id="rId71"/>
    <p:sldId id="332" r:id="rId72"/>
    <p:sldId id="333" r:id="rId73"/>
    <p:sldId id="334" r:id="rId74"/>
    <p:sldId id="335" r:id="rId75"/>
    <p:sldId id="336" r:id="rId76"/>
    <p:sldId id="337" r:id="rId77"/>
    <p:sldId id="338" r:id="rId78"/>
    <p:sldId id="339" r:id="rId79"/>
    <p:sldId id="340" r:id="rId80"/>
    <p:sldId id="341" r:id="rId81"/>
    <p:sldId id="342" r:id="rId82"/>
    <p:sldId id="343" r:id="rId83"/>
    <p:sldId id="344" r:id="rId84"/>
    <p:sldId id="345" r:id="rId85"/>
    <p:sldId id="346" r:id="rId86"/>
    <p:sldId id="347" r:id="rId87"/>
    <p:sldId id="348" r:id="rId88"/>
    <p:sldId id="349" r:id="rId89"/>
    <p:sldId id="350" r:id="rId90"/>
    <p:sldId id="351" r:id="rId91"/>
    <p:sldId id="352" r:id="rId92"/>
    <p:sldId id="353" r:id="rId93"/>
    <p:sldId id="354" r:id="rId94"/>
    <p:sldId id="355" r:id="rId95"/>
    <p:sldId id="357" r:id="rId96"/>
    <p:sldId id="356" r:id="rId97"/>
    <p:sldId id="358" r:id="rId98"/>
    <p:sldId id="359" r:id="rId99"/>
    <p:sldId id="360" r:id="rId100"/>
    <p:sldId id="362" r:id="rId101"/>
    <p:sldId id="361" r:id="rId102"/>
    <p:sldId id="363" r:id="rId103"/>
    <p:sldId id="364" r:id="rId104"/>
    <p:sldId id="365" r:id="rId105"/>
    <p:sldId id="366" r:id="rId10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1866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3 A Top-down View of Computer Function and Interconnection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Programming is now much easier. Instead of rewiring the hardware for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new </a:t>
            </a:r>
            <a:r>
              <a:rPr lang="en-US" dirty="0"/>
              <a:t>program, all we need to do is provide a new sequence of codes. Each </a:t>
            </a:r>
            <a:r>
              <a:rPr lang="en-US" dirty="0" smtClean="0"/>
              <a:t>code</a:t>
            </a:r>
            <a:r>
              <a:rPr lang="tr-TR" dirty="0" smtClean="0"/>
              <a:t> </a:t>
            </a:r>
            <a:r>
              <a:rPr lang="en-US" dirty="0" smtClean="0"/>
              <a:t>is</a:t>
            </a:r>
            <a:r>
              <a:rPr lang="en-US" dirty="0"/>
              <a:t>, in effect, an instruction, and part of the hardware interprets each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generates control signals. To distinguish this new method of programming, </a:t>
            </a:r>
            <a:r>
              <a:rPr lang="en-US" dirty="0" smtClean="0"/>
              <a:t>a</a:t>
            </a:r>
            <a:r>
              <a:rPr lang="tr-TR" dirty="0" smtClean="0"/>
              <a:t>  </a:t>
            </a:r>
            <a:r>
              <a:rPr lang="en-US" dirty="0" smtClean="0"/>
              <a:t>sequence </a:t>
            </a:r>
            <a:r>
              <a:rPr lang="en-US" dirty="0"/>
              <a:t>of codes or instructions is called </a:t>
            </a:r>
            <a:r>
              <a:rPr lang="en-US" i="1" dirty="0"/>
              <a:t>software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82518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4937" cy="48158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below </a:t>
            </a:r>
            <a:r>
              <a:rPr lang="en-US" dirty="0" smtClean="0"/>
              <a:t> </a:t>
            </a:r>
            <a:r>
              <a:rPr lang="en-US" dirty="0"/>
              <a:t>illustrates a typical use of QPI on a multicore computer.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QPI </a:t>
            </a:r>
            <a:r>
              <a:rPr lang="en-US" dirty="0"/>
              <a:t>links (indicated by the green arrow pairs in the figure) form a switching </a:t>
            </a:r>
            <a:r>
              <a:rPr lang="en-US" dirty="0" smtClean="0"/>
              <a:t>fabric</a:t>
            </a:r>
            <a:r>
              <a:rPr lang="tr-TR" dirty="0" smtClean="0"/>
              <a:t> </a:t>
            </a:r>
            <a:r>
              <a:rPr lang="en-US" dirty="0"/>
              <a:t>that enables data to move throughout the network. Direct QPI connections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established </a:t>
            </a:r>
            <a:r>
              <a:rPr lang="en-US" dirty="0"/>
              <a:t>between each pair of core processors. If core A in </a:t>
            </a:r>
            <a:r>
              <a:rPr lang="tr-TR" dirty="0" smtClean="0"/>
              <a:t>the figure </a:t>
            </a:r>
            <a:r>
              <a:rPr lang="en-US" dirty="0" smtClean="0"/>
              <a:t> needs to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the memory controller in core D, it sends its request through either cores </a:t>
            </a:r>
            <a:r>
              <a:rPr lang="en-US" dirty="0" smtClean="0"/>
              <a:t>B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C, which must in turn forward that request on to the memory controller in core D.</a:t>
            </a:r>
          </a:p>
          <a:p>
            <a:pPr marL="0" indent="0">
              <a:buNone/>
            </a:pPr>
            <a:r>
              <a:rPr lang="en-US" dirty="0"/>
              <a:t>Similarly, larger systems with eight or more processors can be built using </a:t>
            </a:r>
            <a:r>
              <a:rPr lang="en-US" dirty="0" smtClean="0"/>
              <a:t>processors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three links and routing traffic through intermediate processors.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6421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Multicore </a:t>
            </a:r>
            <a:r>
              <a:rPr lang="tr-TR" dirty="0" smtClean="0"/>
              <a:t>configuration </a:t>
            </a:r>
            <a:br>
              <a:rPr lang="tr-TR" dirty="0" smtClean="0"/>
            </a:br>
            <a:r>
              <a:rPr lang="tr-TR" dirty="0" smtClean="0"/>
              <a:t>using </a:t>
            </a:r>
            <a:r>
              <a:rPr lang="tr-TR" dirty="0"/>
              <a:t>QPI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814" y="1825625"/>
            <a:ext cx="6241098" cy="50026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Figure illustrates </a:t>
            </a:r>
            <a:r>
              <a:rPr lang="en-US" dirty="0"/>
              <a:t>a typical use of QPI on a multicore computer. The</a:t>
            </a:r>
            <a:r>
              <a:rPr lang="tr-TR" dirty="0"/>
              <a:t> </a:t>
            </a:r>
            <a:r>
              <a:rPr lang="en-US" dirty="0"/>
              <a:t>QPI links (indicated by the green arrow pairs in the figure) form a switching fabric</a:t>
            </a:r>
            <a:r>
              <a:rPr lang="tr-TR" dirty="0"/>
              <a:t> </a:t>
            </a:r>
            <a:r>
              <a:rPr lang="en-US" dirty="0"/>
              <a:t>that enables data to move throughout the network. Direct QPI connections can be</a:t>
            </a:r>
            <a:r>
              <a:rPr lang="tr-TR" dirty="0"/>
              <a:t> </a:t>
            </a:r>
            <a:r>
              <a:rPr lang="en-US" dirty="0"/>
              <a:t>established between each pair of core processors. If core A in </a:t>
            </a:r>
            <a:r>
              <a:rPr lang="tr-TR" dirty="0"/>
              <a:t>the figure </a:t>
            </a:r>
            <a:r>
              <a:rPr lang="en-US" dirty="0"/>
              <a:t> needs to</a:t>
            </a:r>
            <a:r>
              <a:rPr lang="tr-TR" dirty="0"/>
              <a:t> </a:t>
            </a:r>
            <a:r>
              <a:rPr lang="en-US" dirty="0"/>
              <a:t>access the memory controller in core D, it sends its request through either cores B</a:t>
            </a:r>
            <a:r>
              <a:rPr lang="tr-TR" dirty="0"/>
              <a:t> </a:t>
            </a:r>
            <a:r>
              <a:rPr lang="en-US" dirty="0"/>
              <a:t>or C, which must in turn forward that request on to the memory controller in core D.</a:t>
            </a:r>
          </a:p>
          <a:p>
            <a:pPr marL="0" indent="0">
              <a:buNone/>
            </a:pPr>
            <a:r>
              <a:rPr lang="en-US" dirty="0"/>
              <a:t>Similarly, larger systems with eight or more processors can be built using processors</a:t>
            </a:r>
            <a:r>
              <a:rPr lang="tr-TR" dirty="0"/>
              <a:t> </a:t>
            </a:r>
            <a:r>
              <a:rPr lang="en-US" dirty="0"/>
              <a:t>with three links and routing traffic through intermediate processors.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101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912" y="349167"/>
            <a:ext cx="5313195" cy="647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78347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PCI Express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peripheral component interconnect (PCI) </a:t>
            </a:r>
            <a:r>
              <a:rPr lang="en-US" dirty="0"/>
              <a:t>is a popular high-bandwidth,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independent</a:t>
            </a:r>
            <a:r>
              <a:rPr lang="tr-TR" dirty="0" smtClean="0"/>
              <a:t> </a:t>
            </a:r>
            <a:r>
              <a:rPr lang="en-US" dirty="0" smtClean="0"/>
              <a:t>bus </a:t>
            </a:r>
            <a:r>
              <a:rPr lang="en-US" dirty="0"/>
              <a:t>that can function as a mezzanine or peripheral bus. Compared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other </a:t>
            </a:r>
            <a:r>
              <a:rPr lang="en-US" dirty="0"/>
              <a:t>common bus specifications, PCI delivers better system performance for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subsystems (e.g., graphic display adapters, network interface </a:t>
            </a:r>
            <a:r>
              <a:rPr lang="en-US" dirty="0" smtClean="0"/>
              <a:t>controllers,</a:t>
            </a:r>
            <a:r>
              <a:rPr lang="tr-TR" dirty="0" smtClean="0"/>
              <a:t> </a:t>
            </a:r>
            <a:r>
              <a:rPr lang="en-US" dirty="0" smtClean="0"/>
              <a:t>and disk controllers).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As with the system bus discussed in the preceding sections, the bus-based </a:t>
            </a:r>
            <a:r>
              <a:rPr lang="en-US" dirty="0" smtClean="0"/>
              <a:t>PCI</a:t>
            </a:r>
            <a:r>
              <a:rPr lang="tr-TR" dirty="0" smtClean="0"/>
              <a:t> </a:t>
            </a:r>
            <a:r>
              <a:rPr lang="en-US" dirty="0" smtClean="0"/>
              <a:t>scheme </a:t>
            </a:r>
            <a:r>
              <a:rPr lang="en-US" dirty="0"/>
              <a:t>has not been able to keep pace with the data rate demands of </a:t>
            </a:r>
            <a:r>
              <a:rPr lang="en-US" dirty="0" smtClean="0"/>
              <a:t>attached</a:t>
            </a:r>
            <a:r>
              <a:rPr lang="tr-TR" dirty="0" smtClean="0"/>
              <a:t> </a:t>
            </a:r>
            <a:r>
              <a:rPr lang="en-US" dirty="0" smtClean="0"/>
              <a:t>devices</a:t>
            </a:r>
            <a:r>
              <a:rPr lang="en-US" dirty="0"/>
              <a:t>. Accordingly, a new version, known as </a:t>
            </a:r>
            <a:r>
              <a:rPr lang="en-US" b="1" dirty="0"/>
              <a:t>PCI Express (</a:t>
            </a:r>
            <a:r>
              <a:rPr lang="en-US" b="1" dirty="0" err="1"/>
              <a:t>PCIe</a:t>
            </a:r>
            <a:r>
              <a:rPr lang="en-US" b="1" dirty="0"/>
              <a:t>) </a:t>
            </a:r>
            <a:r>
              <a:rPr lang="en-US" dirty="0"/>
              <a:t>has been developed.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07449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key requirement for </a:t>
            </a:r>
            <a:r>
              <a:rPr lang="en-US" dirty="0" err="1"/>
              <a:t>PCIe</a:t>
            </a:r>
            <a:r>
              <a:rPr lang="en-US" dirty="0"/>
              <a:t> is high capacity to support the needs of higher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rate </a:t>
            </a:r>
            <a:r>
              <a:rPr lang="en-US" dirty="0"/>
              <a:t>I/O devices, such as Gigabit Ethernet. Another requirement deals with the </a:t>
            </a:r>
            <a:r>
              <a:rPr lang="en-US" dirty="0" smtClean="0"/>
              <a:t>need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support time-dependent data streams.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Applications </a:t>
            </a:r>
            <a:r>
              <a:rPr lang="en-US" dirty="0"/>
              <a:t>such as video-on-demand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audio </a:t>
            </a:r>
            <a:r>
              <a:rPr lang="en-US" dirty="0"/>
              <a:t>redistribution are putting real-time constraints on servers too. Many </a:t>
            </a:r>
            <a:r>
              <a:rPr lang="en-US" dirty="0" smtClean="0"/>
              <a:t>communications</a:t>
            </a:r>
            <a:r>
              <a:rPr lang="tr-TR" dirty="0" smtClean="0"/>
              <a:t> </a:t>
            </a:r>
            <a:r>
              <a:rPr lang="en-US" dirty="0" smtClean="0"/>
              <a:t>applications </a:t>
            </a:r>
            <a:r>
              <a:rPr lang="en-US" dirty="0"/>
              <a:t>and embedded PC control systems also process data in </a:t>
            </a:r>
            <a:r>
              <a:rPr lang="en-US" dirty="0" smtClean="0"/>
              <a:t>real-time.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Today’s </a:t>
            </a:r>
            <a:r>
              <a:rPr lang="en-US" dirty="0"/>
              <a:t>platforms must also deal with multiple concurrent transfers at </a:t>
            </a:r>
            <a:r>
              <a:rPr lang="en-US" dirty="0" smtClean="0"/>
              <a:t>ever-increasing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05874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45253" cy="4791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below </a:t>
            </a:r>
            <a:r>
              <a:rPr lang="en-US" dirty="0" smtClean="0"/>
              <a:t>shows </a:t>
            </a:r>
            <a:r>
              <a:rPr lang="en-US" dirty="0"/>
              <a:t>a typical configuration that supports the use of </a:t>
            </a:r>
            <a:r>
              <a:rPr lang="en-US" dirty="0" err="1"/>
              <a:t>PCIe</a:t>
            </a:r>
            <a:r>
              <a:rPr lang="en-US" dirty="0"/>
              <a:t>. A </a:t>
            </a:r>
            <a:r>
              <a:rPr lang="en-US" b="1" dirty="0" smtClean="0"/>
              <a:t>root</a:t>
            </a:r>
            <a:r>
              <a:rPr lang="tr-TR" b="1" dirty="0" smtClean="0"/>
              <a:t> </a:t>
            </a:r>
            <a:r>
              <a:rPr lang="en-US" b="1" dirty="0" smtClean="0"/>
              <a:t>complex </a:t>
            </a:r>
            <a:r>
              <a:rPr lang="en-US" dirty="0"/>
              <a:t>device, also referred to as a </a:t>
            </a:r>
            <a:r>
              <a:rPr lang="en-US" i="1" dirty="0"/>
              <a:t>chipset </a:t>
            </a:r>
            <a:r>
              <a:rPr lang="en-US" dirty="0"/>
              <a:t>or a </a:t>
            </a:r>
            <a:r>
              <a:rPr lang="en-US" i="1" dirty="0"/>
              <a:t>host bridge, </a:t>
            </a:r>
            <a:r>
              <a:rPr lang="en-US" dirty="0"/>
              <a:t>connects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memory subsystem to the PCI Express switch fabric comprising one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 err="1"/>
              <a:t>PCIe</a:t>
            </a:r>
            <a:r>
              <a:rPr lang="en-US" dirty="0"/>
              <a:t> and </a:t>
            </a:r>
            <a:r>
              <a:rPr lang="en-US" dirty="0" err="1"/>
              <a:t>PCIe</a:t>
            </a:r>
            <a:r>
              <a:rPr lang="en-US" dirty="0"/>
              <a:t> switch devices. The root complex acts as a buffering device,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deal </a:t>
            </a:r>
            <a:r>
              <a:rPr lang="en-US" dirty="0"/>
              <a:t>with difference in data rates between I/O controllers and memory and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components</a:t>
            </a:r>
            <a:r>
              <a:rPr lang="en-US" dirty="0"/>
              <a:t>. The root complex also translates between </a:t>
            </a:r>
            <a:r>
              <a:rPr lang="en-US" dirty="0" err="1"/>
              <a:t>PCIe</a:t>
            </a:r>
            <a:r>
              <a:rPr lang="en-US" dirty="0"/>
              <a:t> transaction </a:t>
            </a:r>
            <a:r>
              <a:rPr lang="en-US" dirty="0" smtClean="0"/>
              <a:t>formats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processor and memory signal and control requirements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chipset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typically support multiple </a:t>
            </a:r>
            <a:r>
              <a:rPr lang="en-US" dirty="0" err="1"/>
              <a:t>PCIe</a:t>
            </a:r>
            <a:r>
              <a:rPr lang="en-US" dirty="0"/>
              <a:t> ports, some of which attach directly to a </a:t>
            </a:r>
            <a:r>
              <a:rPr lang="en-US" dirty="0" err="1" smtClean="0"/>
              <a:t>PCIe</a:t>
            </a:r>
            <a:r>
              <a:rPr lang="tr-TR" dirty="0" smtClean="0"/>
              <a:t> </a:t>
            </a:r>
            <a:r>
              <a:rPr lang="en-US" dirty="0"/>
              <a:t>device and one or more that attach to a switch that manages multiple </a:t>
            </a:r>
            <a:r>
              <a:rPr lang="en-US" dirty="0" err="1"/>
              <a:t>PCIe</a:t>
            </a:r>
            <a:r>
              <a:rPr lang="en-US" dirty="0"/>
              <a:t> streams.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63220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105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703" y="48080"/>
            <a:ext cx="7043488" cy="6830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643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We have </a:t>
            </a:r>
            <a:r>
              <a:rPr lang="en-US" dirty="0" smtClean="0"/>
              <a:t>two </a:t>
            </a:r>
            <a:r>
              <a:rPr lang="en-US" dirty="0"/>
              <a:t>major components of the system: an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interpreter </a:t>
            </a:r>
            <a:r>
              <a:rPr lang="en-US" dirty="0"/>
              <a:t>and a module of general-purpose arithmetic and logic functions.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constitute the CPU. </a:t>
            </a:r>
            <a:endParaRPr lang="tr-TR" dirty="0" smtClean="0"/>
          </a:p>
          <a:p>
            <a:r>
              <a:rPr lang="en-US" dirty="0" smtClean="0"/>
              <a:t>Several </a:t>
            </a:r>
            <a:r>
              <a:rPr lang="en-US" dirty="0"/>
              <a:t>other components are needed to yield a </a:t>
            </a:r>
            <a:r>
              <a:rPr lang="en-US" dirty="0" smtClean="0"/>
              <a:t>functioning</a:t>
            </a:r>
            <a:r>
              <a:rPr lang="tr-TR" dirty="0" smtClean="0"/>
              <a:t> </a:t>
            </a:r>
            <a:r>
              <a:rPr lang="en-US" dirty="0" smtClean="0"/>
              <a:t>computer</a:t>
            </a:r>
            <a:r>
              <a:rPr lang="en-US" dirty="0"/>
              <a:t>. </a:t>
            </a:r>
            <a:endParaRPr lang="tr-TR" dirty="0" smtClean="0"/>
          </a:p>
          <a:p>
            <a:pPr lvl="1"/>
            <a:r>
              <a:rPr lang="en-US" dirty="0" smtClean="0"/>
              <a:t>Data </a:t>
            </a:r>
            <a:r>
              <a:rPr lang="en-US" dirty="0"/>
              <a:t>and instructions must be put into the system. For this we need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sort </a:t>
            </a:r>
            <a:r>
              <a:rPr lang="en-US" dirty="0"/>
              <a:t>of input module. This module contains basic components for accepting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instructions in some form and converting them into an internal form of </a:t>
            </a:r>
            <a:r>
              <a:rPr lang="en-US" dirty="0" smtClean="0"/>
              <a:t>signals</a:t>
            </a:r>
            <a:r>
              <a:rPr lang="tr-TR" dirty="0" smtClean="0"/>
              <a:t> </a:t>
            </a:r>
            <a:r>
              <a:rPr lang="en-US" dirty="0" smtClean="0"/>
              <a:t>usable </a:t>
            </a:r>
            <a:r>
              <a:rPr lang="en-US" dirty="0"/>
              <a:t>by the system.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means of reporting results is needed, and this is in the </a:t>
            </a:r>
            <a:r>
              <a:rPr lang="en-US" dirty="0" smtClean="0"/>
              <a:t>form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output module. Taken together, these are referred to as </a:t>
            </a:r>
            <a:r>
              <a:rPr lang="en-US" i="1" dirty="0"/>
              <a:t>I/O components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28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0874" cy="4695491"/>
          </a:xfrm>
        </p:spPr>
        <p:txBody>
          <a:bodyPr>
            <a:normAutofit/>
          </a:bodyPr>
          <a:lstStyle/>
          <a:p>
            <a:r>
              <a:rPr lang="en-US" dirty="0"/>
              <a:t>One more component is needed. An input device will bring instructions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in sequentially. But a program is not invariably executed sequentially; it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jump </a:t>
            </a:r>
            <a:r>
              <a:rPr lang="en-US" dirty="0"/>
              <a:t>around (e.g., the </a:t>
            </a:r>
            <a:r>
              <a:rPr lang="en-US" dirty="0" smtClean="0"/>
              <a:t>jump </a:t>
            </a:r>
            <a:r>
              <a:rPr lang="en-US" dirty="0"/>
              <a:t>instruction). Similarly, operations on data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require </a:t>
            </a:r>
            <a:r>
              <a:rPr lang="en-US" dirty="0"/>
              <a:t>access to more than just one element at a time in a predetermined sequence.</a:t>
            </a:r>
          </a:p>
          <a:p>
            <a:r>
              <a:rPr lang="en-US" dirty="0"/>
              <a:t>Thus, there must be a place to store temporarily both instructions and data.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module </a:t>
            </a:r>
            <a:r>
              <a:rPr lang="en-US" dirty="0"/>
              <a:t>is called </a:t>
            </a:r>
            <a:r>
              <a:rPr lang="en-US" i="1" dirty="0"/>
              <a:t>memory</a:t>
            </a:r>
            <a:r>
              <a:rPr lang="en-US" dirty="0"/>
              <a:t>, or </a:t>
            </a:r>
            <a:r>
              <a:rPr lang="en-US" i="1" dirty="0"/>
              <a:t>main memory</a:t>
            </a:r>
            <a:r>
              <a:rPr lang="en-US" dirty="0"/>
              <a:t>, to distinguish it from external storage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peripheral </a:t>
            </a:r>
            <a:r>
              <a:rPr lang="en-US" dirty="0"/>
              <a:t>devices. </a:t>
            </a:r>
            <a:endParaRPr lang="tr-TR" dirty="0" smtClean="0"/>
          </a:p>
          <a:p>
            <a:r>
              <a:rPr lang="en-US" dirty="0" smtClean="0"/>
              <a:t>Von </a:t>
            </a:r>
            <a:r>
              <a:rPr lang="en-US" dirty="0"/>
              <a:t>Neumann pointed out that the same memory could be </a:t>
            </a:r>
            <a:r>
              <a:rPr lang="en-US" dirty="0" smtClean="0"/>
              <a:t>used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store both instructions and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078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743617"/>
          </a:xfrm>
        </p:spPr>
        <p:txBody>
          <a:bodyPr>
            <a:normAutofit/>
          </a:bodyPr>
          <a:lstStyle/>
          <a:p>
            <a:r>
              <a:rPr lang="en-US" dirty="0"/>
              <a:t>The CPU exchanges data with memory. For this purpose, it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makes </a:t>
            </a:r>
            <a:r>
              <a:rPr lang="en-US" dirty="0"/>
              <a:t>use of two internal (to the CPU) registers: a </a:t>
            </a:r>
            <a:r>
              <a:rPr lang="en-US" b="1" dirty="0"/>
              <a:t>memory address register (MAR</a:t>
            </a:r>
            <a:r>
              <a:rPr lang="en-US" b="1" dirty="0" smtClean="0"/>
              <a:t>)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specifies the address in memory for the next read or write, and a </a:t>
            </a:r>
            <a:r>
              <a:rPr lang="en-US" b="1" dirty="0" smtClean="0"/>
              <a:t>memory</a:t>
            </a:r>
            <a:r>
              <a:rPr lang="tr-TR" b="1" dirty="0" smtClean="0"/>
              <a:t> </a:t>
            </a:r>
            <a:r>
              <a:rPr lang="en-US" b="1" dirty="0" smtClean="0"/>
              <a:t>buffer </a:t>
            </a:r>
            <a:r>
              <a:rPr lang="en-US" b="1" dirty="0"/>
              <a:t>register (MBR)</a:t>
            </a:r>
            <a:r>
              <a:rPr lang="en-US" dirty="0"/>
              <a:t>, which contains the data to be written into memory or </a:t>
            </a:r>
            <a:r>
              <a:rPr lang="en-US" dirty="0" smtClean="0"/>
              <a:t>receives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read from memory. </a:t>
            </a:r>
            <a:endParaRPr lang="tr-TR" dirty="0" smtClean="0"/>
          </a:p>
          <a:p>
            <a:r>
              <a:rPr lang="en-US" dirty="0" smtClean="0"/>
              <a:t>Similarly</a:t>
            </a:r>
            <a:r>
              <a:rPr lang="en-US" dirty="0"/>
              <a:t>, an I/O address register (I/OAR) specifies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particular </a:t>
            </a:r>
            <a:r>
              <a:rPr lang="en-US" dirty="0"/>
              <a:t>I/O device. An I/O buffer (I/OBR) register is used for the exchange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between an I/O module and the CPU.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99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memory module consists of a set of locations, defined by </a:t>
            </a:r>
            <a:r>
              <a:rPr lang="en-US" dirty="0" smtClean="0"/>
              <a:t>sequentially</a:t>
            </a:r>
            <a:r>
              <a:rPr lang="tr-TR" dirty="0" smtClean="0"/>
              <a:t>  </a:t>
            </a:r>
            <a:r>
              <a:rPr lang="en-US" dirty="0" smtClean="0"/>
              <a:t>numbered </a:t>
            </a:r>
            <a:r>
              <a:rPr lang="en-US" dirty="0"/>
              <a:t>addresses. Each location contains a binary number that can be </a:t>
            </a:r>
            <a:r>
              <a:rPr lang="en-US" dirty="0" smtClean="0"/>
              <a:t>interpreted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either an instruction or data. </a:t>
            </a:r>
            <a:endParaRPr lang="tr-TR" dirty="0" smtClean="0"/>
          </a:p>
          <a:p>
            <a:r>
              <a:rPr lang="en-US" dirty="0" smtClean="0"/>
              <a:t>An </a:t>
            </a:r>
            <a:r>
              <a:rPr lang="en-US" dirty="0"/>
              <a:t>I/O module transfers data from external </a:t>
            </a:r>
            <a:r>
              <a:rPr lang="en-US" dirty="0" smtClean="0"/>
              <a:t>devices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CPU and memory, and vice versa. It contains internal buffers for </a:t>
            </a:r>
            <a:r>
              <a:rPr lang="en-US" dirty="0" smtClean="0"/>
              <a:t>temporarily</a:t>
            </a:r>
            <a:r>
              <a:rPr lang="tr-TR" dirty="0" smtClean="0"/>
              <a:t> </a:t>
            </a:r>
            <a:r>
              <a:rPr lang="en-US" dirty="0" smtClean="0"/>
              <a:t>holding </a:t>
            </a:r>
            <a:r>
              <a:rPr lang="en-US" dirty="0"/>
              <a:t>these data until they can be sent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621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701" y="48126"/>
            <a:ext cx="7511967" cy="675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1057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Computer Function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5992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basic function performed by a computer is execution of a program, which </a:t>
            </a:r>
            <a:r>
              <a:rPr lang="en-US" dirty="0" smtClean="0"/>
              <a:t>consists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set of instructions stored in memory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In its simplest form, instruction </a:t>
            </a:r>
            <a:r>
              <a:rPr lang="en-US" dirty="0" smtClean="0"/>
              <a:t>processing</a:t>
            </a:r>
            <a:r>
              <a:rPr lang="tr-TR" dirty="0" smtClean="0"/>
              <a:t> </a:t>
            </a:r>
            <a:r>
              <a:rPr lang="en-US" dirty="0" smtClean="0"/>
              <a:t>consists </a:t>
            </a:r>
            <a:r>
              <a:rPr lang="en-US" dirty="0"/>
              <a:t>of two steps: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processor reads (</a:t>
            </a:r>
            <a:r>
              <a:rPr lang="en-US" i="1" dirty="0"/>
              <a:t>fetches</a:t>
            </a:r>
            <a:r>
              <a:rPr lang="en-US" dirty="0"/>
              <a:t>) instructions from memory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a time and executes each instruction. </a:t>
            </a:r>
            <a:endParaRPr lang="tr-TR" dirty="0" smtClean="0"/>
          </a:p>
          <a:p>
            <a:pPr lvl="1"/>
            <a:r>
              <a:rPr lang="en-US" dirty="0" smtClean="0"/>
              <a:t>Program </a:t>
            </a:r>
            <a:r>
              <a:rPr lang="en-US" dirty="0"/>
              <a:t>execution consists of repeating </a:t>
            </a:r>
            <a:r>
              <a:rPr lang="en-US" dirty="0" smtClean="0"/>
              <a:t>the</a:t>
            </a:r>
            <a:r>
              <a:rPr lang="tr-TR" dirty="0" smtClean="0"/>
              <a:t>  </a:t>
            </a:r>
            <a:r>
              <a:rPr lang="en-US" dirty="0" smtClean="0"/>
              <a:t>process </a:t>
            </a:r>
            <a:r>
              <a:rPr lang="en-US" dirty="0"/>
              <a:t>of instruction fetch and instruction execution. The instruction execution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involve </a:t>
            </a:r>
            <a:r>
              <a:rPr lang="en-US" dirty="0"/>
              <a:t>several operations and depends on the nature of the </a:t>
            </a:r>
            <a:r>
              <a:rPr lang="en-US" dirty="0" smtClean="0"/>
              <a:t>instruction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/>
              <a:t>The processing required for a single instruction is called an </a:t>
            </a:r>
            <a:r>
              <a:rPr lang="en-US" b="1" dirty="0"/>
              <a:t>instruction cycle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two steps are referred to as the </a:t>
            </a:r>
            <a:r>
              <a:rPr lang="en-US" b="1" dirty="0"/>
              <a:t>fetch cycle </a:t>
            </a:r>
            <a:r>
              <a:rPr lang="en-US" dirty="0"/>
              <a:t>and the </a:t>
            </a:r>
            <a:r>
              <a:rPr lang="en-US" b="1" dirty="0" smtClean="0"/>
              <a:t>execute</a:t>
            </a:r>
            <a:r>
              <a:rPr lang="tr-TR" b="1" dirty="0" smtClean="0"/>
              <a:t>  </a:t>
            </a:r>
            <a:r>
              <a:rPr lang="en-US" b="1" dirty="0" smtClean="0"/>
              <a:t>cycle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Program </a:t>
            </a:r>
            <a:r>
              <a:rPr lang="en-US" dirty="0"/>
              <a:t>execution halts only if the machine is turned off, some sort of </a:t>
            </a:r>
            <a:r>
              <a:rPr lang="en-US" dirty="0" smtClean="0"/>
              <a:t>unrecoverable</a:t>
            </a:r>
            <a:r>
              <a:rPr lang="tr-TR" dirty="0" smtClean="0"/>
              <a:t> </a:t>
            </a:r>
            <a:r>
              <a:rPr lang="en-US" dirty="0" smtClean="0"/>
              <a:t>error </a:t>
            </a:r>
            <a:r>
              <a:rPr lang="en-US" dirty="0"/>
              <a:t>occurs, or a program instruction that halts the computer is encountered.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295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Basic Instruction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33" y="2856238"/>
            <a:ext cx="11578294" cy="236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22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Instruction Fetch and Execute</a:t>
            </a:r>
          </a:p>
          <a:p>
            <a:r>
              <a:rPr lang="en-US" dirty="0"/>
              <a:t>At the beginning of each instruction cycle, the processor fetches an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memory. In a typical processor, a register called the program counter (</a:t>
            </a:r>
            <a:r>
              <a:rPr lang="en-US" dirty="0" smtClean="0"/>
              <a:t>PC)</a:t>
            </a:r>
            <a:r>
              <a:rPr lang="tr-TR" dirty="0" smtClean="0"/>
              <a:t> </a:t>
            </a:r>
            <a:r>
              <a:rPr lang="en-US" dirty="0" smtClean="0"/>
              <a:t>holds </a:t>
            </a:r>
            <a:r>
              <a:rPr lang="en-US" dirty="0"/>
              <a:t>the address of the instruction to be fetched next. Unless told otherwise,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processor always increments the PC after each instruction fetch so that it will </a:t>
            </a:r>
            <a:r>
              <a:rPr lang="en-US" dirty="0" smtClean="0"/>
              <a:t>fetch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next instruction in sequence (i.e., the instruction located at the next higher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).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86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52747" cy="4695491"/>
          </a:xfrm>
        </p:spPr>
        <p:txBody>
          <a:bodyPr>
            <a:normAutofit/>
          </a:bodyPr>
          <a:lstStyle/>
          <a:p>
            <a:r>
              <a:rPr lang="tr-TR" dirty="0" smtClean="0"/>
              <a:t>C</a:t>
            </a:r>
            <a:r>
              <a:rPr lang="en-US" dirty="0" err="1" smtClean="0"/>
              <a:t>onsider</a:t>
            </a:r>
            <a:r>
              <a:rPr lang="en-US" dirty="0" smtClean="0"/>
              <a:t> </a:t>
            </a:r>
            <a:r>
              <a:rPr lang="en-US" dirty="0"/>
              <a:t>a computer in which each instruction </a:t>
            </a:r>
            <a:r>
              <a:rPr lang="en-US" dirty="0" smtClean="0"/>
              <a:t>occupies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16-bit word of memory. Assume that the program counter is set to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location </a:t>
            </a:r>
            <a:r>
              <a:rPr lang="en-US" dirty="0"/>
              <a:t>300, where the location address refers to a 16-bit word. The processor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next </a:t>
            </a:r>
            <a:r>
              <a:rPr lang="en-US" dirty="0"/>
              <a:t>fetch the instruction at location 300. On succeeding instruction cycles, it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fetch </a:t>
            </a:r>
            <a:r>
              <a:rPr lang="en-US" dirty="0"/>
              <a:t>instructions from locations 301, 302, 303, and so on. This sequence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altered</a:t>
            </a:r>
            <a:r>
              <a:rPr lang="en-US" dirty="0"/>
              <a:t>, as explained presently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fetched instruction is loaded into a register in the processor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 register (IR). The instruction contains bits that specify the </a:t>
            </a:r>
            <a:r>
              <a:rPr lang="tr-TR" dirty="0" smtClean="0"/>
              <a:t> a</a:t>
            </a:r>
            <a:r>
              <a:rPr lang="en-US" dirty="0" err="1" smtClean="0"/>
              <a:t>ction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is to take. The processor interprets the instruction and performs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required </a:t>
            </a:r>
            <a:r>
              <a:rPr lang="en-US" dirty="0"/>
              <a:t>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46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Computer Components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Computer Function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Interconnection Structures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Bus Interconnection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Point-to-Point Interconnection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PCI Express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81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68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general, these actions fall into four categories:</a:t>
            </a:r>
          </a:p>
          <a:p>
            <a:pPr lvl="1"/>
            <a:r>
              <a:rPr lang="en-US" b="1" dirty="0" smtClean="0"/>
              <a:t>Processor-memory</a:t>
            </a:r>
            <a:r>
              <a:rPr lang="en-US" b="1" dirty="0"/>
              <a:t>: </a:t>
            </a:r>
            <a:r>
              <a:rPr lang="en-US" dirty="0"/>
              <a:t>Data may be transferred from processor to memory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memory to processor.</a:t>
            </a:r>
          </a:p>
          <a:p>
            <a:pPr lvl="1"/>
            <a:r>
              <a:rPr lang="en-US" b="1" dirty="0" smtClean="0"/>
              <a:t>Processor-I/O</a:t>
            </a:r>
            <a:r>
              <a:rPr lang="en-US" b="1" dirty="0"/>
              <a:t>: </a:t>
            </a:r>
            <a:r>
              <a:rPr lang="en-US" dirty="0"/>
              <a:t>Data may be transferred to or from a peripheral device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transferring </a:t>
            </a:r>
            <a:r>
              <a:rPr lang="en-US" dirty="0"/>
              <a:t>between the processor and an I/O module.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processing: </a:t>
            </a:r>
            <a:r>
              <a:rPr lang="en-US" dirty="0"/>
              <a:t>The processor may perform some arithmetic or logic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data.</a:t>
            </a:r>
          </a:p>
          <a:p>
            <a:pPr lvl="1"/>
            <a:r>
              <a:rPr lang="en-US" b="1" dirty="0" smtClean="0"/>
              <a:t>Control</a:t>
            </a:r>
            <a:r>
              <a:rPr lang="en-US" b="1" dirty="0"/>
              <a:t>: </a:t>
            </a:r>
            <a:r>
              <a:rPr lang="en-US" dirty="0"/>
              <a:t>An instruction may specify that the sequence of execution be </a:t>
            </a:r>
            <a:r>
              <a:rPr lang="en-US" dirty="0" smtClean="0"/>
              <a:t>altered.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the processor may fetch an instruction from location 149,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specifies </a:t>
            </a:r>
            <a:r>
              <a:rPr lang="en-US" dirty="0"/>
              <a:t>that the next instruction be from location 182. The processor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remember </a:t>
            </a:r>
            <a:r>
              <a:rPr lang="en-US" dirty="0"/>
              <a:t>this fact by setting the program counter to 182. Thus, on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fetch </a:t>
            </a:r>
            <a:r>
              <a:rPr lang="en-US" dirty="0"/>
              <a:t>cycle, the instruction will be fetched from location 182 rather than 150.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951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462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a simple example using a hypothetical machine that includes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characteristics </a:t>
            </a:r>
            <a:r>
              <a:rPr lang="en-US" dirty="0"/>
              <a:t>listed </a:t>
            </a:r>
            <a:r>
              <a:rPr lang="tr-TR" dirty="0" smtClean="0"/>
              <a:t>in the next slide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processor contains a single data 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en-US" dirty="0" smtClean="0"/>
              <a:t>called </a:t>
            </a:r>
            <a:r>
              <a:rPr lang="en-US" dirty="0"/>
              <a:t>an accumulator (AC). Both instructions and data are 16 bits long.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convenient </a:t>
            </a:r>
            <a:r>
              <a:rPr lang="en-US" dirty="0"/>
              <a:t>to organize memory using 16-bit words. The instruction format </a:t>
            </a:r>
            <a:r>
              <a:rPr lang="en-US" dirty="0" smtClean="0"/>
              <a:t>provides</a:t>
            </a:r>
            <a:r>
              <a:rPr lang="tr-TR" dirty="0" smtClean="0"/>
              <a:t> </a:t>
            </a:r>
            <a:r>
              <a:rPr lang="en-US" dirty="0" smtClean="0"/>
              <a:t>4 </a:t>
            </a:r>
            <a:r>
              <a:rPr lang="en-US" dirty="0"/>
              <a:t>bits for the opcode, so that there can be as many as 2</a:t>
            </a:r>
            <a:r>
              <a:rPr lang="en-US" baseline="30000" dirty="0"/>
              <a:t>4</a:t>
            </a:r>
            <a:r>
              <a:rPr lang="en-US" dirty="0"/>
              <a:t> = 16 different opcodes,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up </a:t>
            </a:r>
            <a:r>
              <a:rPr lang="en-US" dirty="0"/>
              <a:t>to 2</a:t>
            </a:r>
            <a:r>
              <a:rPr lang="en-US" baseline="30000" dirty="0"/>
              <a:t>12</a:t>
            </a:r>
            <a:r>
              <a:rPr lang="en-US" dirty="0"/>
              <a:t> = 4096 (4K) words of memory can be directly addressed.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112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22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5"/>
          <a:stretch/>
        </p:blipFill>
        <p:spPr bwMode="auto">
          <a:xfrm>
            <a:off x="1155030" y="1127205"/>
            <a:ext cx="9312442" cy="549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060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Now we will </a:t>
            </a:r>
            <a:r>
              <a:rPr lang="en-US" dirty="0" smtClean="0"/>
              <a:t>illustrate </a:t>
            </a:r>
            <a:r>
              <a:rPr lang="en-US" dirty="0"/>
              <a:t>a partial program execution, showing the </a:t>
            </a:r>
            <a:r>
              <a:rPr lang="en-US" dirty="0" smtClean="0"/>
              <a:t>relevant</a:t>
            </a:r>
            <a:r>
              <a:rPr lang="tr-TR" dirty="0" smtClean="0"/>
              <a:t> </a:t>
            </a:r>
            <a:r>
              <a:rPr lang="en-US" dirty="0" smtClean="0"/>
              <a:t>portions </a:t>
            </a:r>
            <a:r>
              <a:rPr lang="en-US" dirty="0"/>
              <a:t>of memory and processor registers.1 The program fragment shown </a:t>
            </a:r>
            <a:r>
              <a:rPr lang="en-US" dirty="0" smtClean="0"/>
              <a:t>adds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contents of the memory word at address 940 to the contents of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/>
              <a:t>word at address 941 and stores the result in the latter location.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*Remember, we use hexadeciamal notation to indicate addresses.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Three instructions,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can be described as three fetch and three execute cycles, are required: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462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24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590" y="38099"/>
            <a:ext cx="6750718" cy="690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803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695491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PC contains 300, the address of the first instruction. This instruction (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value </a:t>
            </a:r>
            <a:r>
              <a:rPr lang="en-US" dirty="0"/>
              <a:t>1940 in hexadecimal) is loaded into the instruction register IR,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PC is incremented. Note that this process involves the use of a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register and a memory buffer register. For simplicity, these </a:t>
            </a:r>
            <a:r>
              <a:rPr lang="en-US" dirty="0" smtClean="0"/>
              <a:t>intermediate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are ignored.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first 4 bits (first hexadecimal digit) in the IR indicate that the AC is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loaded</a:t>
            </a:r>
            <a:r>
              <a:rPr lang="en-US" dirty="0"/>
              <a:t>. The remaining 12 bits (three hexadecimal digits) specify the </a:t>
            </a:r>
            <a:r>
              <a:rPr lang="en-US" dirty="0" smtClean="0"/>
              <a:t>address</a:t>
            </a:r>
            <a:r>
              <a:rPr lang="tr-TR" dirty="0" smtClean="0"/>
              <a:t>  </a:t>
            </a:r>
            <a:r>
              <a:rPr lang="en-US" dirty="0" smtClean="0"/>
              <a:t>(940</a:t>
            </a:r>
            <a:r>
              <a:rPr lang="en-US" dirty="0"/>
              <a:t>) from which data are to be loaded.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next instruction (5941) is fetched from location 301, and the PC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incremented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old contents of the AC and the contents of location 941 are added,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result is stored in the AC.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next instruction (2941) is fetched from location 302, and the PC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incremented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contents of the AC are stored in location 941.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461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execution cycle for a particular instruction may involve more than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reference </a:t>
            </a:r>
            <a:r>
              <a:rPr lang="en-US" dirty="0"/>
              <a:t>to memory. Also, instead of memory references, an instruction may </a:t>
            </a:r>
            <a:r>
              <a:rPr lang="en-US" dirty="0" smtClean="0"/>
              <a:t>specify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I/O operation. With these additional considerations in mind, </a:t>
            </a:r>
            <a:r>
              <a:rPr lang="tr-TR" dirty="0" smtClean="0"/>
              <a:t> we now give </a:t>
            </a:r>
            <a:r>
              <a:rPr lang="en-US" dirty="0" smtClean="0"/>
              <a:t>a </a:t>
            </a:r>
            <a:r>
              <a:rPr lang="en-US" dirty="0"/>
              <a:t>more detailed look at the basic instruction </a:t>
            </a:r>
            <a:r>
              <a:rPr lang="en-US" dirty="0" smtClean="0"/>
              <a:t>cycle.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figure is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a state diagram. For any given instruction cycle, some states may be null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others </a:t>
            </a:r>
            <a:r>
              <a:rPr lang="en-US" dirty="0"/>
              <a:t>may be visited more than once.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812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27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65" y="665497"/>
            <a:ext cx="11001876" cy="5953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114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118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states can be described as follows: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address calculation (</a:t>
            </a:r>
            <a:r>
              <a:rPr lang="en-US" b="1" dirty="0" err="1"/>
              <a:t>iac</a:t>
            </a:r>
            <a:r>
              <a:rPr lang="en-US" b="1" dirty="0"/>
              <a:t>): </a:t>
            </a:r>
            <a:r>
              <a:rPr lang="en-US" dirty="0"/>
              <a:t>Determine the address of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to be executed. Usually, this involves adding a fixed number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/>
              <a:t>the address of the previous instruction. For example, if each instruction is </a:t>
            </a:r>
            <a:r>
              <a:rPr lang="en-US" dirty="0" smtClean="0"/>
              <a:t>16</a:t>
            </a:r>
            <a:r>
              <a:rPr lang="tr-TR" dirty="0" smtClean="0"/>
              <a:t> </a:t>
            </a:r>
            <a:r>
              <a:rPr lang="en-US" dirty="0" smtClean="0"/>
              <a:t>bits </a:t>
            </a:r>
            <a:r>
              <a:rPr lang="en-US" dirty="0"/>
              <a:t>long and memory is organized into 16-bit words, then add 1 to the </a:t>
            </a:r>
            <a:r>
              <a:rPr lang="en-US" dirty="0" smtClean="0"/>
              <a:t>previous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If, instead, memory is organized as individually addressable </a:t>
            </a:r>
            <a:r>
              <a:rPr lang="en-US" dirty="0" smtClean="0"/>
              <a:t>8-bit</a:t>
            </a:r>
            <a:r>
              <a:rPr lang="tr-TR" dirty="0" smtClean="0"/>
              <a:t> </a:t>
            </a:r>
            <a:r>
              <a:rPr lang="en-US" dirty="0" smtClean="0"/>
              <a:t>bytes</a:t>
            </a:r>
            <a:r>
              <a:rPr lang="en-US" dirty="0"/>
              <a:t>, then add 2 to the previous address.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fetch (if): </a:t>
            </a:r>
            <a:r>
              <a:rPr lang="en-US" dirty="0"/>
              <a:t>Read instruction from its memory location into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operation decoding (</a:t>
            </a:r>
            <a:r>
              <a:rPr lang="en-US" b="1" dirty="0" err="1"/>
              <a:t>iod</a:t>
            </a:r>
            <a:r>
              <a:rPr lang="en-US" b="1" dirty="0"/>
              <a:t>): </a:t>
            </a:r>
            <a:r>
              <a:rPr lang="en-US" dirty="0"/>
              <a:t>Analyze instruction to determine </a:t>
            </a:r>
            <a:r>
              <a:rPr lang="en-US" dirty="0" smtClean="0"/>
              <a:t>type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operation to be performed and operand(s) to be used.</a:t>
            </a:r>
          </a:p>
          <a:p>
            <a:pPr lvl="1"/>
            <a:r>
              <a:rPr lang="en-US" b="1" dirty="0" smtClean="0"/>
              <a:t>Operand </a:t>
            </a:r>
            <a:r>
              <a:rPr lang="en-US" b="1" dirty="0"/>
              <a:t>address calculation (</a:t>
            </a:r>
            <a:r>
              <a:rPr lang="en-US" b="1" dirty="0" err="1"/>
              <a:t>oac</a:t>
            </a:r>
            <a:r>
              <a:rPr lang="en-US" b="1" dirty="0"/>
              <a:t>): </a:t>
            </a:r>
            <a:r>
              <a:rPr lang="en-US" dirty="0"/>
              <a:t>If the operation involves reference to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operand </a:t>
            </a:r>
            <a:r>
              <a:rPr lang="en-US" dirty="0"/>
              <a:t>in memory or available via I/O, then determine the address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operand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Operand </a:t>
            </a:r>
            <a:r>
              <a:rPr lang="en-US" b="1" dirty="0"/>
              <a:t>fetch (of): </a:t>
            </a:r>
            <a:r>
              <a:rPr lang="en-US" dirty="0"/>
              <a:t>Fetch the operand from memory or read it in from I/O.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operation (do): </a:t>
            </a:r>
            <a:r>
              <a:rPr lang="en-US" dirty="0"/>
              <a:t>Perform the operation indicated in the instruction.</a:t>
            </a:r>
          </a:p>
          <a:p>
            <a:pPr lvl="1"/>
            <a:r>
              <a:rPr lang="en-US" b="1" dirty="0" smtClean="0"/>
              <a:t>Operand </a:t>
            </a:r>
            <a:r>
              <a:rPr lang="en-US" b="1" dirty="0"/>
              <a:t>store (</a:t>
            </a:r>
            <a:r>
              <a:rPr lang="en-US" b="1" dirty="0" err="1"/>
              <a:t>os</a:t>
            </a:r>
            <a:r>
              <a:rPr lang="en-US" b="1" dirty="0"/>
              <a:t>): </a:t>
            </a:r>
            <a:r>
              <a:rPr lang="en-US" dirty="0"/>
              <a:t>Write the result into memory or out to I/O.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217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719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States in the upper part of </a:t>
            </a:r>
            <a:r>
              <a:rPr lang="tr-TR" dirty="0" smtClean="0"/>
              <a:t>the diagram </a:t>
            </a:r>
            <a:r>
              <a:rPr lang="en-US" dirty="0" smtClean="0"/>
              <a:t>involve </a:t>
            </a:r>
            <a:r>
              <a:rPr lang="en-US" dirty="0"/>
              <a:t>an exchange between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and either memory or an I/O module. States in the lower part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diagram </a:t>
            </a:r>
            <a:r>
              <a:rPr lang="en-US" dirty="0"/>
              <a:t>involve only internal processor operations.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/>
              <a:t>oac</a:t>
            </a:r>
            <a:r>
              <a:rPr lang="en-US" dirty="0"/>
              <a:t> state appears </a:t>
            </a:r>
            <a:r>
              <a:rPr lang="en-US" dirty="0" smtClean="0"/>
              <a:t>twice,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an instruction may involve a read, a write, or both. However, the action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during </a:t>
            </a:r>
            <a:r>
              <a:rPr lang="en-US" dirty="0"/>
              <a:t>that state is fundamentally the same in both cases, and so only a </a:t>
            </a:r>
            <a:r>
              <a:rPr lang="en-US" dirty="0" smtClean="0"/>
              <a:t>single</a:t>
            </a:r>
            <a:r>
              <a:rPr lang="tr-TR" dirty="0" smtClean="0"/>
              <a:t> </a:t>
            </a:r>
            <a:r>
              <a:rPr lang="en-US" dirty="0" smtClean="0"/>
              <a:t>state </a:t>
            </a:r>
            <a:r>
              <a:rPr lang="en-US" dirty="0"/>
              <a:t>identifier is needed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Finally, on some machines, a single instruction can specify an operation to be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vector (one-dimensional array) of numbers or a string (</a:t>
            </a:r>
            <a:r>
              <a:rPr lang="en-US" dirty="0" smtClean="0"/>
              <a:t>one-dimensional</a:t>
            </a:r>
            <a:r>
              <a:rPr lang="tr-TR" dirty="0" smtClean="0"/>
              <a:t> </a:t>
            </a:r>
            <a:r>
              <a:rPr lang="en-US" dirty="0"/>
              <a:t>array) of characters. As </a:t>
            </a:r>
            <a:r>
              <a:rPr lang="tr-TR" dirty="0" smtClean="0"/>
              <a:t>the diagram</a:t>
            </a:r>
            <a:r>
              <a:rPr lang="en-US" dirty="0" smtClean="0"/>
              <a:t> </a:t>
            </a:r>
            <a:r>
              <a:rPr lang="en-US" dirty="0"/>
              <a:t>indicates, this would involve repetitive operand </a:t>
            </a:r>
            <a:r>
              <a:rPr lang="en-US" dirty="0" smtClean="0"/>
              <a:t>fetch</a:t>
            </a:r>
            <a:r>
              <a:rPr lang="tr-TR" dirty="0" smtClean="0"/>
              <a:t> </a:t>
            </a:r>
            <a:r>
              <a:rPr lang="en-US" dirty="0" smtClean="0"/>
              <a:t>and/or </a:t>
            </a:r>
            <a:r>
              <a:rPr lang="en-US" dirty="0"/>
              <a:t>store operations.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29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274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At a top level, a computer consists of CPU (central processing unit), memory,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components, with one or more modules of each type. These components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interconnected </a:t>
            </a:r>
            <a:r>
              <a:rPr lang="en-US" dirty="0"/>
              <a:t>in some fashion to achieve the basic function of the computer,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to execute programs. Thus, at a top level, we can characterize a computer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describing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external behavior of each component, that is, the data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signals that it exchanges with other components and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interconnection</a:t>
            </a:r>
            <a:r>
              <a:rPr lang="tr-TR" dirty="0" smtClean="0"/>
              <a:t> </a:t>
            </a:r>
            <a:r>
              <a:rPr lang="en-US" dirty="0" smtClean="0"/>
              <a:t>structure </a:t>
            </a:r>
            <a:r>
              <a:rPr lang="en-US" dirty="0"/>
              <a:t>and the controls required to manage the use of the </a:t>
            </a:r>
            <a:r>
              <a:rPr lang="en-US" dirty="0" smtClean="0"/>
              <a:t>interconnection</a:t>
            </a:r>
            <a:r>
              <a:rPr lang="tr-TR" dirty="0" smtClean="0"/>
              <a:t>  </a:t>
            </a:r>
            <a:r>
              <a:rPr lang="en-US" dirty="0" smtClean="0"/>
              <a:t>structure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3214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3436"/>
            <a:ext cx="110490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Interrupts</a:t>
            </a:r>
          </a:p>
          <a:p>
            <a:pPr marL="0" indent="0">
              <a:buNone/>
            </a:pPr>
            <a:r>
              <a:rPr lang="en-US" dirty="0"/>
              <a:t>Virtually all computers provide a mechanism by which other modules (I/O, </a:t>
            </a:r>
            <a:r>
              <a:rPr lang="en-US" dirty="0" smtClean="0"/>
              <a:t>memory)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b="1" dirty="0"/>
              <a:t>interrupt </a:t>
            </a:r>
            <a:r>
              <a:rPr lang="en-US" dirty="0"/>
              <a:t>the normal processing of the processor.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most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classes </a:t>
            </a:r>
            <a:r>
              <a:rPr lang="en-US" dirty="0"/>
              <a:t>of </a:t>
            </a:r>
            <a:r>
              <a:rPr lang="en-US" dirty="0" smtClean="0"/>
              <a:t>interrupts</a:t>
            </a:r>
            <a:r>
              <a:rPr lang="tr-TR" dirty="0" smtClean="0"/>
              <a:t> are given in the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30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46" y="3453063"/>
            <a:ext cx="10238014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1032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68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Interrupts are provided primarily as a way to improve processing efficiency.</a:t>
            </a:r>
          </a:p>
          <a:p>
            <a:pPr marL="0" indent="0">
              <a:buNone/>
            </a:pPr>
            <a:r>
              <a:rPr lang="en-US" dirty="0"/>
              <a:t>For example, most external devices are much slower than the processor. </a:t>
            </a:r>
            <a:r>
              <a:rPr lang="en-US" dirty="0" smtClean="0"/>
              <a:t>Suppose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processor is transferring data to a printer using the instruction cycle </a:t>
            </a:r>
            <a:r>
              <a:rPr lang="en-US" dirty="0" smtClean="0"/>
              <a:t>scheme. </a:t>
            </a:r>
            <a:r>
              <a:rPr lang="en-US" dirty="0"/>
              <a:t>After each write operation, the processor must pause and </a:t>
            </a:r>
            <a:r>
              <a:rPr lang="en-US" dirty="0" smtClean="0"/>
              <a:t>remain</a:t>
            </a:r>
            <a:r>
              <a:rPr lang="tr-TR" dirty="0" smtClean="0"/>
              <a:t> </a:t>
            </a:r>
            <a:r>
              <a:rPr lang="en-US" dirty="0" smtClean="0"/>
              <a:t>idle </a:t>
            </a:r>
            <a:r>
              <a:rPr lang="en-US" dirty="0"/>
              <a:t>until the printer catches up. The length of this pause may be on the order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many </a:t>
            </a:r>
            <a:r>
              <a:rPr lang="en-US" dirty="0"/>
              <a:t>hundreds or even thousands of instruction cycles that do not involve </a:t>
            </a:r>
            <a:r>
              <a:rPr lang="en-US" dirty="0" smtClean="0"/>
              <a:t>memory.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Clearly</a:t>
            </a:r>
            <a:r>
              <a:rPr lang="en-US" dirty="0"/>
              <a:t>, this is a very wasteful use of the processor.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9903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955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Interrupt occurs during the execution of user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32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35" y="216568"/>
            <a:ext cx="11401676" cy="572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83978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71955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user program performs a series</a:t>
            </a:r>
            <a:r>
              <a:rPr lang="tr-TR" dirty="0" smtClean="0"/>
              <a:t> </a:t>
            </a:r>
            <a:r>
              <a:rPr lang="en-US" dirty="0" smtClean="0"/>
              <a:t>of WRITE calls interleaved with processing. Code segments 1, 2, and 3 refer to</a:t>
            </a:r>
            <a:r>
              <a:rPr lang="tr-TR" dirty="0" smtClean="0"/>
              <a:t> </a:t>
            </a:r>
            <a:r>
              <a:rPr lang="en-US" dirty="0" smtClean="0"/>
              <a:t>sequences of instructions that do not involve I/O. The WRITE calls are to an I/O</a:t>
            </a:r>
            <a:r>
              <a:rPr lang="tr-TR" dirty="0" smtClean="0"/>
              <a:t> </a:t>
            </a:r>
            <a:r>
              <a:rPr lang="en-US" dirty="0" smtClean="0"/>
              <a:t>program that is a system utility and that will perform the actual I/O operation.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I/O program consists of three sections:</a:t>
            </a:r>
            <a:endParaRPr lang="tr-TR" dirty="0" smtClean="0"/>
          </a:p>
          <a:p>
            <a:pPr lvl="1"/>
            <a:r>
              <a:rPr lang="en-US" dirty="0" smtClean="0"/>
              <a:t>A sequence of instructions, labeled 4 in the figure, to prepare for the actual</a:t>
            </a:r>
            <a:r>
              <a:rPr lang="tr-TR" dirty="0" smtClean="0"/>
              <a:t> </a:t>
            </a:r>
            <a:r>
              <a:rPr lang="en-US" dirty="0" smtClean="0"/>
              <a:t>I/O operation. This may include copying the data to be output into a special</a:t>
            </a:r>
            <a:r>
              <a:rPr lang="tr-TR" dirty="0" smtClean="0"/>
              <a:t> </a:t>
            </a:r>
            <a:r>
              <a:rPr lang="en-US" dirty="0" smtClean="0"/>
              <a:t>buffer and preparing the parameters for a device command.</a:t>
            </a:r>
          </a:p>
          <a:p>
            <a:pPr lvl="1"/>
            <a:r>
              <a:rPr lang="en-US" dirty="0" smtClean="0"/>
              <a:t>The actual I/O command. Without the use of interrupts, once this command is</a:t>
            </a:r>
            <a:r>
              <a:rPr lang="tr-TR" dirty="0" smtClean="0"/>
              <a:t> </a:t>
            </a:r>
            <a:r>
              <a:rPr lang="en-US" dirty="0" smtClean="0"/>
              <a:t>issued, the program must wait for the I/O device to perform the requested function</a:t>
            </a:r>
            <a:r>
              <a:rPr lang="tr-TR" dirty="0" smtClean="0"/>
              <a:t> </a:t>
            </a:r>
            <a:r>
              <a:rPr lang="en-US" dirty="0" smtClean="0"/>
              <a:t>(or periodically poll the device). The program might wait by simply repeatedly</a:t>
            </a:r>
            <a:r>
              <a:rPr lang="tr-TR" dirty="0" smtClean="0"/>
              <a:t> </a:t>
            </a:r>
            <a:r>
              <a:rPr lang="en-US" dirty="0" smtClean="0"/>
              <a:t>performing a test operation to determine if the I/O operation is done.</a:t>
            </a:r>
          </a:p>
          <a:p>
            <a:pPr lvl="1"/>
            <a:r>
              <a:rPr lang="en-US" dirty="0" smtClean="0"/>
              <a:t>A sequence of instructions, labeled 5 in the figure, to complete the operation.</a:t>
            </a:r>
            <a:r>
              <a:rPr lang="tr-TR" dirty="0" smtClean="0"/>
              <a:t> </a:t>
            </a:r>
            <a:r>
              <a:rPr lang="en-US" dirty="0" smtClean="0"/>
              <a:t>This may include setting a flag indicating the success or failure of the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7135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 I/O operation may take a relatively long time to complete, the I/O</a:t>
            </a:r>
            <a:r>
              <a:rPr lang="tr-TR" dirty="0" smtClean="0"/>
              <a:t> </a:t>
            </a:r>
            <a:r>
              <a:rPr lang="en-US" dirty="0" smtClean="0"/>
              <a:t>program is hung up waiting for the operation to complete; hence, the user program</a:t>
            </a:r>
            <a:r>
              <a:rPr lang="tr-TR" dirty="0" smtClean="0"/>
              <a:t> </a:t>
            </a:r>
            <a:r>
              <a:rPr lang="en-US" dirty="0" smtClean="0"/>
              <a:t>is stopped at the point of the WRITE call for some considerable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1864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28684" cy="50323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err="1" smtClean="0"/>
              <a:t>Interrupts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Instruction</a:t>
            </a:r>
            <a:r>
              <a:rPr lang="tr-TR" b="1" dirty="0" smtClean="0"/>
              <a:t> </a:t>
            </a:r>
            <a:r>
              <a:rPr lang="tr-TR" b="1" dirty="0" err="1" smtClean="0"/>
              <a:t>Cycle</a:t>
            </a:r>
            <a:endParaRPr lang="tr-TR" b="1" dirty="0" smtClean="0"/>
          </a:p>
          <a:p>
            <a:r>
              <a:rPr lang="en-US" dirty="0" smtClean="0"/>
              <a:t>With interrupts, the processor can</a:t>
            </a:r>
            <a:r>
              <a:rPr lang="tr-TR" dirty="0" smtClean="0"/>
              <a:t> </a:t>
            </a:r>
            <a:r>
              <a:rPr lang="en-US" dirty="0" smtClean="0"/>
              <a:t>be engaged in executing other instructions while an I/O operation is in progress.</a:t>
            </a:r>
            <a:r>
              <a:rPr lang="tr-TR" dirty="0" smtClean="0"/>
              <a:t> </a:t>
            </a:r>
            <a:r>
              <a:rPr lang="en-US" dirty="0" smtClean="0"/>
              <a:t>Consider the flow of control in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short</a:t>
            </a:r>
            <a:r>
              <a:rPr lang="tr-TR" dirty="0" smtClean="0"/>
              <a:t> I/O </a:t>
            </a:r>
            <a:r>
              <a:rPr lang="tr-TR" dirty="0" err="1" smtClean="0"/>
              <a:t>wait</a:t>
            </a:r>
            <a:r>
              <a:rPr lang="en-US" dirty="0" smtClean="0"/>
              <a:t>. As before, the user program reaches a</a:t>
            </a:r>
            <a:r>
              <a:rPr lang="tr-TR" dirty="0" smtClean="0"/>
              <a:t> </a:t>
            </a:r>
            <a:r>
              <a:rPr lang="en-US" dirty="0" smtClean="0"/>
              <a:t>point at which it makes a system call in the form of a WRITE call. The I/O program</a:t>
            </a:r>
            <a:r>
              <a:rPr lang="tr-TR" dirty="0" smtClean="0"/>
              <a:t> </a:t>
            </a:r>
            <a:r>
              <a:rPr lang="en-US" dirty="0" smtClean="0"/>
              <a:t>that is invoked in this case consists only of the preparation code and the actual I/O</a:t>
            </a:r>
            <a:r>
              <a:rPr lang="tr-TR" dirty="0" smtClean="0"/>
              <a:t> </a:t>
            </a:r>
            <a:r>
              <a:rPr lang="en-US" dirty="0" smtClean="0"/>
              <a:t>command. </a:t>
            </a:r>
            <a:endParaRPr lang="tr-TR" dirty="0" smtClean="0"/>
          </a:p>
          <a:p>
            <a:r>
              <a:rPr lang="en-US" dirty="0" smtClean="0"/>
              <a:t>After these few instructions have been executed, control returns to the</a:t>
            </a:r>
            <a:r>
              <a:rPr lang="tr-TR" dirty="0" smtClean="0"/>
              <a:t> </a:t>
            </a:r>
            <a:r>
              <a:rPr lang="en-US" dirty="0" smtClean="0"/>
              <a:t>user program. </a:t>
            </a:r>
            <a:endParaRPr lang="tr-TR" dirty="0" smtClean="0"/>
          </a:p>
          <a:p>
            <a:r>
              <a:rPr lang="en-US" dirty="0" smtClean="0"/>
              <a:t>Meanwhile, the external device is busy accepting data from computer</a:t>
            </a:r>
            <a:r>
              <a:rPr lang="tr-TR" dirty="0" smtClean="0"/>
              <a:t> </a:t>
            </a:r>
            <a:r>
              <a:rPr lang="en-US" dirty="0" smtClean="0"/>
              <a:t>memory and printing it. This I/O operation is conducted concurrently with the</a:t>
            </a:r>
            <a:r>
              <a:rPr lang="tr-TR" dirty="0" smtClean="0"/>
              <a:t> </a:t>
            </a:r>
            <a:r>
              <a:rPr lang="en-US" dirty="0" smtClean="0"/>
              <a:t>execution of instructions in the user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2389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60325" indent="36513">
              <a:buNone/>
            </a:pPr>
            <a:r>
              <a:rPr lang="en-US" dirty="0" smtClean="0"/>
              <a:t>When the external device becomes ready to be serviced—that is, </a:t>
            </a:r>
            <a:r>
              <a:rPr lang="tr-TR" dirty="0" smtClean="0"/>
              <a:t> w</a:t>
            </a:r>
            <a:r>
              <a:rPr lang="en-US" dirty="0" smtClean="0"/>
              <a:t>hen it is</a:t>
            </a:r>
            <a:r>
              <a:rPr lang="tr-TR" dirty="0" smtClean="0"/>
              <a:t> </a:t>
            </a:r>
            <a:r>
              <a:rPr lang="en-US" dirty="0" smtClean="0"/>
              <a:t>ready to accept more data from the processor—the I/O module for that external</a:t>
            </a:r>
            <a:r>
              <a:rPr lang="tr-TR" dirty="0" smtClean="0"/>
              <a:t> </a:t>
            </a:r>
            <a:r>
              <a:rPr lang="en-US" dirty="0" smtClean="0"/>
              <a:t>device sends an </a:t>
            </a:r>
            <a:r>
              <a:rPr lang="en-US" i="1" dirty="0" smtClean="0"/>
              <a:t>interrupt request signal to the processor. </a:t>
            </a:r>
            <a:endParaRPr lang="tr-TR" i="1" dirty="0" smtClean="0"/>
          </a:p>
          <a:p>
            <a:pPr marL="60325" indent="36513">
              <a:buNone/>
            </a:pPr>
            <a:r>
              <a:rPr lang="en-US" i="1" dirty="0" smtClean="0"/>
              <a:t>The processor responds by</a:t>
            </a:r>
            <a:r>
              <a:rPr lang="tr-TR" i="1" dirty="0" smtClean="0"/>
              <a:t> </a:t>
            </a:r>
            <a:r>
              <a:rPr lang="en-US" dirty="0" smtClean="0"/>
              <a:t>suspending operation of the current program, branching off to a program to service</a:t>
            </a:r>
            <a:r>
              <a:rPr lang="tr-TR" dirty="0" smtClean="0"/>
              <a:t> </a:t>
            </a:r>
            <a:r>
              <a:rPr lang="en-US" dirty="0" smtClean="0"/>
              <a:t>that particular I/O device, known as an </a:t>
            </a:r>
            <a:r>
              <a:rPr lang="en-US" b="1" dirty="0" smtClean="0"/>
              <a:t>interrupt handler, and resuming the original</a:t>
            </a:r>
            <a:r>
              <a:rPr lang="tr-TR" b="1" dirty="0" smtClean="0"/>
              <a:t> </a:t>
            </a:r>
            <a:r>
              <a:rPr lang="en-US" dirty="0" smtClean="0"/>
              <a:t>execution after the device is serviced. </a:t>
            </a:r>
            <a:endParaRPr lang="tr-TR" dirty="0" smtClean="0"/>
          </a:p>
          <a:p>
            <a:pPr marL="60325" indent="36513">
              <a:buNone/>
            </a:pPr>
            <a:r>
              <a:rPr lang="en-US" dirty="0" smtClean="0"/>
              <a:t>The points at which such interrupts occur are</a:t>
            </a:r>
            <a:r>
              <a:rPr lang="tr-TR" dirty="0" smtClean="0"/>
              <a:t> </a:t>
            </a:r>
            <a:r>
              <a:rPr lang="en-US" dirty="0" smtClean="0"/>
              <a:t>indicated by an asterisk.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4100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a user program</a:t>
            </a:r>
            <a:r>
              <a:rPr lang="tr-TR" dirty="0" smtClean="0"/>
              <a:t> </a:t>
            </a:r>
            <a:r>
              <a:rPr lang="en-US" dirty="0" smtClean="0"/>
              <a:t>that contains two WRITE commands. There is a segment of code at the beginning,</a:t>
            </a:r>
            <a:r>
              <a:rPr lang="tr-TR" dirty="0" smtClean="0"/>
              <a:t> </a:t>
            </a:r>
            <a:r>
              <a:rPr lang="en-US" dirty="0" smtClean="0"/>
              <a:t>then one WRITE command, then a second segment of code, then a second WRITE</a:t>
            </a:r>
            <a:r>
              <a:rPr lang="tr-TR" dirty="0" smtClean="0"/>
              <a:t> </a:t>
            </a:r>
            <a:r>
              <a:rPr lang="en-US" dirty="0" smtClean="0"/>
              <a:t>command, then a third and final segment of code. The WRITE command invokes the</a:t>
            </a:r>
            <a:r>
              <a:rPr lang="tr-TR" dirty="0" smtClean="0"/>
              <a:t> </a:t>
            </a:r>
            <a:r>
              <a:rPr lang="en-US" dirty="0" smtClean="0"/>
              <a:t>I/O program provided by the OS. </a:t>
            </a:r>
            <a:endParaRPr lang="tr-TR" dirty="0" smtClean="0"/>
          </a:p>
          <a:p>
            <a:r>
              <a:rPr lang="en-US" dirty="0" smtClean="0"/>
              <a:t>Similarly, the I/O program consists of a segment of</a:t>
            </a:r>
            <a:r>
              <a:rPr lang="tr-TR" dirty="0" smtClean="0"/>
              <a:t> </a:t>
            </a:r>
            <a:r>
              <a:rPr lang="en-US" dirty="0" smtClean="0"/>
              <a:t>code, followed by an I/O command, followed by another segment of code. The I/O</a:t>
            </a:r>
            <a:r>
              <a:rPr lang="tr-TR" dirty="0" smtClean="0"/>
              <a:t> </a:t>
            </a:r>
            <a:r>
              <a:rPr lang="en-US" dirty="0" smtClean="0"/>
              <a:t>command invokes a hardware I/O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3232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38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5072" y="492292"/>
            <a:ext cx="10475438" cy="6365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Transfer of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via</a:t>
            </a:r>
            <a:r>
              <a:rPr lang="tr-TR" dirty="0" smtClean="0"/>
              <a:t> </a:t>
            </a:r>
            <a:r>
              <a:rPr lang="tr-TR" dirty="0" err="1" smtClean="0"/>
              <a:t>Interrupts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39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3727" y="1630029"/>
            <a:ext cx="10892839" cy="508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grasp </a:t>
            </a:r>
            <a:r>
              <a:rPr lang="en-US" dirty="0"/>
              <a:t>of the top-level structure and function offers insight into system </a:t>
            </a:r>
            <a:r>
              <a:rPr lang="en-US" dirty="0" smtClean="0"/>
              <a:t>bottlenecks,</a:t>
            </a:r>
            <a:r>
              <a:rPr lang="tr-TR" dirty="0" smtClean="0"/>
              <a:t> </a:t>
            </a:r>
            <a:r>
              <a:rPr lang="en-US" dirty="0" smtClean="0"/>
              <a:t>alternate </a:t>
            </a:r>
            <a:r>
              <a:rPr lang="en-US" dirty="0"/>
              <a:t>pathways, the magnitude of system failures if a component fails,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ease </a:t>
            </a:r>
            <a:r>
              <a:rPr lang="en-US" dirty="0"/>
              <a:t>of adding performance enhancements.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many cases, requirements for </a:t>
            </a:r>
            <a:r>
              <a:rPr lang="en-US" dirty="0" smtClean="0"/>
              <a:t>greater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power and fail-safe capabilities are being met by changing the design </a:t>
            </a:r>
            <a:r>
              <a:rPr lang="en-US" dirty="0" smtClean="0"/>
              <a:t>rather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merely increasing the speed and reliability of individual components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This chapter focuses on the basic structures used for computer </a:t>
            </a:r>
            <a:r>
              <a:rPr lang="en-US" dirty="0" smtClean="0"/>
              <a:t>component</a:t>
            </a:r>
            <a:r>
              <a:rPr lang="tr-TR" dirty="0" smtClean="0"/>
              <a:t> </a:t>
            </a:r>
            <a:r>
              <a:rPr lang="en-US" dirty="0" smtClean="0"/>
              <a:t>interconnection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509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25624"/>
            <a:ext cx="10976811" cy="4623301"/>
          </a:xfrm>
        </p:spPr>
        <p:txBody>
          <a:bodyPr>
            <a:normAutofit/>
          </a:bodyPr>
          <a:lstStyle/>
          <a:p>
            <a:pPr marL="12700" indent="-12700">
              <a:buNone/>
            </a:pPr>
            <a:r>
              <a:rPr lang="en-US" dirty="0" smtClean="0"/>
              <a:t>From the point of view of the user program, an interrupt is just that: an interruption</a:t>
            </a:r>
            <a:r>
              <a:rPr lang="tr-TR" dirty="0" smtClean="0"/>
              <a:t> </a:t>
            </a:r>
            <a:r>
              <a:rPr lang="en-US" dirty="0" smtClean="0"/>
              <a:t>of the normal sequence of execution. When the interrupt processing is completed,</a:t>
            </a:r>
            <a:r>
              <a:rPr lang="tr-TR" dirty="0" smtClean="0"/>
              <a:t> </a:t>
            </a:r>
            <a:r>
              <a:rPr lang="en-US" dirty="0" smtClean="0"/>
              <a:t>execution resumes . </a:t>
            </a:r>
            <a:endParaRPr lang="tr-TR" dirty="0" smtClean="0"/>
          </a:p>
          <a:p>
            <a:pPr marL="12700" indent="-12700">
              <a:buNone/>
            </a:pPr>
            <a:r>
              <a:rPr lang="en-US" dirty="0" smtClean="0"/>
              <a:t>Thus, the user program does not have to contain any</a:t>
            </a:r>
            <a:r>
              <a:rPr lang="tr-TR" dirty="0" smtClean="0"/>
              <a:t> </a:t>
            </a:r>
            <a:r>
              <a:rPr lang="en-US" dirty="0" smtClean="0"/>
              <a:t>special code to accommodate interrupts; the processor and the operating system are</a:t>
            </a:r>
            <a:r>
              <a:rPr lang="tr-TR" dirty="0" smtClean="0"/>
              <a:t> </a:t>
            </a:r>
            <a:r>
              <a:rPr lang="en-US" dirty="0" smtClean="0"/>
              <a:t>responsible for suspending the user program and then resuming it at the same point.</a:t>
            </a:r>
          </a:p>
          <a:p>
            <a:pPr marL="12700" indent="-12700">
              <a:buNone/>
            </a:pPr>
            <a:r>
              <a:rPr lang="en-US" dirty="0" smtClean="0"/>
              <a:t>To accommodate interrupts, an </a:t>
            </a:r>
            <a:r>
              <a:rPr lang="en-US" i="1" dirty="0" smtClean="0"/>
              <a:t>interrupt cycle is added to the instruction</a:t>
            </a:r>
            <a:r>
              <a:rPr lang="tr-TR" i="1" dirty="0" smtClean="0"/>
              <a:t> </a:t>
            </a:r>
            <a:r>
              <a:rPr lang="tr-TR" dirty="0" err="1" smtClean="0"/>
              <a:t>cycle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41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3270" y="866274"/>
            <a:ext cx="11577781" cy="553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199" y="1825625"/>
            <a:ext cx="1090462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the interrupt cycle, the processor checks to see if</a:t>
            </a:r>
            <a:r>
              <a:rPr lang="tr-TR" dirty="0" smtClean="0"/>
              <a:t> </a:t>
            </a:r>
            <a:r>
              <a:rPr lang="en-US" dirty="0" smtClean="0"/>
              <a:t>any interrupts have occurred, indicated by the presence of an interrupt signal. If no</a:t>
            </a:r>
            <a:r>
              <a:rPr lang="tr-TR" dirty="0" smtClean="0"/>
              <a:t> </a:t>
            </a:r>
            <a:r>
              <a:rPr lang="en-US" dirty="0" smtClean="0"/>
              <a:t>interrupts are pending, the processor proceeds to the fetch cycle and fetches the</a:t>
            </a:r>
            <a:r>
              <a:rPr lang="tr-TR" dirty="0" smtClean="0"/>
              <a:t> </a:t>
            </a:r>
            <a:r>
              <a:rPr lang="en-US" dirty="0" smtClean="0"/>
              <a:t>next instruction of the current program. If an interrupt is pending, the processor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 </a:t>
            </a:r>
            <a:r>
              <a:rPr lang="en-US" dirty="0" smtClean="0"/>
              <a:t>It suspends execution of the current program being executed and saves its</a:t>
            </a:r>
            <a:r>
              <a:rPr lang="tr-TR" dirty="0" smtClean="0"/>
              <a:t> </a:t>
            </a:r>
            <a:r>
              <a:rPr lang="en-US" dirty="0" smtClean="0"/>
              <a:t>context. This means saving the address of the</a:t>
            </a:r>
            <a:r>
              <a:rPr lang="tr-TR" dirty="0" smtClean="0"/>
              <a:t> </a:t>
            </a:r>
            <a:r>
              <a:rPr lang="en-US" dirty="0" smtClean="0"/>
              <a:t> next instruction to be executed</a:t>
            </a:r>
            <a:r>
              <a:rPr lang="tr-TR" dirty="0" smtClean="0"/>
              <a:t> </a:t>
            </a:r>
            <a:r>
              <a:rPr lang="en-US" dirty="0" smtClean="0"/>
              <a:t>current contents of the program counter) and any other data relevant to the</a:t>
            </a:r>
            <a:r>
              <a:rPr lang="tr-TR" dirty="0" smtClean="0"/>
              <a:t> </a:t>
            </a:r>
            <a:r>
              <a:rPr lang="tr-TR" dirty="0" err="1" smtClean="0"/>
              <a:t>processor’s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. 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It sets the program counter to the starting address of an </a:t>
            </a:r>
            <a:r>
              <a:rPr lang="en-US" i="1" dirty="0" smtClean="0"/>
              <a:t>interrupt handler routine.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695491"/>
          </a:xfrm>
        </p:spPr>
        <p:txBody>
          <a:bodyPr>
            <a:normAutofit/>
          </a:bodyPr>
          <a:lstStyle/>
          <a:p>
            <a:r>
              <a:rPr lang="en-US" dirty="0"/>
              <a:t>The processor now proceeds to the fetch cycle and fetches the first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interrupt handler program, which will service the interrupt. The </a:t>
            </a:r>
            <a:r>
              <a:rPr lang="en-US" dirty="0" smtClean="0"/>
              <a:t>interrupt</a:t>
            </a:r>
            <a:r>
              <a:rPr lang="tr-TR" dirty="0" smtClean="0"/>
              <a:t> </a:t>
            </a:r>
            <a:r>
              <a:rPr lang="en-US" dirty="0" smtClean="0"/>
              <a:t>handler </a:t>
            </a:r>
            <a:r>
              <a:rPr lang="en-US" dirty="0"/>
              <a:t>program is generally part of the operating system. Typically, this </a:t>
            </a:r>
            <a:r>
              <a:rPr lang="tr-TR" dirty="0" smtClean="0"/>
              <a:t>  p</a:t>
            </a:r>
            <a:r>
              <a:rPr lang="en-US" dirty="0" err="1" smtClean="0"/>
              <a:t>rogram</a:t>
            </a:r>
            <a:r>
              <a:rPr lang="tr-TR" dirty="0" smtClean="0"/>
              <a:t> </a:t>
            </a:r>
            <a:r>
              <a:rPr lang="en-US" dirty="0" smtClean="0"/>
              <a:t>determines </a:t>
            </a:r>
            <a:r>
              <a:rPr lang="en-US" dirty="0"/>
              <a:t>the nature of the interrupt and performs whatever actions are needed.</a:t>
            </a:r>
          </a:p>
          <a:p>
            <a:r>
              <a:rPr lang="en-US" dirty="0"/>
              <a:t>In the example we have been using, the handler determines which I/O </a:t>
            </a:r>
            <a:r>
              <a:rPr lang="en-US" dirty="0" smtClean="0"/>
              <a:t>module</a:t>
            </a:r>
            <a:r>
              <a:rPr lang="tr-TR" dirty="0" smtClean="0"/>
              <a:t> </a:t>
            </a:r>
            <a:r>
              <a:rPr lang="en-US" dirty="0" smtClean="0"/>
              <a:t>generated </a:t>
            </a:r>
            <a:r>
              <a:rPr lang="en-US" dirty="0"/>
              <a:t>the interrupt and may branch to a program that will write more data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that I/O module. When the interrupt handler routine is completed,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resume execution of the user program at the point of interruption.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7337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695491"/>
          </a:xfrm>
        </p:spPr>
        <p:txBody>
          <a:bodyPr>
            <a:normAutofit/>
          </a:bodyPr>
          <a:lstStyle/>
          <a:p>
            <a:r>
              <a:rPr lang="en-US" dirty="0"/>
              <a:t>It is clear that there is some overhead involved in this process. Extra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executed (in the interrupt handler) to determine the nature of the </a:t>
            </a:r>
            <a:r>
              <a:rPr lang="en-US" dirty="0" smtClean="0"/>
              <a:t>interrupt</a:t>
            </a:r>
            <a:r>
              <a:rPr lang="tr-TR" dirty="0" smtClean="0"/>
              <a:t>  </a:t>
            </a:r>
            <a:r>
              <a:rPr lang="en-US" dirty="0" smtClean="0"/>
              <a:t>and </a:t>
            </a:r>
            <a:r>
              <a:rPr lang="en-US" dirty="0"/>
              <a:t>to decide on the appropriate action. </a:t>
            </a:r>
            <a:endParaRPr lang="tr-TR" dirty="0" smtClean="0"/>
          </a:p>
          <a:p>
            <a:r>
              <a:rPr lang="en-US" dirty="0" smtClean="0"/>
              <a:t>Nevertheless</a:t>
            </a:r>
            <a:r>
              <a:rPr lang="en-US" dirty="0"/>
              <a:t>, because of the relatively </a:t>
            </a:r>
            <a:r>
              <a:rPr lang="en-US" dirty="0" smtClean="0"/>
              <a:t>large</a:t>
            </a:r>
            <a:r>
              <a:rPr lang="tr-TR" dirty="0" smtClean="0"/>
              <a:t> </a:t>
            </a:r>
            <a:r>
              <a:rPr lang="en-US" dirty="0" smtClean="0"/>
              <a:t>amount </a:t>
            </a:r>
            <a:r>
              <a:rPr lang="en-US" dirty="0"/>
              <a:t>of time that would be wasted by simply waiting on an I/O operation,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can be employed much more efficiently with the use of interrupts.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4088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Short I/O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5442285" cy="4695491"/>
          </a:xfrm>
        </p:spPr>
        <p:txBody>
          <a:bodyPr>
            <a:normAutofit/>
          </a:bodyPr>
          <a:lstStyle/>
          <a:p>
            <a:r>
              <a:rPr lang="en-US" dirty="0"/>
              <a:t>To appreciate the gain in efficiency, consider </a:t>
            </a:r>
            <a:r>
              <a:rPr lang="tr-TR" dirty="0" smtClean="0"/>
              <a:t>the figure on the right</a:t>
            </a:r>
            <a:r>
              <a:rPr lang="en-US" dirty="0" smtClean="0"/>
              <a:t>, </a:t>
            </a:r>
            <a:r>
              <a:rPr lang="en-US" dirty="0"/>
              <a:t>which is a timing </a:t>
            </a:r>
            <a:r>
              <a:rPr lang="en-US" dirty="0" smtClean="0"/>
              <a:t>diagram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on the flow of control in </a:t>
            </a:r>
            <a:r>
              <a:rPr lang="tr-TR" dirty="0" smtClean="0"/>
              <a:t>previous figures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Here</a:t>
            </a:r>
            <a:r>
              <a:rPr lang="en-US" dirty="0" smtClean="0"/>
              <a:t>, </a:t>
            </a:r>
            <a:r>
              <a:rPr lang="en-US" dirty="0"/>
              <a:t>user </a:t>
            </a:r>
            <a:r>
              <a:rPr lang="en-US" dirty="0" smtClean="0"/>
              <a:t>program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segments are shaded green, and I/O program code segments are </a:t>
            </a:r>
            <a:r>
              <a:rPr lang="en-US" dirty="0" smtClean="0"/>
              <a:t>shaded</a:t>
            </a:r>
            <a:r>
              <a:rPr lang="tr-TR" dirty="0" smtClean="0"/>
              <a:t> </a:t>
            </a:r>
            <a:r>
              <a:rPr lang="en-US" dirty="0"/>
              <a:t>gray.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129" y="0"/>
            <a:ext cx="6018545" cy="6680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64088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695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This figure </a:t>
            </a:r>
            <a:r>
              <a:rPr lang="en-US" dirty="0" smtClean="0"/>
              <a:t>assume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en-US" dirty="0"/>
              <a:t>that the time required for the I/O operation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relatively </a:t>
            </a:r>
            <a:r>
              <a:rPr lang="en-US" dirty="0"/>
              <a:t>short: less than the time to complete the execution of instructions between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operations </a:t>
            </a:r>
            <a:r>
              <a:rPr lang="en-US" dirty="0"/>
              <a:t>in the user program.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the segment of code labeled code </a:t>
            </a:r>
            <a:r>
              <a:rPr lang="en-US" dirty="0" smtClean="0"/>
              <a:t>segment</a:t>
            </a:r>
            <a:r>
              <a:rPr lang="tr-TR" dirty="0" smtClean="0"/>
              <a:t> </a:t>
            </a:r>
            <a:r>
              <a:rPr lang="en-US" dirty="0" smtClean="0"/>
              <a:t>2 </a:t>
            </a:r>
            <a:r>
              <a:rPr lang="en-US" dirty="0"/>
              <a:t>is interrupted. </a:t>
            </a:r>
            <a:r>
              <a:rPr lang="en-US" dirty="0" smtClean="0"/>
              <a:t>A </a:t>
            </a:r>
            <a:r>
              <a:rPr lang="en-US" dirty="0"/>
              <a:t>portion of the code (2a) executes (while the I/O operation is </a:t>
            </a:r>
            <a:r>
              <a:rPr lang="en-US" dirty="0" smtClean="0"/>
              <a:t>performed)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then the interrupt occurs (upon the completion of the I/O operation).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interrupt is serviced, execution resumes with the remainder of code segment 2 (2b).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4088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695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more typical case, especially for a slow device such as a printer,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operation will take much more time than executing a sequence of user </a:t>
            </a:r>
            <a:r>
              <a:rPr lang="en-US" dirty="0" smtClean="0"/>
              <a:t>instructions.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 this case, the user program </a:t>
            </a:r>
            <a:r>
              <a:rPr lang="en-US" dirty="0" smtClean="0"/>
              <a:t>reaches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second WRITE call before the I/O operation spawned by the first call is </a:t>
            </a:r>
            <a:r>
              <a:rPr lang="en-US" dirty="0" smtClean="0"/>
              <a:t>complete.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result is that the user program is hung up at that point. When the </a:t>
            </a:r>
            <a:r>
              <a:rPr lang="en-US" dirty="0" smtClean="0"/>
              <a:t>preceding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operation is completed, this new WRITE call may be processed, and a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operation may be started.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40886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Long I/O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82895" cy="4351338"/>
          </a:xfrm>
        </p:spPr>
        <p:txBody>
          <a:bodyPr/>
          <a:lstStyle/>
          <a:p>
            <a:r>
              <a:rPr lang="en-US" dirty="0"/>
              <a:t>We can see that there is still a gain in </a:t>
            </a:r>
            <a:r>
              <a:rPr lang="en-US" dirty="0" smtClean="0"/>
              <a:t>efficiency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part of the time during which the I/O operation is under way overlaps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execution of user instructions.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48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095" y="-1"/>
            <a:ext cx="5586412" cy="6815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19595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Instruction Cycle State Diagram with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49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83" y="1847099"/>
            <a:ext cx="11342771" cy="469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106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Computer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71955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The design we are going to focus is referred to as </a:t>
            </a:r>
            <a:r>
              <a:rPr lang="en-US" i="1" dirty="0" smtClean="0"/>
              <a:t>von </a:t>
            </a:r>
            <a:r>
              <a:rPr lang="en-US" i="1" dirty="0"/>
              <a:t>Neumann architecture </a:t>
            </a:r>
            <a:r>
              <a:rPr lang="en-US" dirty="0"/>
              <a:t>and is </a:t>
            </a:r>
            <a:r>
              <a:rPr lang="en-US" dirty="0" smtClean="0"/>
              <a:t>based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three key concepts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dirty="0"/>
              <a:t>Data and instructions are stored in a single read–write memory.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contents of this memory are addressable by location, without </a:t>
            </a:r>
            <a:r>
              <a:rPr lang="tr-TR" dirty="0" smtClean="0"/>
              <a:t> r</a:t>
            </a:r>
            <a:r>
              <a:rPr lang="en-US" dirty="0" err="1" smtClean="0"/>
              <a:t>egard</a:t>
            </a:r>
            <a:r>
              <a:rPr lang="en-US" dirty="0" smtClean="0"/>
              <a:t> 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type of data contained there.</a:t>
            </a:r>
          </a:p>
          <a:p>
            <a:pPr lvl="1"/>
            <a:r>
              <a:rPr lang="en-US" dirty="0" smtClean="0"/>
              <a:t>Execution </a:t>
            </a:r>
            <a:r>
              <a:rPr lang="en-US" dirty="0"/>
              <a:t>occurs in a sequential fashion (unless explicitly modified) from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to the next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reasoning behind these concepts was </a:t>
            </a:r>
            <a:r>
              <a:rPr lang="tr-TR" dirty="0" smtClean="0"/>
              <a:t>previously </a:t>
            </a:r>
            <a:r>
              <a:rPr lang="en-US" dirty="0" smtClean="0"/>
              <a:t>discussed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0143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839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Multiple Interrupts</a:t>
            </a:r>
          </a:p>
          <a:p>
            <a:pPr marL="0" indent="0">
              <a:buNone/>
            </a:pPr>
            <a:r>
              <a:rPr lang="en-US" dirty="0"/>
              <a:t>The discussion so far has focused only on the </a:t>
            </a:r>
            <a:r>
              <a:rPr lang="en-US" dirty="0" smtClean="0"/>
              <a:t>occurrence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single interrupt. Suppose, however, that multiple interrupts can </a:t>
            </a:r>
            <a:r>
              <a:rPr lang="en-US" dirty="0" smtClean="0"/>
              <a:t>occur.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a program may be receiving data from a communications line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printing </a:t>
            </a:r>
            <a:r>
              <a:rPr lang="en-US" dirty="0"/>
              <a:t>results. The printer will generate an interrupt every time it completes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print </a:t>
            </a:r>
            <a:r>
              <a:rPr lang="en-US" dirty="0"/>
              <a:t>operation. The communication line controller will generate an interrupt </a:t>
            </a:r>
            <a:r>
              <a:rPr lang="en-US" dirty="0" smtClean="0"/>
              <a:t>every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a unit of data arrives.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unit could either be a single character or a </a:t>
            </a:r>
            <a:r>
              <a:rPr lang="en-US" dirty="0" smtClean="0"/>
              <a:t>block,</a:t>
            </a:r>
            <a:r>
              <a:rPr lang="tr-TR" dirty="0" smtClean="0"/>
              <a:t> </a:t>
            </a:r>
            <a:r>
              <a:rPr lang="en-US" dirty="0" smtClean="0"/>
              <a:t>depending </a:t>
            </a:r>
            <a:r>
              <a:rPr lang="en-US" dirty="0"/>
              <a:t>on the nature of the communications discipline. In any case, it is </a:t>
            </a:r>
            <a:r>
              <a:rPr lang="en-US" dirty="0" smtClean="0"/>
              <a:t>possible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 communications interrupt to occur while a printer interrupt is being processed.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3581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52747" cy="4863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 approaches can be taken to dealing with multiple interrupts. </a:t>
            </a:r>
            <a:r>
              <a:rPr lang="en-US" dirty="0" smtClean="0"/>
              <a:t>The </a:t>
            </a:r>
            <a:r>
              <a:rPr lang="en-US" dirty="0"/>
              <a:t>first is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disable </a:t>
            </a:r>
            <a:r>
              <a:rPr lang="en-US" dirty="0"/>
              <a:t>interrupts while an interrupt is being processed. A </a:t>
            </a:r>
            <a:r>
              <a:rPr lang="en-US" b="1" dirty="0"/>
              <a:t>disabled interrupt </a:t>
            </a:r>
            <a:r>
              <a:rPr lang="en-US" dirty="0" smtClean="0"/>
              <a:t>simply</a:t>
            </a:r>
            <a:r>
              <a:rPr lang="tr-TR" dirty="0" smtClean="0"/>
              <a:t> </a:t>
            </a:r>
            <a:r>
              <a:rPr lang="en-US" dirty="0" smtClean="0"/>
              <a:t>means </a:t>
            </a:r>
            <a:r>
              <a:rPr lang="en-US" dirty="0"/>
              <a:t>that the processor can and will ignore that interrupt request signal. If an </a:t>
            </a:r>
            <a:r>
              <a:rPr lang="en-US" dirty="0" smtClean="0"/>
              <a:t>interrupt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during this time, it generally remains pending and will be checked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after the processor has enabled interrupts. Thus, when a user </a:t>
            </a:r>
            <a:r>
              <a:rPr lang="en-US" dirty="0" smtClean="0"/>
              <a:t>program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executing and an interrupt occurs, interrupts are disabled immediately. After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interrupt </a:t>
            </a:r>
            <a:r>
              <a:rPr lang="en-US" dirty="0"/>
              <a:t>handler routine completes, interrupts are enabled before resuming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user </a:t>
            </a:r>
            <a:r>
              <a:rPr lang="en-US" dirty="0"/>
              <a:t>program, and the processor checks to see if additional interrupts have occurred.</a:t>
            </a:r>
          </a:p>
          <a:p>
            <a:pPr marL="0" indent="0">
              <a:buNone/>
            </a:pPr>
            <a:r>
              <a:rPr lang="en-US" dirty="0"/>
              <a:t>This approach is nice and simple, as interrupts are handled in strict sequential </a:t>
            </a:r>
            <a:r>
              <a:rPr lang="en-US" dirty="0" smtClean="0"/>
              <a:t>order</a:t>
            </a:r>
            <a:r>
              <a:rPr lang="tr-TR" dirty="0" smtClean="0"/>
              <a:t> as in (a) in the figure below: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27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52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306" y="185721"/>
            <a:ext cx="6459951" cy="6402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16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drawback to the preceding approach is that it does not take into </a:t>
            </a:r>
            <a:r>
              <a:rPr lang="en-US" dirty="0" smtClean="0"/>
              <a:t>account</a:t>
            </a:r>
            <a:r>
              <a:rPr lang="tr-TR" dirty="0" smtClean="0"/>
              <a:t> </a:t>
            </a:r>
            <a:r>
              <a:rPr lang="en-US" dirty="0" smtClean="0"/>
              <a:t>relative </a:t>
            </a:r>
            <a:r>
              <a:rPr lang="en-US" dirty="0"/>
              <a:t>priority or time-critical needs.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 when input arrives from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communications </a:t>
            </a:r>
            <a:r>
              <a:rPr lang="en-US" dirty="0"/>
              <a:t>line, it may need to be absorbed rapidly to make room for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input</a:t>
            </a:r>
            <a:r>
              <a:rPr lang="en-US" dirty="0"/>
              <a:t>. If the first batch of input has not been processed before the second </a:t>
            </a:r>
            <a:r>
              <a:rPr lang="en-US" dirty="0" smtClean="0"/>
              <a:t>batch</a:t>
            </a:r>
            <a:r>
              <a:rPr lang="tr-TR" dirty="0" smtClean="0"/>
              <a:t> </a:t>
            </a:r>
            <a:r>
              <a:rPr lang="en-US" dirty="0" smtClean="0"/>
              <a:t>arrives</a:t>
            </a:r>
            <a:r>
              <a:rPr lang="en-US" dirty="0"/>
              <a:t>, data may be lost.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86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second approach is to define priorities for interrupts and to allow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interrupt </a:t>
            </a:r>
            <a:r>
              <a:rPr lang="en-US" dirty="0"/>
              <a:t>of higher priority to cause a lower-priority interrupt handler to be </a:t>
            </a:r>
            <a:r>
              <a:rPr lang="en-US" dirty="0" smtClean="0"/>
              <a:t>itself</a:t>
            </a:r>
            <a:r>
              <a:rPr lang="tr-TR" dirty="0" smtClean="0"/>
              <a:t> </a:t>
            </a:r>
            <a:r>
              <a:rPr lang="en-US" dirty="0" smtClean="0"/>
              <a:t>interrupted</a:t>
            </a:r>
            <a:r>
              <a:rPr lang="tr-TR" dirty="0" smtClean="0"/>
              <a:t> as in (b) in the figure above.</a:t>
            </a:r>
          </a:p>
          <a:p>
            <a:pPr marL="0" indent="0">
              <a:buNone/>
            </a:pPr>
            <a:r>
              <a:rPr lang="en-US" dirty="0"/>
              <a:t>As an example of this second approach, consider a</a:t>
            </a:r>
            <a:r>
              <a:rPr lang="tr-TR" dirty="0"/>
              <a:t> </a:t>
            </a:r>
            <a:r>
              <a:rPr lang="en-US" dirty="0"/>
              <a:t>system with three I/O devices: a printer, a disk, and a communications line, with</a:t>
            </a:r>
            <a:r>
              <a:rPr lang="tr-TR" dirty="0"/>
              <a:t> </a:t>
            </a:r>
            <a:r>
              <a:rPr lang="en-US" dirty="0"/>
              <a:t>increasing priorities of 2, 4, and 5, respectively. </a:t>
            </a:r>
            <a:r>
              <a:rPr lang="tr-TR" dirty="0"/>
              <a:t>Figure below</a:t>
            </a:r>
            <a:r>
              <a:rPr lang="en-US" dirty="0"/>
              <a:t> illustrates a possible</a:t>
            </a:r>
            <a:r>
              <a:rPr lang="tr-TR" dirty="0"/>
              <a:t> </a:t>
            </a:r>
            <a:r>
              <a:rPr lang="en-US" dirty="0"/>
              <a:t>sequence.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3601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2891589" cy="4558753"/>
          </a:xfrm>
        </p:spPr>
        <p:txBody>
          <a:bodyPr/>
          <a:lstStyle/>
          <a:p>
            <a:r>
              <a:rPr lang="tr-TR" dirty="0"/>
              <a:t>Example timing sequence of multiple interrupts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55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724" y="724653"/>
            <a:ext cx="8268954" cy="565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2132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0874" cy="47917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user program begins at </a:t>
            </a:r>
            <a:r>
              <a:rPr lang="en-US" i="1" dirty="0"/>
              <a:t>t </a:t>
            </a:r>
            <a:r>
              <a:rPr lang="en-US" dirty="0"/>
              <a:t>= 0. At </a:t>
            </a:r>
            <a:r>
              <a:rPr lang="en-US" i="1" dirty="0"/>
              <a:t>t </a:t>
            </a:r>
            <a:r>
              <a:rPr lang="en-US" dirty="0"/>
              <a:t>= 10, a printer interrupt occurs; user</a:t>
            </a:r>
            <a:r>
              <a:rPr lang="tr-TR" dirty="0"/>
              <a:t> </a:t>
            </a:r>
            <a:r>
              <a:rPr lang="en-US" dirty="0"/>
              <a:t>information is placed on the system stack and execution continues at the printer</a:t>
            </a:r>
            <a:r>
              <a:rPr lang="tr-TR" dirty="0"/>
              <a:t> </a:t>
            </a:r>
            <a:r>
              <a:rPr lang="en-US" b="1" dirty="0"/>
              <a:t>interrupt service routine (ISR)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While this routine is still executing, at </a:t>
            </a:r>
            <a:r>
              <a:rPr lang="en-US" i="1" dirty="0"/>
              <a:t>t </a:t>
            </a:r>
            <a:r>
              <a:rPr lang="en-US" dirty="0"/>
              <a:t>= 15, a</a:t>
            </a:r>
            <a:r>
              <a:rPr lang="tr-TR" dirty="0"/>
              <a:t> </a:t>
            </a:r>
            <a:r>
              <a:rPr lang="en-US" dirty="0"/>
              <a:t>communications interrupt occurs. Because the communications line has higher</a:t>
            </a:r>
            <a:r>
              <a:rPr lang="tr-TR" dirty="0"/>
              <a:t> </a:t>
            </a:r>
            <a:r>
              <a:rPr lang="en-US" dirty="0"/>
              <a:t>priority than the printer, the interrupt is honored. The printer ISR is interrupted,</a:t>
            </a:r>
            <a:r>
              <a:rPr lang="tr-TR" dirty="0"/>
              <a:t> </a:t>
            </a:r>
            <a:r>
              <a:rPr lang="en-US" dirty="0"/>
              <a:t>its state is pushed onto the stack, and execution continues at the communications</a:t>
            </a:r>
            <a:r>
              <a:rPr lang="tr-TR" dirty="0"/>
              <a:t> </a:t>
            </a:r>
            <a:r>
              <a:rPr lang="en-US" dirty="0"/>
              <a:t>ISR. While this routine is executing, a disk interrupt occurs (</a:t>
            </a:r>
            <a:r>
              <a:rPr lang="en-US" i="1" dirty="0"/>
              <a:t>t </a:t>
            </a:r>
            <a:r>
              <a:rPr lang="en-US" dirty="0"/>
              <a:t>= 20). Because this</a:t>
            </a:r>
            <a:r>
              <a:rPr lang="tr-TR" dirty="0"/>
              <a:t> </a:t>
            </a:r>
            <a:r>
              <a:rPr lang="en-US" dirty="0"/>
              <a:t>interrupt is of lower priority, it is simply held, and the communications ISR runs</a:t>
            </a:r>
            <a:r>
              <a:rPr lang="tr-TR" dirty="0"/>
              <a:t> </a:t>
            </a:r>
            <a:r>
              <a:rPr lang="en-US" dirty="0"/>
              <a:t>to completion.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6424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681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the communications ISR is complete (</a:t>
            </a:r>
            <a:r>
              <a:rPr lang="en-US" i="1" dirty="0"/>
              <a:t>t </a:t>
            </a:r>
            <a:r>
              <a:rPr lang="en-US" dirty="0"/>
              <a:t>= 25), the previous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state </a:t>
            </a:r>
            <a:r>
              <a:rPr lang="en-US" dirty="0"/>
              <a:t>is restored, which is the execution of the printer ISR. However, before even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single </a:t>
            </a:r>
            <a:r>
              <a:rPr lang="en-US" dirty="0"/>
              <a:t>instruction in that routine can be executed, the processor honors the </a:t>
            </a:r>
            <a:r>
              <a:rPr lang="en-US" dirty="0" smtClean="0"/>
              <a:t>higher</a:t>
            </a:r>
            <a:r>
              <a:rPr lang="tr-TR" dirty="0" smtClean="0"/>
              <a:t> </a:t>
            </a:r>
            <a:r>
              <a:rPr lang="en-US" dirty="0" smtClean="0"/>
              <a:t>priority</a:t>
            </a:r>
            <a:r>
              <a:rPr lang="tr-TR" dirty="0" smtClean="0"/>
              <a:t> </a:t>
            </a:r>
            <a:r>
              <a:rPr lang="en-US" dirty="0" smtClean="0"/>
              <a:t>disk </a:t>
            </a:r>
            <a:r>
              <a:rPr lang="en-US" dirty="0"/>
              <a:t>interrupt and control transfers to the disk ISR.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Only </a:t>
            </a:r>
            <a:r>
              <a:rPr lang="en-US" dirty="0"/>
              <a:t>when that </a:t>
            </a:r>
            <a:r>
              <a:rPr lang="en-US" dirty="0" smtClean="0"/>
              <a:t>routine</a:t>
            </a:r>
            <a:r>
              <a:rPr lang="tr-TR" dirty="0" smtClean="0"/>
              <a:t> </a:t>
            </a:r>
            <a:r>
              <a:rPr lang="en-US" dirty="0"/>
              <a:t>is complete 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i="1" dirty="0"/>
              <a:t>t </a:t>
            </a:r>
            <a:r>
              <a:rPr lang="en-US" dirty="0"/>
              <a:t>= 35) is the printer ISR resumed.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that routine completes (</a:t>
            </a:r>
            <a:r>
              <a:rPr lang="en-US" i="1" dirty="0"/>
              <a:t>t </a:t>
            </a:r>
            <a:r>
              <a:rPr lang="en-US" dirty="0"/>
              <a:t>= </a:t>
            </a:r>
            <a:r>
              <a:rPr lang="tr-TR" dirty="0" smtClean="0"/>
              <a:t>4</a:t>
            </a:r>
            <a:r>
              <a:rPr lang="en-US" dirty="0" smtClean="0"/>
              <a:t>0),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finally returns to the user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06990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8639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I/O Function</a:t>
            </a:r>
          </a:p>
          <a:p>
            <a:pPr marL="0" indent="0">
              <a:buNone/>
            </a:pPr>
            <a:r>
              <a:rPr lang="en-US" dirty="0"/>
              <a:t>Thus far, we have discussed the operation of the computer as controlled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</a:t>
            </a:r>
            <a:r>
              <a:rPr lang="en-US" dirty="0"/>
              <a:t>, and we have looked primarily at the interaction of processor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The discussion has only alluded to the role of the I/O component.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I/O module (e.g., a disk controller) can exchange data directly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</a:t>
            </a:r>
            <a:r>
              <a:rPr lang="en-US" dirty="0"/>
              <a:t>. Just as the processor can initiate a read or write with memory, </a:t>
            </a:r>
            <a:r>
              <a:rPr lang="en-US" dirty="0" smtClean="0"/>
              <a:t>designating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address of a specific location, the processor can also read data from or write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an I/O module.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latter case, the processor identifies a specific device that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controlled </a:t>
            </a:r>
            <a:r>
              <a:rPr lang="en-US" dirty="0"/>
              <a:t>by a particular I/O module. Thus, an instruction </a:t>
            </a:r>
            <a:r>
              <a:rPr lang="en-US" dirty="0" smtClean="0"/>
              <a:t>sequence</a:t>
            </a:r>
            <a:r>
              <a:rPr lang="tr-TR" dirty="0" smtClean="0"/>
              <a:t> can </a:t>
            </a:r>
            <a:r>
              <a:rPr lang="en-US" dirty="0" smtClean="0"/>
              <a:t>with </a:t>
            </a:r>
            <a:r>
              <a:rPr lang="en-US" dirty="0"/>
              <a:t>I/O instructions rather than </a:t>
            </a:r>
            <a:r>
              <a:rPr lang="en-US" dirty="0" smtClean="0"/>
              <a:t>memory-referencing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5601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some cases, it is desirable to allow I/O exchanges to occur directly </a:t>
            </a:r>
            <a:r>
              <a:rPr lang="en-US" dirty="0" smtClean="0"/>
              <a:t>with</a:t>
            </a:r>
            <a:r>
              <a:rPr lang="tr-TR" dirty="0" smtClean="0"/>
              <a:t>  </a:t>
            </a:r>
            <a:r>
              <a:rPr lang="en-US" dirty="0" smtClean="0"/>
              <a:t>memory</a:t>
            </a:r>
            <a:r>
              <a:rPr lang="en-US" dirty="0"/>
              <a:t>. In such a case, the processor grants to an I/O module the authority to </a:t>
            </a:r>
            <a:r>
              <a:rPr lang="en-US" dirty="0" smtClean="0"/>
              <a:t>read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or write to memory, so that the I/O-memory transfer can occur without tying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processor. During such a transfer, the I/O module issues read or write </a:t>
            </a:r>
            <a:r>
              <a:rPr lang="en-US" dirty="0" smtClean="0"/>
              <a:t>commands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memory, relieving the processor of responsibility for the exchange.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operation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known as </a:t>
            </a:r>
            <a:r>
              <a:rPr lang="en-US" b="1" dirty="0"/>
              <a:t>direct memory access (DMA) </a:t>
            </a:r>
            <a:r>
              <a:rPr lang="en-US" dirty="0"/>
              <a:t>and is </a:t>
            </a:r>
            <a:r>
              <a:rPr lang="en-US" dirty="0" smtClean="0"/>
              <a:t>examined</a:t>
            </a:r>
            <a:r>
              <a:rPr lang="tr-TR" dirty="0" smtClean="0"/>
              <a:t> in later chapters.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495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0874" cy="4743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is a small set of basic logic components that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combined </a:t>
            </a:r>
            <a:r>
              <a:rPr lang="en-US" dirty="0"/>
              <a:t>in various ways to store binary data and perform arithmetic and </a:t>
            </a:r>
            <a:r>
              <a:rPr lang="en-US" dirty="0" smtClean="0"/>
              <a:t>logical</a:t>
            </a:r>
            <a:r>
              <a:rPr lang="tr-TR" dirty="0" smtClean="0"/>
              <a:t> </a:t>
            </a:r>
            <a:r>
              <a:rPr lang="en-US" dirty="0" smtClean="0"/>
              <a:t>operations </a:t>
            </a:r>
            <a:r>
              <a:rPr lang="en-US" dirty="0"/>
              <a:t>on that data.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there is a particular computation to be performed,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configuration </a:t>
            </a:r>
            <a:r>
              <a:rPr lang="en-US" dirty="0"/>
              <a:t>of logic components designed specifically for that computation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constructed.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can think of the process of connecting the various </a:t>
            </a:r>
            <a:r>
              <a:rPr lang="en-US" dirty="0" smtClean="0"/>
              <a:t>components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desired configuration as a form of programming. The resulting “program”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form of hardware and is termed a </a:t>
            </a:r>
            <a:r>
              <a:rPr lang="en-US" i="1" dirty="0"/>
              <a:t>hardwired program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005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Interconnection Structures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computer consists of a set of components or modules of three basic </a:t>
            </a:r>
            <a:r>
              <a:rPr lang="en-US" dirty="0" smtClean="0"/>
              <a:t>types</a:t>
            </a:r>
            <a:r>
              <a:rPr lang="tr-TR" dirty="0" smtClean="0"/>
              <a:t> </a:t>
            </a:r>
            <a:r>
              <a:rPr lang="en-US" dirty="0" smtClean="0"/>
              <a:t>(processor</a:t>
            </a:r>
            <a:r>
              <a:rPr lang="en-US" dirty="0"/>
              <a:t>, memory, I/O) that communicate with each other. In effect, a computer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network of basic modules. Thus, there must be paths for connecting the modules.</a:t>
            </a:r>
          </a:p>
          <a:p>
            <a:r>
              <a:rPr lang="en-US" dirty="0"/>
              <a:t>The collection of paths connecting the various modules is called the </a:t>
            </a:r>
            <a:r>
              <a:rPr lang="en-US" i="1" dirty="0" smtClean="0"/>
              <a:t>interconnection</a:t>
            </a:r>
            <a:r>
              <a:rPr lang="tr-TR" i="1" dirty="0" smtClean="0"/>
              <a:t> </a:t>
            </a:r>
            <a:r>
              <a:rPr lang="en-US" i="1" dirty="0" smtClean="0"/>
              <a:t>structure</a:t>
            </a:r>
            <a:r>
              <a:rPr lang="en-US" i="1" dirty="0"/>
              <a:t>. </a:t>
            </a:r>
            <a:r>
              <a:rPr lang="en-US" dirty="0"/>
              <a:t>The design of this structure will depend on the exchanges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made among modules.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41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Computer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09138" cy="435133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wide arrows represent multiple signal lines carrying multiple bits of information in parallel. </a:t>
            </a:r>
            <a:endParaRPr lang="tr-TR" dirty="0" smtClean="0"/>
          </a:p>
          <a:p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narrow </a:t>
            </a:r>
            <a:r>
              <a:rPr lang="en-US" dirty="0"/>
              <a:t>arrow represents a single signal 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61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409" y="214563"/>
            <a:ext cx="5438286" cy="653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59819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0874" cy="4695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Memory: </a:t>
            </a:r>
            <a:r>
              <a:rPr lang="en-US" dirty="0"/>
              <a:t>Typically, a memory module will consist of </a:t>
            </a:r>
            <a:r>
              <a:rPr lang="en-US" i="1" dirty="0"/>
              <a:t>N </a:t>
            </a:r>
            <a:r>
              <a:rPr lang="en-US" dirty="0"/>
              <a:t>words of equal </a:t>
            </a:r>
            <a:r>
              <a:rPr lang="en-US" dirty="0" smtClean="0"/>
              <a:t>length.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word is assigned a unique numerical address (0, 1, …, </a:t>
            </a:r>
            <a:r>
              <a:rPr lang="en-US" i="1" dirty="0"/>
              <a:t>N </a:t>
            </a:r>
            <a:r>
              <a:rPr lang="en-US" dirty="0"/>
              <a:t>- 1). A word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can be read from or written into the memory. The nature of the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/>
              <a:t>is indicated by read and write control signals. The location for the operation </a:t>
            </a:r>
            <a:r>
              <a:rPr lang="en-US" dirty="0" smtClean="0"/>
              <a:t>is</a:t>
            </a:r>
            <a:r>
              <a:rPr lang="tr-TR" dirty="0" smtClean="0"/>
              <a:t>  </a:t>
            </a:r>
            <a:r>
              <a:rPr lang="en-US" dirty="0" smtClean="0"/>
              <a:t>specified </a:t>
            </a:r>
            <a:r>
              <a:rPr lang="en-US" dirty="0"/>
              <a:t>by an address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02582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4621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I/O module: </a:t>
            </a:r>
            <a:r>
              <a:rPr lang="en-US" dirty="0"/>
              <a:t>From an internal (to the computer system) point of view, I/O</a:t>
            </a:r>
            <a:r>
              <a:rPr lang="tr-TR" dirty="0"/>
              <a:t> </a:t>
            </a:r>
            <a:r>
              <a:rPr lang="en-US" dirty="0"/>
              <a:t>is functionally similar to memory. There are two operations, read and write.</a:t>
            </a:r>
            <a:r>
              <a:rPr lang="tr-TR" dirty="0"/>
              <a:t> </a:t>
            </a:r>
            <a:r>
              <a:rPr lang="en-US" dirty="0"/>
              <a:t>Further, an I/O module may control more than one external device.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can</a:t>
            </a:r>
            <a:r>
              <a:rPr lang="tr-TR" dirty="0"/>
              <a:t> </a:t>
            </a:r>
            <a:r>
              <a:rPr lang="en-US" dirty="0"/>
              <a:t>refer to each of the interfaces to an external device as a </a:t>
            </a:r>
            <a:r>
              <a:rPr lang="en-US" i="1" dirty="0"/>
              <a:t>port </a:t>
            </a:r>
            <a:r>
              <a:rPr lang="en-US" dirty="0"/>
              <a:t>and give each</a:t>
            </a:r>
            <a:r>
              <a:rPr lang="tr-TR" dirty="0"/>
              <a:t> </a:t>
            </a:r>
            <a:r>
              <a:rPr lang="en-US" dirty="0"/>
              <a:t>a unique address (e.g., 0, 1, …, </a:t>
            </a:r>
            <a:r>
              <a:rPr lang="en-US" i="1" dirty="0"/>
              <a:t>M </a:t>
            </a:r>
            <a:r>
              <a:rPr lang="en-US" dirty="0"/>
              <a:t>- 1). In addition, there are external data</a:t>
            </a:r>
            <a:r>
              <a:rPr lang="tr-TR" dirty="0"/>
              <a:t> </a:t>
            </a:r>
            <a:r>
              <a:rPr lang="en-US" dirty="0"/>
              <a:t>paths for the input and output of data with an external device. Finally, an I/O</a:t>
            </a:r>
            <a:r>
              <a:rPr lang="tr-TR" dirty="0"/>
              <a:t> </a:t>
            </a:r>
            <a:r>
              <a:rPr lang="en-US" dirty="0"/>
              <a:t>module may be able to send interrupt signals to the processor.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10006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Processor: </a:t>
            </a:r>
            <a:r>
              <a:rPr lang="en-US" dirty="0"/>
              <a:t>The processor reads in instructions and data, writes out data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processing</a:t>
            </a:r>
            <a:r>
              <a:rPr lang="en-US" dirty="0"/>
              <a:t>, and uses control signals to control the overall operation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system</a:t>
            </a:r>
            <a:r>
              <a:rPr lang="en-US" dirty="0"/>
              <a:t>. It also receives interrupt signals.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1473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4937" cy="48639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interconnection</a:t>
            </a:r>
            <a:r>
              <a:rPr lang="tr-TR" dirty="0" smtClean="0"/>
              <a:t> </a:t>
            </a:r>
            <a:r>
              <a:rPr lang="en-US" dirty="0" smtClean="0"/>
              <a:t>structure </a:t>
            </a:r>
            <a:r>
              <a:rPr lang="en-US" dirty="0"/>
              <a:t>must support the following types of transfers: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to processor: </a:t>
            </a:r>
            <a:r>
              <a:rPr lang="en-US" dirty="0"/>
              <a:t>The processor reads an instruction or a unit of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memory.</a:t>
            </a:r>
          </a:p>
          <a:p>
            <a:pPr lvl="1"/>
            <a:r>
              <a:rPr lang="en-US" b="1" dirty="0" smtClean="0"/>
              <a:t>Processor </a:t>
            </a:r>
            <a:r>
              <a:rPr lang="en-US" b="1" dirty="0"/>
              <a:t>to memory: </a:t>
            </a:r>
            <a:r>
              <a:rPr lang="en-US" dirty="0"/>
              <a:t>The processor writes a unit of data to memory.</a:t>
            </a:r>
          </a:p>
          <a:p>
            <a:pPr lvl="1"/>
            <a:r>
              <a:rPr lang="pt-BR" b="1" dirty="0" smtClean="0"/>
              <a:t>I/O </a:t>
            </a:r>
            <a:r>
              <a:rPr lang="pt-BR" b="1" dirty="0"/>
              <a:t>to processor: </a:t>
            </a:r>
            <a:r>
              <a:rPr lang="pt-BR" dirty="0"/>
              <a:t>The processor reads data from an I/O device via an </a:t>
            </a:r>
            <a:r>
              <a:rPr lang="pt-BR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module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Processor </a:t>
            </a:r>
            <a:r>
              <a:rPr lang="en-US" b="1" dirty="0"/>
              <a:t>to I/O: </a:t>
            </a:r>
            <a:r>
              <a:rPr lang="en-US" dirty="0"/>
              <a:t>The processor sends data to the I/O device.</a:t>
            </a:r>
          </a:p>
          <a:p>
            <a:pPr lvl="1"/>
            <a:r>
              <a:rPr lang="en-US" b="1" dirty="0" smtClean="0"/>
              <a:t>I/O </a:t>
            </a:r>
            <a:r>
              <a:rPr lang="en-US" b="1" dirty="0"/>
              <a:t>to or from memory: </a:t>
            </a:r>
            <a:r>
              <a:rPr lang="en-US" dirty="0"/>
              <a:t>For these two cases, an I/O module is allowed to </a:t>
            </a:r>
            <a:r>
              <a:rPr lang="en-US" dirty="0" smtClean="0"/>
              <a:t>exchange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directly with memory, without going through the processor, </a:t>
            </a:r>
            <a:r>
              <a:rPr lang="en-US" dirty="0" smtClean="0"/>
              <a:t>using</a:t>
            </a:r>
            <a:r>
              <a:rPr lang="tr-TR" dirty="0" smtClean="0"/>
              <a:t> </a:t>
            </a:r>
            <a:r>
              <a:rPr lang="en-US" dirty="0" smtClean="0"/>
              <a:t>direct </a:t>
            </a:r>
            <a:r>
              <a:rPr lang="en-US" dirty="0"/>
              <a:t>memory access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Over the years, a number of interconnection structures have been tried.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far </a:t>
            </a:r>
            <a:r>
              <a:rPr lang="en-US" dirty="0"/>
              <a:t>the most common are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bus and various multiple-bus structures, and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point-to-point </a:t>
            </a:r>
            <a:r>
              <a:rPr lang="en-US" dirty="0"/>
              <a:t>interconnection structures with packetized data transfer.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0052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Bus Interconnection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bus is a communication pathway connecting two or more devices. A key </a:t>
            </a:r>
            <a:r>
              <a:rPr lang="en-US" dirty="0" smtClean="0"/>
              <a:t>characteristic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bus is that it is a shared transmission medium.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M</a:t>
            </a:r>
            <a:r>
              <a:rPr lang="en-US" dirty="0" err="1" smtClean="0"/>
              <a:t>ultiple</a:t>
            </a:r>
            <a:r>
              <a:rPr lang="en-US" dirty="0" smtClean="0"/>
              <a:t> </a:t>
            </a:r>
            <a:r>
              <a:rPr lang="en-US" dirty="0"/>
              <a:t>devices </a:t>
            </a:r>
            <a:r>
              <a:rPr lang="en-US" dirty="0" smtClean="0"/>
              <a:t>connect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bus, and a signal transmitted by any one device is available for reception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other devices attached to the bus.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two devices transmit during the same </a:t>
            </a:r>
            <a:r>
              <a:rPr lang="en-US" dirty="0" smtClean="0"/>
              <a:t>time</a:t>
            </a:r>
            <a:r>
              <a:rPr lang="tr-TR" dirty="0" smtClean="0"/>
              <a:t> </a:t>
            </a:r>
            <a:r>
              <a:rPr lang="en-US" dirty="0" smtClean="0"/>
              <a:t>period</a:t>
            </a:r>
            <a:r>
              <a:rPr lang="en-US" dirty="0"/>
              <a:t>, their signals will overlap and become garbled. Thus, only one device at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can successfully transmit.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12793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4621" cy="48639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Typically, a bus consists of multiple communication pathways, or lines.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line </a:t>
            </a:r>
            <a:r>
              <a:rPr lang="en-US" dirty="0"/>
              <a:t>is capable of transmitting signals representing binary 1 and binary 0. Over </a:t>
            </a:r>
            <a:r>
              <a:rPr lang="en-US" dirty="0" smtClean="0"/>
              <a:t>time,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sequence of binary digits can be transmitted across a single line.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Taken together,</a:t>
            </a:r>
            <a:r>
              <a:rPr lang="tr-TR" dirty="0" smtClean="0"/>
              <a:t> </a:t>
            </a:r>
            <a:r>
              <a:rPr lang="en-US" dirty="0" smtClean="0"/>
              <a:t>several </a:t>
            </a:r>
            <a:r>
              <a:rPr lang="en-US" dirty="0"/>
              <a:t>lines of a bus can be used to transmit binary digits simultaneously (in parallel</a:t>
            </a:r>
            <a:r>
              <a:rPr lang="en-US" dirty="0" smtClean="0"/>
              <a:t>).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an 8-bit unit of data can be transmitted over eight bus lines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Computer systems contain a number of different buses that provide </a:t>
            </a:r>
            <a:r>
              <a:rPr lang="en-US" dirty="0" smtClean="0"/>
              <a:t>pathways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components at various levels of the computer system hierarchy. A bus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/>
              <a:t>connects major computer components (processor, memory, I/O) is called a </a:t>
            </a:r>
            <a:r>
              <a:rPr lang="en-US" b="1" dirty="0" smtClean="0"/>
              <a:t>system</a:t>
            </a:r>
            <a:r>
              <a:rPr lang="tr-TR" b="1" dirty="0" smtClean="0"/>
              <a:t> </a:t>
            </a:r>
            <a:r>
              <a:rPr lang="en-US" b="1" dirty="0" smtClean="0"/>
              <a:t>bus</a:t>
            </a:r>
            <a:r>
              <a:rPr lang="en-US" dirty="0"/>
              <a:t>. The most common computer interconnection structures are based on the 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or more system buses.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795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5807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Bus Structure</a:t>
            </a:r>
          </a:p>
          <a:p>
            <a:pPr marL="0" indent="0">
              <a:buNone/>
            </a:pPr>
            <a:r>
              <a:rPr lang="en-US" dirty="0"/>
              <a:t>A system bus consists, typically, of from about fifty to hundreds of separate </a:t>
            </a:r>
            <a:r>
              <a:rPr lang="en-US" dirty="0" smtClean="0"/>
              <a:t>lines.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line is assigned a particular meaning or function. Although there are </a:t>
            </a:r>
            <a:r>
              <a:rPr lang="en-US" dirty="0" smtClean="0"/>
              <a:t>many</a:t>
            </a:r>
            <a:r>
              <a:rPr lang="tr-TR" dirty="0" smtClean="0"/>
              <a:t> </a:t>
            </a:r>
            <a:r>
              <a:rPr lang="en-US" dirty="0" smtClean="0"/>
              <a:t>different </a:t>
            </a:r>
            <a:r>
              <a:rPr lang="en-US" dirty="0"/>
              <a:t>bus designs, on any bus the lines can be classified into three </a:t>
            </a:r>
            <a:r>
              <a:rPr lang="en-US" dirty="0" smtClean="0"/>
              <a:t>functional</a:t>
            </a:r>
            <a:r>
              <a:rPr lang="tr-TR" dirty="0" smtClean="0"/>
              <a:t> </a:t>
            </a:r>
            <a:r>
              <a:rPr lang="en-US" dirty="0" smtClean="0"/>
              <a:t>groups : </a:t>
            </a:r>
            <a:endParaRPr lang="tr-TR" dirty="0" smtClean="0"/>
          </a:p>
          <a:p>
            <a:pPr lvl="1"/>
            <a:r>
              <a:rPr lang="en-US" dirty="0" smtClean="0"/>
              <a:t>data</a:t>
            </a:r>
            <a:r>
              <a:rPr lang="en-US" dirty="0"/>
              <a:t>, </a:t>
            </a:r>
            <a:endParaRPr lang="tr-TR" dirty="0" smtClean="0"/>
          </a:p>
          <a:p>
            <a:pPr lvl="1"/>
            <a:r>
              <a:rPr lang="en-US" dirty="0" smtClean="0"/>
              <a:t>address</a:t>
            </a:r>
            <a:r>
              <a:rPr lang="en-US" dirty="0"/>
              <a:t>, </a:t>
            </a:r>
            <a:endParaRPr lang="tr-TR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control lines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In addition, there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power </a:t>
            </a:r>
            <a:r>
              <a:rPr lang="en-US" dirty="0"/>
              <a:t>distribution lines that supply power to the attached modules.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30622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69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6" y="2104262"/>
            <a:ext cx="12004576" cy="3358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640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76811" cy="4743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Here is an alternative:</a:t>
            </a:r>
          </a:p>
          <a:p>
            <a:pPr marL="0" indent="0">
              <a:buNone/>
            </a:pPr>
            <a:r>
              <a:rPr lang="en-US" dirty="0"/>
              <a:t>Suppose we construct a </a:t>
            </a:r>
            <a:r>
              <a:rPr lang="en-US" dirty="0" smtClean="0"/>
              <a:t>general-purpose</a:t>
            </a:r>
            <a:r>
              <a:rPr lang="tr-TR" dirty="0" smtClean="0"/>
              <a:t> </a:t>
            </a:r>
            <a:r>
              <a:rPr lang="en-US" dirty="0" smtClean="0"/>
              <a:t>configuration </a:t>
            </a:r>
            <a:r>
              <a:rPr lang="en-US" dirty="0"/>
              <a:t>of arithmetic and logic functions. This set of hardware will </a:t>
            </a:r>
            <a:r>
              <a:rPr lang="en-US" dirty="0" smtClean="0"/>
              <a:t>perform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functions on data depending on control signals applied to the hardware.</a:t>
            </a:r>
          </a:p>
          <a:p>
            <a:pPr marL="0" indent="0">
              <a:buNone/>
            </a:pPr>
            <a:r>
              <a:rPr lang="en-US" dirty="0"/>
              <a:t>In the original case of customized hardware, the system accepts data and </a:t>
            </a:r>
            <a:r>
              <a:rPr lang="en-US" dirty="0" smtClean="0"/>
              <a:t>produces</a:t>
            </a:r>
            <a:r>
              <a:rPr lang="tr-TR" dirty="0" smtClean="0"/>
              <a:t> </a:t>
            </a:r>
            <a:r>
              <a:rPr lang="en-US" dirty="0" smtClean="0"/>
              <a:t>results 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general-purpose hardware, the system accepts data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signals and produces results. Thus, instead of rewiring the hardware for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new </a:t>
            </a:r>
            <a:r>
              <a:rPr lang="en-US" dirty="0"/>
              <a:t>program, the programmer merely needs to supply a new set of control signals.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7315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3063" cy="4791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data lines </a:t>
            </a:r>
            <a:r>
              <a:rPr lang="en-US" dirty="0"/>
              <a:t>provide a path for moving data among system modules.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lines</a:t>
            </a:r>
            <a:r>
              <a:rPr lang="en-US" dirty="0"/>
              <a:t>, collectively, are called the </a:t>
            </a:r>
            <a:r>
              <a:rPr lang="en-US" b="1" dirty="0"/>
              <a:t>data bus</a:t>
            </a:r>
            <a:r>
              <a:rPr lang="en-US" dirty="0"/>
              <a:t>. The data bus may consist of 32, 64, 128,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even </a:t>
            </a:r>
            <a:r>
              <a:rPr lang="en-US" dirty="0"/>
              <a:t>more separate </a:t>
            </a:r>
            <a:r>
              <a:rPr lang="en-US" dirty="0" smtClean="0"/>
              <a:t>lines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number of lines being referred to as the </a:t>
            </a:r>
            <a:r>
              <a:rPr lang="en-US" i="1" dirty="0"/>
              <a:t>width </a:t>
            </a:r>
            <a:r>
              <a:rPr lang="en-US" dirty="0"/>
              <a:t>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bus. Because each line can carry only 1 bit at a time, the number of lines </a:t>
            </a:r>
            <a:r>
              <a:rPr lang="en-US" dirty="0" smtClean="0"/>
              <a:t>determines</a:t>
            </a:r>
            <a:r>
              <a:rPr lang="tr-TR" dirty="0" smtClean="0"/>
              <a:t> </a:t>
            </a:r>
            <a:r>
              <a:rPr lang="en-US" dirty="0" smtClean="0"/>
              <a:t>how </a:t>
            </a:r>
            <a:r>
              <a:rPr lang="en-US" dirty="0"/>
              <a:t>many bits can be transferred at a time.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width of the data bus is a </a:t>
            </a:r>
            <a:r>
              <a:rPr lang="en-US" dirty="0" smtClean="0"/>
              <a:t>key</a:t>
            </a:r>
            <a:r>
              <a:rPr lang="tr-TR" dirty="0" smtClean="0"/>
              <a:t> </a:t>
            </a:r>
            <a:r>
              <a:rPr lang="en-US" dirty="0" smtClean="0"/>
              <a:t>factor </a:t>
            </a:r>
            <a:r>
              <a:rPr lang="en-US" dirty="0"/>
              <a:t>in determining overall system performance. 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if the data bus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32 </a:t>
            </a:r>
            <a:r>
              <a:rPr lang="en-US" dirty="0"/>
              <a:t>bits wide and each instruction is 64 bits long, then the processor must access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module twice during each instruction cycle.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2948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8398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address lines </a:t>
            </a:r>
            <a:r>
              <a:rPr lang="en-US" dirty="0"/>
              <a:t>are used to designate the source or destination of the data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bus. For example, if the processor wishes to read a word (8, 16, or 32 </a:t>
            </a:r>
            <a:r>
              <a:rPr lang="en-US" dirty="0" smtClean="0"/>
              <a:t>bits)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 from memory, it puts the address of the desired word on the address </a:t>
            </a:r>
            <a:r>
              <a:rPr lang="en-US" dirty="0" smtClean="0"/>
              <a:t>lines.</a:t>
            </a:r>
            <a:r>
              <a:rPr lang="tr-TR" dirty="0" smtClean="0"/>
              <a:t> </a:t>
            </a:r>
            <a:r>
              <a:rPr lang="en-US" dirty="0" smtClean="0"/>
              <a:t>Clearly</a:t>
            </a:r>
            <a:r>
              <a:rPr lang="en-US" dirty="0"/>
              <a:t>, the width of the </a:t>
            </a:r>
            <a:r>
              <a:rPr lang="en-US" b="1" dirty="0"/>
              <a:t>address bus </a:t>
            </a:r>
            <a:r>
              <a:rPr lang="en-US" dirty="0"/>
              <a:t>determines the maximum possible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capacity </a:t>
            </a:r>
            <a:r>
              <a:rPr lang="en-US" dirty="0"/>
              <a:t>of the system. Furthermore, the address lines are generally also used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I/O ports.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Typically</a:t>
            </a:r>
            <a:r>
              <a:rPr lang="en-US" dirty="0"/>
              <a:t>, the higher-order bits are used to select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module </a:t>
            </a:r>
            <a:r>
              <a:rPr lang="en-US" dirty="0"/>
              <a:t>on the bus, and the lower-order bits select a memory location or I/O </a:t>
            </a:r>
            <a:r>
              <a:rPr lang="en-US" dirty="0" smtClean="0"/>
              <a:t>port</a:t>
            </a:r>
            <a:r>
              <a:rPr lang="tr-TR" dirty="0" smtClean="0"/>
              <a:t> </a:t>
            </a:r>
            <a:r>
              <a:rPr lang="en-US" dirty="0" smtClean="0"/>
              <a:t>within </a:t>
            </a:r>
            <a:r>
              <a:rPr lang="en-US" dirty="0"/>
              <a:t>the module.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 on an 8-bit address bus, address 01111111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below </a:t>
            </a:r>
            <a:r>
              <a:rPr lang="en-US" dirty="0"/>
              <a:t>might reference locations in a memory module (module 0) with 128 </a:t>
            </a:r>
            <a:r>
              <a:rPr lang="en-US" dirty="0" smtClean="0"/>
              <a:t>words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memory, and address 10000000 and above refer to devices attached to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module </a:t>
            </a:r>
            <a:r>
              <a:rPr lang="en-US" dirty="0"/>
              <a:t>(module 1).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59718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11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control lines </a:t>
            </a:r>
            <a:r>
              <a:rPr lang="en-US" dirty="0"/>
              <a:t>are used to control the access to and the use of the data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lines. Because the data and address lines are shared by all </a:t>
            </a:r>
            <a:r>
              <a:rPr lang="en-US" dirty="0" smtClean="0"/>
              <a:t>components,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must be a means of controlling their use. Control signals transmit both </a:t>
            </a:r>
            <a:r>
              <a:rPr lang="en-US" dirty="0" smtClean="0"/>
              <a:t>command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timing information among system modules. Timing signals indicate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validity </a:t>
            </a:r>
            <a:r>
              <a:rPr lang="en-US" dirty="0"/>
              <a:t>of data and address information. Command signals specify operations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performed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5552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97126" cy="4863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Typical control lines include:</a:t>
            </a:r>
            <a:endParaRPr lang="tr-TR" b="1" dirty="0" smtClean="0"/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write: </a:t>
            </a:r>
            <a:r>
              <a:rPr lang="en-US" dirty="0"/>
              <a:t>causes data on the bus to be written into the addressed location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read: </a:t>
            </a:r>
            <a:r>
              <a:rPr lang="en-US" dirty="0"/>
              <a:t>causes data from the addressed location to be placed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bus</a:t>
            </a:r>
            <a:endParaRPr lang="en-US" dirty="0"/>
          </a:p>
          <a:p>
            <a:pPr lvl="1"/>
            <a:r>
              <a:rPr lang="en-US" b="1" dirty="0" smtClean="0"/>
              <a:t>I/O </a:t>
            </a:r>
            <a:r>
              <a:rPr lang="en-US" b="1" dirty="0"/>
              <a:t>write: </a:t>
            </a:r>
            <a:r>
              <a:rPr lang="en-US" dirty="0"/>
              <a:t>causes data on the bus to be output to the addressed I/O port</a:t>
            </a:r>
          </a:p>
          <a:p>
            <a:pPr lvl="1"/>
            <a:r>
              <a:rPr lang="en-US" b="1" dirty="0" smtClean="0"/>
              <a:t>I/O </a:t>
            </a:r>
            <a:r>
              <a:rPr lang="en-US" b="1" dirty="0"/>
              <a:t>read: </a:t>
            </a:r>
            <a:r>
              <a:rPr lang="en-US" dirty="0"/>
              <a:t>causes data from the addressed I/O port to be placed on the bus</a:t>
            </a:r>
          </a:p>
          <a:p>
            <a:pPr lvl="1"/>
            <a:r>
              <a:rPr lang="en-US" b="1" dirty="0" smtClean="0"/>
              <a:t>Transfer </a:t>
            </a:r>
            <a:r>
              <a:rPr lang="en-US" b="1" dirty="0"/>
              <a:t>ACK: </a:t>
            </a:r>
            <a:r>
              <a:rPr lang="en-US" dirty="0"/>
              <a:t>indicates that data have been accepted from or placed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bus</a:t>
            </a:r>
            <a:endParaRPr lang="en-US" dirty="0"/>
          </a:p>
          <a:p>
            <a:pPr lvl="1"/>
            <a:r>
              <a:rPr lang="en-US" b="1" dirty="0" smtClean="0"/>
              <a:t>Bus </a:t>
            </a:r>
            <a:r>
              <a:rPr lang="en-US" b="1" dirty="0"/>
              <a:t>request: </a:t>
            </a:r>
            <a:r>
              <a:rPr lang="en-US" dirty="0"/>
              <a:t>indicates that a module needs to gain control of the bus</a:t>
            </a:r>
          </a:p>
          <a:p>
            <a:pPr lvl="1"/>
            <a:r>
              <a:rPr lang="en-US" b="1" dirty="0" smtClean="0"/>
              <a:t>Bus </a:t>
            </a:r>
            <a:r>
              <a:rPr lang="en-US" b="1" dirty="0"/>
              <a:t>grant: </a:t>
            </a:r>
            <a:r>
              <a:rPr lang="en-US" dirty="0"/>
              <a:t>indicates that a requesting module has been granted control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bus</a:t>
            </a:r>
            <a:endParaRPr lang="en-US" dirty="0"/>
          </a:p>
          <a:p>
            <a:pPr lvl="1"/>
            <a:r>
              <a:rPr lang="en-US" b="1" dirty="0" smtClean="0"/>
              <a:t>Interrupt </a:t>
            </a:r>
            <a:r>
              <a:rPr lang="en-US" b="1" dirty="0"/>
              <a:t>request: </a:t>
            </a:r>
            <a:r>
              <a:rPr lang="en-US" dirty="0"/>
              <a:t>indicates that an interrupt is pending</a:t>
            </a:r>
          </a:p>
          <a:p>
            <a:pPr lvl="1"/>
            <a:r>
              <a:rPr lang="en-US" b="1" dirty="0" smtClean="0"/>
              <a:t>Interrupt </a:t>
            </a:r>
            <a:r>
              <a:rPr lang="en-US" b="1" dirty="0"/>
              <a:t>ACK: </a:t>
            </a:r>
            <a:r>
              <a:rPr lang="en-US" dirty="0"/>
              <a:t>acknowledges that the pending interrupt has been recognized</a:t>
            </a:r>
          </a:p>
          <a:p>
            <a:pPr lvl="1"/>
            <a:r>
              <a:rPr lang="en-US" b="1" dirty="0" smtClean="0"/>
              <a:t>Clock</a:t>
            </a:r>
            <a:r>
              <a:rPr lang="en-US" b="1" dirty="0"/>
              <a:t>: </a:t>
            </a:r>
            <a:r>
              <a:rPr lang="en-US" dirty="0"/>
              <a:t>is used to synchronize operations</a:t>
            </a:r>
          </a:p>
          <a:p>
            <a:pPr lvl="1"/>
            <a:r>
              <a:rPr lang="en-US" b="1" dirty="0" smtClean="0"/>
              <a:t>Reset</a:t>
            </a:r>
            <a:r>
              <a:rPr lang="en-US" b="1" dirty="0"/>
              <a:t>: </a:t>
            </a:r>
            <a:r>
              <a:rPr lang="en-US" dirty="0"/>
              <a:t>initializes all modules.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6077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839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operation of the bus is as follows. If one module wishes to send data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another</a:t>
            </a:r>
            <a:r>
              <a:rPr lang="en-US" dirty="0"/>
              <a:t>, it must do two things: 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obtain </a:t>
            </a:r>
            <a:r>
              <a:rPr lang="en-US" dirty="0"/>
              <a:t>the use of the bus, and 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transfer data</a:t>
            </a:r>
            <a:r>
              <a:rPr lang="tr-TR" dirty="0" smtClean="0"/>
              <a:t> </a:t>
            </a:r>
            <a:r>
              <a:rPr lang="en-US" dirty="0" smtClean="0"/>
              <a:t>via </a:t>
            </a:r>
            <a:r>
              <a:rPr lang="en-US" dirty="0"/>
              <a:t>the bus.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one module wishes to request data from another module, it must 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obtain </a:t>
            </a:r>
            <a:r>
              <a:rPr lang="en-US" dirty="0"/>
              <a:t>the use of the bus,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transfer </a:t>
            </a:r>
            <a:r>
              <a:rPr lang="en-US" dirty="0"/>
              <a:t>a request to the other module over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appropriate </a:t>
            </a:r>
            <a:r>
              <a:rPr lang="en-US" dirty="0"/>
              <a:t>control and address lines. It must then wait for that second module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send </a:t>
            </a:r>
            <a:r>
              <a:rPr lang="en-US" dirty="0"/>
              <a:t>the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87718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Multiple-Bus Hierarchies</a:t>
            </a:r>
          </a:p>
          <a:p>
            <a:pPr marL="0" indent="0">
              <a:buNone/>
            </a:pPr>
            <a:r>
              <a:rPr lang="en-US" dirty="0"/>
              <a:t>If a great number of devices are connected to the bus, performance will </a:t>
            </a:r>
            <a:r>
              <a:rPr lang="en-US" dirty="0" smtClean="0"/>
              <a:t>suffer.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two main </a:t>
            </a:r>
            <a:r>
              <a:rPr lang="en-US" dirty="0" smtClean="0"/>
              <a:t>causes:</a:t>
            </a:r>
            <a:r>
              <a:rPr lang="tr-TR" dirty="0" smtClean="0"/>
              <a:t> </a:t>
            </a:r>
            <a:endParaRPr lang="tr-TR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general, the more devices attached to the bus, the greater the bus </a:t>
            </a:r>
            <a:r>
              <a:rPr lang="en-US" dirty="0" smtClean="0"/>
              <a:t>length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hence the greater the propagation delay. This delay determines the </a:t>
            </a:r>
            <a:r>
              <a:rPr lang="en-US" dirty="0" smtClean="0"/>
              <a:t>time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takes for devices to coordinate the use of the bus. When control of the </a:t>
            </a:r>
            <a:r>
              <a:rPr lang="en-US" dirty="0" smtClean="0"/>
              <a:t>bus</a:t>
            </a:r>
            <a:r>
              <a:rPr lang="tr-TR" dirty="0" smtClean="0"/>
              <a:t> </a:t>
            </a:r>
            <a:r>
              <a:rPr lang="en-US" dirty="0" smtClean="0"/>
              <a:t>passes </a:t>
            </a:r>
            <a:r>
              <a:rPr lang="en-US" dirty="0"/>
              <a:t>from one device to another frequently, these propagation delays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noticeably </a:t>
            </a:r>
            <a:r>
              <a:rPr lang="en-US" dirty="0"/>
              <a:t>affect </a:t>
            </a:r>
            <a:r>
              <a:rPr lang="en-US" dirty="0" smtClean="0"/>
              <a:t>performance.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bus may become a bottleneck as the aggregate data transfer </a:t>
            </a:r>
            <a:r>
              <a:rPr lang="en-US" dirty="0" smtClean="0"/>
              <a:t>demand</a:t>
            </a:r>
            <a:r>
              <a:rPr lang="tr-TR" dirty="0" smtClean="0"/>
              <a:t> </a:t>
            </a:r>
            <a:r>
              <a:rPr lang="en-US" dirty="0" smtClean="0"/>
              <a:t>approaches </a:t>
            </a:r>
            <a:r>
              <a:rPr lang="en-US" dirty="0"/>
              <a:t>the capacity of the bus. This problem can be countered to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extent </a:t>
            </a:r>
            <a:r>
              <a:rPr lang="en-US" dirty="0"/>
              <a:t>by increasing the data rate that the bus can carry and by using </a:t>
            </a:r>
            <a:r>
              <a:rPr lang="en-US" dirty="0" smtClean="0"/>
              <a:t>wider</a:t>
            </a:r>
            <a:r>
              <a:rPr lang="tr-TR" dirty="0" smtClean="0"/>
              <a:t> </a:t>
            </a:r>
            <a:r>
              <a:rPr lang="en-US" dirty="0" smtClean="0"/>
              <a:t>buses </a:t>
            </a:r>
            <a:r>
              <a:rPr lang="en-US" dirty="0"/>
              <a:t>(e.g., increasing the data bus from 32 to 64 bits). However, because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rates generated by attached devices (e.g., graphics and video </a:t>
            </a:r>
            <a:r>
              <a:rPr lang="en-US" dirty="0" smtClean="0"/>
              <a:t>controllers,</a:t>
            </a:r>
            <a:r>
              <a:rPr lang="tr-TR" dirty="0" smtClean="0"/>
              <a:t> </a:t>
            </a:r>
            <a:r>
              <a:rPr lang="en-US" dirty="0" smtClean="0"/>
              <a:t>network </a:t>
            </a:r>
            <a:r>
              <a:rPr lang="en-US" dirty="0"/>
              <a:t>interfaces) are growing rapidly, this is a race that a single bus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ultimately </a:t>
            </a:r>
            <a:r>
              <a:rPr lang="en-US" dirty="0"/>
              <a:t>destined to lose.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2373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Accordingly, most bus-based computer systems use multiple buses, </a:t>
            </a:r>
            <a:r>
              <a:rPr lang="en-US" dirty="0" smtClean="0"/>
              <a:t>generally</a:t>
            </a:r>
            <a:r>
              <a:rPr lang="tr-TR" dirty="0" smtClean="0"/>
              <a:t>  </a:t>
            </a:r>
            <a:r>
              <a:rPr lang="en-US" dirty="0" smtClean="0"/>
              <a:t>laid </a:t>
            </a:r>
            <a:r>
              <a:rPr lang="en-US" dirty="0"/>
              <a:t>out in a hierarchy. A typical traditional structure is shown </a:t>
            </a:r>
            <a:r>
              <a:rPr lang="tr-TR" dirty="0" smtClean="0"/>
              <a:t>below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is a local bus that connects the processor to a cache memory and that may support</a:t>
            </a:r>
            <a:r>
              <a:rPr lang="tr-TR" dirty="0" smtClean="0"/>
              <a:t> </a:t>
            </a:r>
            <a:r>
              <a:rPr lang="en-US" dirty="0" smtClean="0"/>
              <a:t>one or more local devices. The cache memory controller connects the cache not only</a:t>
            </a:r>
            <a:r>
              <a:rPr lang="tr-TR" dirty="0" smtClean="0"/>
              <a:t> </a:t>
            </a:r>
            <a:r>
              <a:rPr lang="en-US" dirty="0" smtClean="0"/>
              <a:t>to this local bus, but to a system bus to which are attached all of the </a:t>
            </a:r>
            <a:r>
              <a:rPr lang="tr-TR" dirty="0" smtClean="0"/>
              <a:t>m</a:t>
            </a:r>
            <a:r>
              <a:rPr lang="en-US" dirty="0" err="1" smtClean="0"/>
              <a:t>ain</a:t>
            </a:r>
            <a:r>
              <a:rPr lang="en-US" dirty="0" smtClean="0"/>
              <a:t> memory</a:t>
            </a:r>
            <a:r>
              <a:rPr lang="tr-TR" dirty="0" smtClean="0"/>
              <a:t> </a:t>
            </a:r>
            <a:r>
              <a:rPr lang="en-US" dirty="0" smtClean="0"/>
              <a:t>modules. In contemporary systems, the cache is in the same chip as the processor, and</a:t>
            </a:r>
            <a:r>
              <a:rPr lang="tr-TR" dirty="0" smtClean="0"/>
              <a:t> </a:t>
            </a:r>
            <a:r>
              <a:rPr lang="en-US" dirty="0"/>
              <a:t>so an external bus or other interconnect scheme is not needed, although there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be an external cache.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8379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77</a:t>
            </a:fld>
            <a:endParaRPr lang="tr-T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75" y="192507"/>
            <a:ext cx="11478414" cy="6571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44151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3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use of a cache </a:t>
            </a:r>
            <a:r>
              <a:rPr lang="en-US" dirty="0" smtClean="0"/>
              <a:t>structure</a:t>
            </a:r>
            <a:r>
              <a:rPr lang="tr-TR" dirty="0" smtClean="0"/>
              <a:t> </a:t>
            </a:r>
            <a:r>
              <a:rPr lang="en-US" dirty="0" smtClean="0"/>
              <a:t>insulates </a:t>
            </a:r>
            <a:r>
              <a:rPr lang="en-US" dirty="0"/>
              <a:t>the processor from a requirement to access main memory </a:t>
            </a:r>
            <a:r>
              <a:rPr lang="en-US" dirty="0" smtClean="0"/>
              <a:t>frequently.</a:t>
            </a:r>
            <a:r>
              <a:rPr lang="tr-TR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Hence</a:t>
            </a:r>
            <a:r>
              <a:rPr lang="en-US" dirty="0"/>
              <a:t>, main memory can be moved off of the local bus onto a system bus. In this </a:t>
            </a:r>
            <a:r>
              <a:rPr lang="en-US" dirty="0" smtClean="0"/>
              <a:t>way,</a:t>
            </a:r>
            <a:r>
              <a:rPr lang="tr-TR" dirty="0" smtClean="0"/>
              <a:t> </a:t>
            </a:r>
            <a:r>
              <a:rPr lang="en-US" dirty="0" smtClean="0"/>
              <a:t>I/O </a:t>
            </a:r>
            <a:r>
              <a:rPr lang="en-US" dirty="0"/>
              <a:t>transfers to and from the main memory across the system bus do not </a:t>
            </a:r>
            <a:r>
              <a:rPr lang="en-US" dirty="0" smtClean="0"/>
              <a:t>interfere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processor’s activity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992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76811" cy="48398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It is possible to connect I/O controllers directly onto the system bus. A more</a:t>
            </a:r>
            <a:r>
              <a:rPr lang="tr-TR" dirty="0"/>
              <a:t> </a:t>
            </a:r>
            <a:r>
              <a:rPr lang="en-US" dirty="0"/>
              <a:t>efficient solution is to make use of one or more expansion buses for this purpose.</a:t>
            </a:r>
            <a:r>
              <a:rPr lang="tr-TR" dirty="0"/>
              <a:t> </a:t>
            </a:r>
            <a:r>
              <a:rPr lang="en-US" dirty="0"/>
              <a:t>An expansion bus interface buffers data transfers between the system bus and the</a:t>
            </a:r>
            <a:r>
              <a:rPr lang="tr-TR" dirty="0"/>
              <a:t> </a:t>
            </a:r>
            <a:r>
              <a:rPr lang="en-US" dirty="0"/>
              <a:t>I/O controllers on the expansion bus. This arrangement allows the system to support</a:t>
            </a:r>
            <a:r>
              <a:rPr lang="tr-TR" dirty="0"/>
              <a:t> </a:t>
            </a:r>
            <a:r>
              <a:rPr lang="en-US" dirty="0"/>
              <a:t>a wide variety of I/O devices and at the same time insulate memory-to-processor</a:t>
            </a:r>
            <a:r>
              <a:rPr lang="tr-TR" dirty="0"/>
              <a:t> </a:t>
            </a:r>
            <a:r>
              <a:rPr lang="en-US" dirty="0"/>
              <a:t>traffic from I/O traffic.</a:t>
            </a:r>
          </a:p>
          <a:p>
            <a:pPr marL="0" indent="0">
              <a:buNone/>
            </a:pPr>
            <a:r>
              <a:rPr lang="en-US" dirty="0"/>
              <a:t>Network connections include local area networks (</a:t>
            </a:r>
            <a:r>
              <a:rPr lang="en-US" dirty="0" smtClean="0"/>
              <a:t>LANs)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a 10-Mbps Ethernet and connections to wide area networks (WANs)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packet-switching network.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SCSI </a:t>
            </a:r>
            <a:r>
              <a:rPr lang="en-US" dirty="0"/>
              <a:t>(small computer system interface) is itself a </a:t>
            </a:r>
            <a:r>
              <a:rPr lang="en-US" dirty="0" smtClean="0"/>
              <a:t>type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bus used to support local disk drives and other peripherals.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serial port could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used </a:t>
            </a:r>
            <a:r>
              <a:rPr lang="en-US" dirty="0"/>
              <a:t>to support a printer or scanner.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79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20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285" y="216568"/>
            <a:ext cx="6729486" cy="652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57164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306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traditional bus architecture is reasonably efficient but begins to </a:t>
            </a:r>
            <a:r>
              <a:rPr lang="en-US" dirty="0" smtClean="0"/>
              <a:t>break</a:t>
            </a:r>
            <a:r>
              <a:rPr lang="tr-TR" dirty="0" smtClean="0"/>
              <a:t> </a:t>
            </a:r>
            <a:r>
              <a:rPr lang="en-US" dirty="0" smtClean="0"/>
              <a:t>down </a:t>
            </a:r>
            <a:r>
              <a:rPr lang="en-US" dirty="0"/>
              <a:t>as higher and higher performance is seen in the I/O devices.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response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growing demands, a common approach taken by industry is to build a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tr-TR" dirty="0" smtClean="0"/>
              <a:t> </a:t>
            </a:r>
            <a:r>
              <a:rPr lang="en-US" dirty="0" smtClean="0"/>
              <a:t>bus </a:t>
            </a:r>
            <a:r>
              <a:rPr lang="en-US" dirty="0"/>
              <a:t>that is closely integrated with the rest of the system, requiring only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bridge </a:t>
            </a:r>
            <a:r>
              <a:rPr lang="en-US" dirty="0"/>
              <a:t>between the processor’s bus and the high-speed bus. This arrangement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sometimes </a:t>
            </a:r>
            <a:r>
              <a:rPr lang="en-US" dirty="0"/>
              <a:t>known as a mezzanine architecture.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5555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81</a:t>
            </a:fld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679" y="84221"/>
            <a:ext cx="10310812" cy="6733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08959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28684" cy="4743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Again, there is a </a:t>
            </a:r>
            <a:r>
              <a:rPr lang="en-US" dirty="0" smtClean="0"/>
              <a:t>local</a:t>
            </a:r>
            <a:r>
              <a:rPr lang="tr-TR" dirty="0" smtClean="0"/>
              <a:t> </a:t>
            </a:r>
            <a:r>
              <a:rPr lang="en-US" dirty="0" smtClean="0"/>
              <a:t>bus </a:t>
            </a:r>
            <a:r>
              <a:rPr lang="en-US" dirty="0"/>
              <a:t>that connects the processor to a cache controller, which is in turn connected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system bus that supports main memory. The cache controller is integrated into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bridge</a:t>
            </a:r>
            <a:r>
              <a:rPr lang="en-US" dirty="0"/>
              <a:t>, or buffering device, that connects to the high-speed bus.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bus </a:t>
            </a:r>
            <a:r>
              <a:rPr lang="en-US" dirty="0" smtClean="0"/>
              <a:t>supports</a:t>
            </a:r>
            <a:r>
              <a:rPr lang="tr-TR" dirty="0" smtClean="0"/>
              <a:t> </a:t>
            </a:r>
            <a:r>
              <a:rPr lang="en-US" dirty="0" smtClean="0"/>
              <a:t>connections </a:t>
            </a:r>
            <a:r>
              <a:rPr lang="en-US" dirty="0"/>
              <a:t>to high-speed LANs, such as Fast Ethernet at 100 Mbps, video </a:t>
            </a:r>
            <a:r>
              <a:rPr lang="en-US" dirty="0" smtClean="0"/>
              <a:t>and</a:t>
            </a:r>
            <a:r>
              <a:rPr lang="tr-TR" dirty="0" smtClean="0"/>
              <a:t> g</a:t>
            </a:r>
            <a:r>
              <a:rPr lang="en-US" dirty="0" err="1" smtClean="0"/>
              <a:t>raphics</a:t>
            </a:r>
            <a:r>
              <a:rPr lang="en-US" dirty="0" smtClean="0"/>
              <a:t> </a:t>
            </a:r>
            <a:r>
              <a:rPr lang="en-US" dirty="0"/>
              <a:t>workstation controllers, as well as interface controllers to local </a:t>
            </a:r>
            <a:r>
              <a:rPr lang="en-US" dirty="0" smtClean="0"/>
              <a:t>peripheral</a:t>
            </a:r>
            <a:r>
              <a:rPr lang="tr-TR" dirty="0" smtClean="0"/>
              <a:t> </a:t>
            </a:r>
            <a:r>
              <a:rPr lang="en-US" dirty="0" smtClean="0"/>
              <a:t>buses</a:t>
            </a:r>
            <a:r>
              <a:rPr lang="en-US" dirty="0"/>
              <a:t>, including SCSI and FireWire. The latter is a high-speed bus </a:t>
            </a:r>
            <a:r>
              <a:rPr lang="en-US" dirty="0" smtClean="0"/>
              <a:t>arrangement</a:t>
            </a:r>
            <a:r>
              <a:rPr lang="tr-TR" dirty="0" smtClean="0"/>
              <a:t> </a:t>
            </a:r>
            <a:r>
              <a:rPr lang="en-US" dirty="0" smtClean="0"/>
              <a:t>specifically </a:t>
            </a:r>
            <a:r>
              <a:rPr lang="en-US" dirty="0"/>
              <a:t>designed to support high-capacity I/O devices. Lower-speed devices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still </a:t>
            </a:r>
            <a:r>
              <a:rPr lang="en-US" dirty="0"/>
              <a:t>supported off an expansion bus, with an interface buffering traffic between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expansion </a:t>
            </a:r>
            <a:r>
              <a:rPr lang="en-US" dirty="0"/>
              <a:t>bus and the high-speed bus.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7443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2747" cy="47195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advantage of this arrangement is that the high-speed bus brings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demand</a:t>
            </a:r>
            <a:r>
              <a:rPr lang="tr-TR" dirty="0" smtClean="0"/>
              <a:t> </a:t>
            </a:r>
            <a:r>
              <a:rPr lang="en-US" dirty="0" smtClean="0"/>
              <a:t>devices </a:t>
            </a:r>
            <a:r>
              <a:rPr lang="en-US" dirty="0"/>
              <a:t>into closer integration with the processor and at the same time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independent </a:t>
            </a:r>
            <a:r>
              <a:rPr lang="en-US" dirty="0"/>
              <a:t>of the processor.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differences in processor and high-speed </a:t>
            </a:r>
            <a:r>
              <a:rPr lang="en-US" dirty="0" smtClean="0"/>
              <a:t>bus</a:t>
            </a:r>
            <a:r>
              <a:rPr lang="tr-TR" dirty="0" smtClean="0"/>
              <a:t>  </a:t>
            </a:r>
            <a:r>
              <a:rPr lang="en-US" dirty="0" smtClean="0"/>
              <a:t>speeds </a:t>
            </a:r>
            <a:r>
              <a:rPr lang="en-US" dirty="0"/>
              <a:t>and signal line definitions are tolerated.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Changes </a:t>
            </a:r>
            <a:r>
              <a:rPr lang="en-US" dirty="0"/>
              <a:t>in processor </a:t>
            </a:r>
            <a:r>
              <a:rPr lang="en-US" dirty="0" smtClean="0"/>
              <a:t>architecture</a:t>
            </a:r>
            <a:r>
              <a:rPr lang="tr-TR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not affect the high-speed bus, and vice versa.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8321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Elements of Bus </a:t>
            </a:r>
            <a:r>
              <a:rPr lang="en-US" b="1" dirty="0" smtClean="0"/>
              <a:t>Design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Although a variety of different bus implementations exist, there are a few </a:t>
            </a:r>
            <a:r>
              <a:rPr lang="en-US" dirty="0" smtClean="0"/>
              <a:t>basic</a:t>
            </a:r>
            <a:r>
              <a:rPr lang="tr-TR" dirty="0" smtClean="0"/>
              <a:t> </a:t>
            </a:r>
            <a:r>
              <a:rPr lang="en-US" dirty="0" smtClean="0"/>
              <a:t>parameters </a:t>
            </a:r>
            <a:r>
              <a:rPr lang="en-US" dirty="0"/>
              <a:t>or design elements that serve to classify and differentiate buses.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84</a:t>
            </a:fld>
            <a:endParaRPr lang="tr-T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375" y="3152274"/>
            <a:ext cx="6340878" cy="36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39678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21189" cy="4791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Bus Types</a:t>
            </a:r>
          </a:p>
          <a:p>
            <a:pPr marL="0" indent="0">
              <a:buNone/>
            </a:pPr>
            <a:r>
              <a:rPr lang="en-US" dirty="0"/>
              <a:t>Bus lines can be separated into two generic types: dedicated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multiplexed</a:t>
            </a:r>
            <a:r>
              <a:rPr lang="en-US" dirty="0"/>
              <a:t>. A dedicated bus line is permanently assigned either to one function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 physical subset of computer components.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An example of functional dedication is the use of separate dedicated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data lines, which is common on many buses. However, it is not essential. 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65808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</a:t>
            </a:r>
            <a:r>
              <a:rPr lang="tr-TR" dirty="0"/>
              <a:t> </a:t>
            </a:r>
            <a:r>
              <a:rPr lang="en-US" dirty="0"/>
              <a:t>example, address and data information may be transmitted over the same set of</a:t>
            </a:r>
            <a:r>
              <a:rPr lang="tr-TR" dirty="0"/>
              <a:t> </a:t>
            </a:r>
            <a:r>
              <a:rPr lang="en-US" dirty="0"/>
              <a:t>lines using an Address Valid control line. At the beginning of a data transfer, the</a:t>
            </a:r>
            <a:r>
              <a:rPr lang="tr-TR" dirty="0"/>
              <a:t> </a:t>
            </a:r>
            <a:r>
              <a:rPr lang="en-US" dirty="0"/>
              <a:t>address is placed on the bus and the Address Valid line is activated. At this</a:t>
            </a:r>
            <a:r>
              <a:rPr lang="tr-TR" dirty="0"/>
              <a:t> point, </a:t>
            </a:r>
            <a:r>
              <a:rPr lang="en-US" dirty="0"/>
              <a:t>each module has a specified period of time to copy the address and determine if</a:t>
            </a:r>
            <a:r>
              <a:rPr lang="tr-TR" dirty="0"/>
              <a:t> </a:t>
            </a:r>
            <a:r>
              <a:rPr lang="en-US" dirty="0"/>
              <a:t>it is the addressed module.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The address is then removed from the bus,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bus connections are used for the subsequent read or write data transfer.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method </a:t>
            </a:r>
            <a:r>
              <a:rPr lang="en-US" dirty="0"/>
              <a:t>of using the same lines for multiple purposes is known as </a:t>
            </a:r>
            <a:r>
              <a:rPr lang="en-US" i="1" dirty="0"/>
              <a:t>time multiplexing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56396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advantage of time multiplexing is the use of fewer lines, which saves </a:t>
            </a:r>
            <a:r>
              <a:rPr lang="en-US" dirty="0" smtClean="0"/>
              <a:t>space</a:t>
            </a:r>
            <a:r>
              <a:rPr lang="tr-TR" dirty="0" smtClean="0"/>
              <a:t> </a:t>
            </a:r>
            <a:r>
              <a:rPr lang="en-US" dirty="0" smtClean="0"/>
              <a:t>and</a:t>
            </a:r>
            <a:r>
              <a:rPr lang="en-US" dirty="0"/>
              <a:t>, usually, cost. The disadvantage is that more complex circuitry is needed </a:t>
            </a:r>
            <a:r>
              <a:rPr lang="en-US" dirty="0" smtClean="0"/>
              <a:t>within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module. Also, there is a potential reduction in performance because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events </a:t>
            </a:r>
            <a:r>
              <a:rPr lang="en-US" dirty="0"/>
              <a:t>that share the same lines cannot take place in parallel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i="1" dirty="0"/>
              <a:t>Physical dedication </a:t>
            </a:r>
            <a:r>
              <a:rPr lang="en-US" dirty="0"/>
              <a:t>refers to the use of multiple buses, each of which </a:t>
            </a:r>
            <a:r>
              <a:rPr lang="en-US" dirty="0" smtClean="0"/>
              <a:t>connects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a subset of modules. A typical example is the use of an I/O bus to </a:t>
            </a:r>
            <a:r>
              <a:rPr lang="en-US" dirty="0" smtClean="0"/>
              <a:t>interconnect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I/O modules; this bus is then connected to the main bus through some type of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adapter </a:t>
            </a:r>
            <a:r>
              <a:rPr lang="en-US" dirty="0"/>
              <a:t>module. The potential advantage of physical dedication is high </a:t>
            </a:r>
            <a:r>
              <a:rPr lang="en-US" dirty="0" smtClean="0"/>
              <a:t>throughput,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there is less bus contention. A disadvantage is the increased size and cost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40079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Method of Arbitration</a:t>
            </a:r>
          </a:p>
          <a:p>
            <a:pPr marL="0" indent="0">
              <a:buNone/>
            </a:pPr>
            <a:r>
              <a:rPr lang="en-US" dirty="0"/>
              <a:t>In all but the simplest systems, more than one </a:t>
            </a:r>
            <a:r>
              <a:rPr lang="en-US" dirty="0" smtClean="0"/>
              <a:t>module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need control of the bus. For example, an I/O module may need to read or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directly </a:t>
            </a:r>
            <a:r>
              <a:rPr lang="en-US" dirty="0"/>
              <a:t>to memory, without sending the data to the processor. Because only one </a:t>
            </a:r>
            <a:r>
              <a:rPr lang="en-US" dirty="0" smtClean="0"/>
              <a:t>unit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a time can successfully transmit over the bus, some method of </a:t>
            </a:r>
            <a:r>
              <a:rPr lang="en-US" b="1" dirty="0" smtClean="0"/>
              <a:t>arbitration </a:t>
            </a:r>
            <a:r>
              <a:rPr lang="en-US" dirty="0"/>
              <a:t>is needed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various methods can be roughly classified as being either </a:t>
            </a:r>
            <a:r>
              <a:rPr lang="en-US" b="1" dirty="0"/>
              <a:t>centralized </a:t>
            </a:r>
            <a:r>
              <a:rPr lang="en-US" b="1" dirty="0" smtClean="0"/>
              <a:t>arbitration</a:t>
            </a:r>
            <a:r>
              <a:rPr lang="tr-TR" b="1" dirty="0" smtClean="0"/>
              <a:t> </a:t>
            </a:r>
            <a:r>
              <a:rPr lang="en-US" dirty="0" smtClean="0"/>
              <a:t>or </a:t>
            </a:r>
            <a:r>
              <a:rPr lang="en-US" b="1" dirty="0"/>
              <a:t>distributed arbitration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87038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28684" cy="4815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a centralized scheme, a single hardware device, </a:t>
            </a:r>
            <a:r>
              <a:rPr lang="en-US" dirty="0" smtClean="0"/>
              <a:t>referred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as a </a:t>
            </a:r>
            <a:r>
              <a:rPr lang="en-US" i="1" dirty="0"/>
              <a:t>bus controller </a:t>
            </a:r>
            <a:r>
              <a:rPr lang="en-US" dirty="0"/>
              <a:t>or </a:t>
            </a:r>
            <a:r>
              <a:rPr lang="en-US" i="1" dirty="0"/>
              <a:t>arbiter</a:t>
            </a:r>
            <a:r>
              <a:rPr lang="en-US" dirty="0"/>
              <a:t>, is responsible for allocating time on the bus.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device ma</a:t>
            </a:r>
            <a:r>
              <a:rPr lang="en-US" dirty="0"/>
              <a:t>y be a separate module or part of the processor.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In a distributed </a:t>
            </a:r>
            <a:r>
              <a:rPr lang="en-US" dirty="0" smtClean="0"/>
              <a:t>scheme,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no central controller. Rather, each module contains access control logic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modules act together to share the </a:t>
            </a:r>
            <a:r>
              <a:rPr lang="en-US" dirty="0" smtClean="0"/>
              <a:t>bus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With both methods of arbitration,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purpose </a:t>
            </a:r>
            <a:r>
              <a:rPr lang="en-US" dirty="0"/>
              <a:t>is to designate one device, either the processor or an I/O module, as </a:t>
            </a:r>
            <a:r>
              <a:rPr lang="en-US" dirty="0" smtClean="0"/>
              <a:t>master.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master may then initiate a data transfer (e.g., read or write) with some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device</a:t>
            </a:r>
            <a:r>
              <a:rPr lang="en-US" dirty="0"/>
              <a:t>, which acts as slave for this particular exchange.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89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953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Then the problem is how the control signals will be supplied.</a:t>
            </a:r>
          </a:p>
          <a:p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entire </a:t>
            </a:r>
            <a:r>
              <a:rPr lang="en-US" dirty="0"/>
              <a:t>program is actually a sequence of steps. </a:t>
            </a:r>
            <a:endParaRPr lang="tr-TR" dirty="0" smtClean="0"/>
          </a:p>
          <a:p>
            <a:r>
              <a:rPr lang="en-US" dirty="0" smtClean="0"/>
              <a:t>At </a:t>
            </a:r>
            <a:r>
              <a:rPr lang="en-US" dirty="0"/>
              <a:t>each step, some arithmetic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/>
              <a:t>logical operation is performed on some data. For each step, a new set of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signals </a:t>
            </a:r>
            <a:r>
              <a:rPr lang="en-US" dirty="0"/>
              <a:t>is needed. </a:t>
            </a:r>
            <a:endParaRPr lang="tr-TR" dirty="0" smtClean="0"/>
          </a:p>
          <a:p>
            <a:r>
              <a:rPr lang="en-US" dirty="0" smtClean="0"/>
              <a:t>Let </a:t>
            </a:r>
            <a:r>
              <a:rPr lang="en-US" dirty="0"/>
              <a:t>us provide a unique code for each possible set of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signals</a:t>
            </a:r>
            <a:r>
              <a:rPr lang="en-US" dirty="0"/>
              <a:t>, and let us add to the general-purpose hardware a segment that can accept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and generate control signals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7506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24937" cy="4719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Timing</a:t>
            </a:r>
          </a:p>
          <a:p>
            <a:pPr marL="0" indent="0">
              <a:buNone/>
            </a:pPr>
            <a:r>
              <a:rPr lang="en-US" dirty="0"/>
              <a:t>Timing refers to the way in which events are coordinated on the bus. </a:t>
            </a:r>
            <a:r>
              <a:rPr lang="en-US" dirty="0" smtClean="0"/>
              <a:t>Buses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either synchronous timing or asynchronous timing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dirty="0"/>
              <a:t>With </a:t>
            </a:r>
            <a:r>
              <a:rPr lang="en-US" b="1" dirty="0"/>
              <a:t>synchronous timing</a:t>
            </a:r>
            <a:r>
              <a:rPr lang="en-US" dirty="0"/>
              <a:t>, the occurrence of events on the bus is </a:t>
            </a:r>
            <a:r>
              <a:rPr lang="en-US" dirty="0" smtClean="0"/>
              <a:t>determined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 clock. The bus includes a clock line upon which a clock transmits a </a:t>
            </a:r>
            <a:r>
              <a:rPr lang="en-US" dirty="0" smtClean="0"/>
              <a:t>regular</a:t>
            </a:r>
            <a:r>
              <a:rPr lang="tr-TR" dirty="0" smtClean="0"/>
              <a:t> </a:t>
            </a:r>
            <a:r>
              <a:rPr lang="en-US" dirty="0" smtClean="0"/>
              <a:t>sequence </a:t>
            </a:r>
            <a:r>
              <a:rPr lang="en-US" dirty="0"/>
              <a:t>of alternating 1s and 0s of equal duration.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single 1–0 transmission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/>
              <a:t>referred to as a </a:t>
            </a:r>
            <a:r>
              <a:rPr lang="en-US" i="1" dirty="0"/>
              <a:t>clock cycle </a:t>
            </a:r>
            <a:r>
              <a:rPr lang="en-US" dirty="0"/>
              <a:t>or </a:t>
            </a:r>
            <a:r>
              <a:rPr lang="en-US" i="1" dirty="0"/>
              <a:t>bus cycle </a:t>
            </a:r>
            <a:r>
              <a:rPr lang="en-US" dirty="0"/>
              <a:t>and defines a time slot. All other devices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bus can read the clock line, and all events start at the beginning of a clock cycle.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23499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91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417" y="0"/>
            <a:ext cx="8497804" cy="6803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82154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4937" cy="4791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this simple example,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places </a:t>
            </a:r>
            <a:r>
              <a:rPr lang="en-US" dirty="0"/>
              <a:t>a memory address on the address lines during the first clock cycle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assert various status lines. Once the address lines have stabilized,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issues </a:t>
            </a:r>
            <a:r>
              <a:rPr lang="en-US" dirty="0"/>
              <a:t>an address enable signal.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 read operation, the processor issues a </a:t>
            </a:r>
            <a:r>
              <a:rPr lang="en-US" dirty="0" smtClean="0"/>
              <a:t>read</a:t>
            </a:r>
            <a:r>
              <a:rPr lang="tr-TR" dirty="0" smtClean="0"/>
              <a:t> </a:t>
            </a:r>
            <a:r>
              <a:rPr lang="en-US" dirty="0" smtClean="0"/>
              <a:t>command </a:t>
            </a:r>
            <a:r>
              <a:rPr lang="en-US" dirty="0"/>
              <a:t>at the start of the second cycle. A memory module recognizes the </a:t>
            </a:r>
            <a:r>
              <a:rPr lang="en-US" dirty="0" smtClean="0"/>
              <a:t>add</a:t>
            </a:r>
            <a:r>
              <a:rPr lang="tr-TR" dirty="0" smtClean="0"/>
              <a:t>r</a:t>
            </a:r>
            <a:r>
              <a:rPr lang="en-US" dirty="0" err="1" smtClean="0"/>
              <a:t>ess</a:t>
            </a:r>
            <a:r>
              <a:rPr lang="tr-TR" dirty="0" smtClean="0"/>
              <a:t> </a:t>
            </a:r>
            <a:r>
              <a:rPr lang="en-US" dirty="0" smtClean="0"/>
              <a:t>and</a:t>
            </a:r>
            <a:r>
              <a:rPr lang="en-US" dirty="0"/>
              <a:t>, after a delay of one cycle, places the data on the data lines. The processor </a:t>
            </a:r>
            <a:r>
              <a:rPr lang="en-US" dirty="0" smtClean="0"/>
              <a:t>reads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from the data lines and drops the read signal.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 write operation,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puts the data on the data lines at the start of the second cycle and issues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write </a:t>
            </a:r>
            <a:r>
              <a:rPr lang="en-US" dirty="0"/>
              <a:t>command after the data lines have stabilized. The memory module copies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information </a:t>
            </a:r>
            <a:r>
              <a:rPr lang="en-US" dirty="0"/>
              <a:t>from the data lines during the third clock cycle.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20151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50323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With </a:t>
            </a:r>
            <a:r>
              <a:rPr lang="en-US" b="1" dirty="0"/>
              <a:t>asynchronous timing</a:t>
            </a:r>
            <a:r>
              <a:rPr lang="en-US" dirty="0"/>
              <a:t>, the occurrence of one event on a bus </a:t>
            </a:r>
            <a:r>
              <a:rPr lang="en-US" dirty="0" smtClean="0"/>
              <a:t>follows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depends on the occurrence of a previous event. In the simple read example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smtClean="0"/>
              <a:t> below</a:t>
            </a:r>
            <a:r>
              <a:rPr lang="en-US" dirty="0" smtClean="0"/>
              <a:t>, </a:t>
            </a:r>
            <a:r>
              <a:rPr lang="en-US" dirty="0"/>
              <a:t>the processor places address and status signals on the bus.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After pausing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these signals to stabilize, it issues a read command, indicating the presence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valid </a:t>
            </a:r>
            <a:r>
              <a:rPr lang="en-US" dirty="0"/>
              <a:t>address and control signals. The appropriate memory decodes the address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responds </a:t>
            </a:r>
            <a:r>
              <a:rPr lang="en-US" dirty="0"/>
              <a:t>by placing the data on the data line.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the data lines have </a:t>
            </a:r>
            <a:r>
              <a:rPr lang="en-US" dirty="0" smtClean="0"/>
              <a:t>stabilized,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memory module asserts the acknowledged line to signal the processor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are available. Once the master has read the data from the data lines, it </a:t>
            </a:r>
            <a:r>
              <a:rPr lang="en-US" dirty="0" err="1" smtClean="0"/>
              <a:t>deasserts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read signal. This causes the memory module to drop the data and </a:t>
            </a:r>
            <a:r>
              <a:rPr lang="en-US" dirty="0" smtClean="0"/>
              <a:t>acknowledge</a:t>
            </a:r>
            <a:r>
              <a:rPr lang="tr-TR" dirty="0" smtClean="0"/>
              <a:t> </a:t>
            </a:r>
            <a:r>
              <a:rPr lang="en-US" dirty="0" smtClean="0"/>
              <a:t>lines</a:t>
            </a:r>
            <a:r>
              <a:rPr lang="en-US" dirty="0"/>
              <a:t>. Finally, once the acknowledge line is dropped, the master removes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information.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67934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94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251" y="863011"/>
            <a:ext cx="10229560" cy="539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61949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below</a:t>
            </a:r>
            <a:r>
              <a:rPr lang="en-US" dirty="0" smtClean="0"/>
              <a:t> </a:t>
            </a:r>
            <a:r>
              <a:rPr lang="en-US" dirty="0"/>
              <a:t>shows a simple asynchronous write operation. In this case, </a:t>
            </a:r>
            <a:r>
              <a:rPr lang="tr-TR" dirty="0" smtClean="0"/>
              <a:t> 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en-US" dirty="0" smtClean="0"/>
              <a:t>master </a:t>
            </a:r>
            <a:r>
              <a:rPr lang="en-US" dirty="0"/>
              <a:t>places the data on the data line at the same time that it puts signals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status </a:t>
            </a:r>
            <a:r>
              <a:rPr lang="en-US" dirty="0"/>
              <a:t>and address lines.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memory module responds to the write command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copying </a:t>
            </a:r>
            <a:r>
              <a:rPr lang="en-US" dirty="0"/>
              <a:t>the data from the data lines and then asserting the acknowledge line.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master </a:t>
            </a:r>
            <a:r>
              <a:rPr lang="en-US" dirty="0"/>
              <a:t>then drops the write signal and the memory module drops the </a:t>
            </a:r>
            <a:r>
              <a:rPr lang="tr-TR" dirty="0" smtClean="0"/>
              <a:t> </a:t>
            </a:r>
            <a:r>
              <a:rPr lang="en-US" dirty="0" smtClean="0"/>
              <a:t>acknowledge</a:t>
            </a:r>
            <a:r>
              <a:rPr lang="tr-TR" dirty="0" smtClean="0"/>
              <a:t> </a:t>
            </a:r>
            <a:r>
              <a:rPr lang="en-US" dirty="0" smtClean="0"/>
              <a:t>signal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79371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96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44" y="838450"/>
            <a:ext cx="10592802" cy="5442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453856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2493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Synchronous timing is simpler to implement and test. However, it is </a:t>
            </a:r>
            <a:r>
              <a:rPr lang="en-US" dirty="0" smtClean="0"/>
              <a:t>less</a:t>
            </a:r>
            <a:r>
              <a:rPr lang="tr-TR" dirty="0" smtClean="0"/>
              <a:t> </a:t>
            </a:r>
            <a:r>
              <a:rPr lang="en-US" dirty="0" smtClean="0"/>
              <a:t>flexible </a:t>
            </a:r>
            <a:r>
              <a:rPr lang="en-US" dirty="0"/>
              <a:t>than asynchronous timing. Because all devices on a synchronous bus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tied </a:t>
            </a:r>
            <a:r>
              <a:rPr lang="en-US" dirty="0"/>
              <a:t>to a fixed clock rate, the system cannot take advantage of advances in </a:t>
            </a:r>
            <a:r>
              <a:rPr lang="en-US" dirty="0" smtClean="0"/>
              <a:t>device</a:t>
            </a:r>
            <a:r>
              <a:rPr lang="tr-TR" dirty="0" smtClean="0"/>
              <a:t> </a:t>
            </a:r>
            <a:r>
              <a:rPr lang="en-US" dirty="0" smtClean="0"/>
              <a:t>performance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asynchronous timing, a mixture of slow and fast devices, </a:t>
            </a:r>
            <a:r>
              <a:rPr lang="en-US" dirty="0" smtClean="0"/>
              <a:t>using</a:t>
            </a:r>
            <a:r>
              <a:rPr lang="tr-TR" dirty="0" smtClean="0"/>
              <a:t> </a:t>
            </a:r>
            <a:r>
              <a:rPr lang="en-US" dirty="0" smtClean="0"/>
              <a:t>older </a:t>
            </a:r>
            <a:r>
              <a:rPr lang="en-US" dirty="0"/>
              <a:t>and newer technology, can share a bus.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16809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Point-to-Point Interconnect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0874" cy="4695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shared bus architecture was the standard approach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interconnection between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and other components (memory, I/O, and so on) for decades.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contemporary </a:t>
            </a:r>
            <a:r>
              <a:rPr lang="en-US" dirty="0"/>
              <a:t>systems increasingly rely on point-to-point interconnection </a:t>
            </a:r>
            <a:r>
              <a:rPr lang="en-US" dirty="0" smtClean="0"/>
              <a:t>rather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shared buses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principal reason driving the change from bus to point-to-point </a:t>
            </a:r>
            <a:r>
              <a:rPr lang="en-US" dirty="0" smtClean="0"/>
              <a:t>interconnect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the electrical constraints encountered with increasing the frequency of </a:t>
            </a:r>
            <a:r>
              <a:rPr lang="en-US" dirty="0" smtClean="0"/>
              <a:t>wide</a:t>
            </a:r>
            <a:r>
              <a:rPr lang="tr-TR" dirty="0" smtClean="0"/>
              <a:t> </a:t>
            </a:r>
            <a:r>
              <a:rPr lang="en-US" dirty="0" smtClean="0"/>
              <a:t>synchronous </a:t>
            </a:r>
            <a:r>
              <a:rPr lang="en-US" dirty="0"/>
              <a:t>buses. At higher and higher data rates, it becomes increasingly </a:t>
            </a:r>
            <a:r>
              <a:rPr lang="en-US" dirty="0" smtClean="0"/>
              <a:t>difficult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perform the synchronization and arbitration functions in a timely fashion.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Further,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advent of multicore chips, with multiple processors and significant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single chip, it was found that the use of a conventional shared bus on the </a:t>
            </a:r>
            <a:r>
              <a:rPr lang="en-US" dirty="0" smtClean="0"/>
              <a:t>same</a:t>
            </a:r>
            <a:r>
              <a:rPr lang="tr-TR" dirty="0" smtClean="0"/>
              <a:t> </a:t>
            </a:r>
            <a:r>
              <a:rPr lang="en-US" dirty="0" smtClean="0"/>
              <a:t>chip </a:t>
            </a:r>
            <a:r>
              <a:rPr lang="en-US" dirty="0"/>
              <a:t>magnified the difficulties of increasing bus data rate and reducing bus </a:t>
            </a:r>
            <a:r>
              <a:rPr lang="en-US" dirty="0" smtClean="0"/>
              <a:t>latency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keep up with the processors. Compared to the shared bus, the </a:t>
            </a:r>
            <a:r>
              <a:rPr lang="en-US" dirty="0" smtClean="0"/>
              <a:t>point-to-point</a:t>
            </a:r>
            <a:r>
              <a:rPr lang="tr-TR" dirty="0" smtClean="0"/>
              <a:t> </a:t>
            </a:r>
            <a:r>
              <a:rPr lang="en-US" dirty="0" smtClean="0"/>
              <a:t>interconnect </a:t>
            </a:r>
            <a:r>
              <a:rPr lang="en-US" dirty="0"/>
              <a:t>has lower latency, higher data rate, and better scalability.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40270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4937" cy="48158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Here, </a:t>
            </a:r>
            <a:r>
              <a:rPr lang="en-US" dirty="0" smtClean="0"/>
              <a:t>we </a:t>
            </a:r>
            <a:r>
              <a:rPr lang="en-US" dirty="0"/>
              <a:t>look at an important and representative example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point-to-point </a:t>
            </a:r>
            <a:r>
              <a:rPr lang="en-US" dirty="0"/>
              <a:t>interconnect approach: Intel’s </a:t>
            </a:r>
            <a:r>
              <a:rPr lang="en-US" b="1" dirty="0" err="1"/>
              <a:t>QuickPath</a:t>
            </a:r>
            <a:r>
              <a:rPr lang="en-US" b="1" dirty="0"/>
              <a:t> Interconnect (QPI)</a:t>
            </a:r>
            <a:r>
              <a:rPr lang="en-US" dirty="0"/>
              <a:t>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introduced in 2008.</a:t>
            </a:r>
          </a:p>
          <a:p>
            <a:pPr marL="0" indent="0">
              <a:buNone/>
            </a:pPr>
            <a:r>
              <a:rPr lang="en-US" dirty="0"/>
              <a:t>The following are significant characteristics of QPI and other </a:t>
            </a:r>
            <a:r>
              <a:rPr lang="en-US" dirty="0" smtClean="0"/>
              <a:t>point-to-point</a:t>
            </a:r>
            <a:r>
              <a:rPr lang="tr-TR" dirty="0" smtClean="0"/>
              <a:t> </a:t>
            </a:r>
            <a:r>
              <a:rPr lang="en-US" dirty="0" smtClean="0"/>
              <a:t>interconnect </a:t>
            </a:r>
            <a:r>
              <a:rPr lang="en-US" dirty="0"/>
              <a:t>schemes:</a:t>
            </a:r>
          </a:p>
          <a:p>
            <a:pPr lvl="1"/>
            <a:r>
              <a:rPr lang="en-US" b="1" dirty="0" smtClean="0"/>
              <a:t>Multiple </a:t>
            </a:r>
            <a:r>
              <a:rPr lang="en-US" b="1" dirty="0"/>
              <a:t>direct connections: </a:t>
            </a:r>
            <a:r>
              <a:rPr lang="en-US" dirty="0"/>
              <a:t>Multiple components within the system </a:t>
            </a:r>
            <a:r>
              <a:rPr lang="en-US" dirty="0" smtClean="0"/>
              <a:t>enjoy</a:t>
            </a:r>
            <a:r>
              <a:rPr lang="tr-TR" dirty="0" smtClean="0"/>
              <a:t> </a:t>
            </a:r>
            <a:r>
              <a:rPr lang="en-US" dirty="0" smtClean="0"/>
              <a:t>direct </a:t>
            </a:r>
            <a:r>
              <a:rPr lang="en-US" dirty="0"/>
              <a:t>pairwise connections to other components. This eliminates the need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arbitration </a:t>
            </a:r>
            <a:r>
              <a:rPr lang="en-US" dirty="0"/>
              <a:t>found in shared transmission systems.</a:t>
            </a:r>
          </a:p>
          <a:p>
            <a:pPr lvl="1"/>
            <a:r>
              <a:rPr lang="en-US" b="1" dirty="0" smtClean="0"/>
              <a:t>Layered </a:t>
            </a:r>
            <a:r>
              <a:rPr lang="en-US" b="1" dirty="0"/>
              <a:t>protocol architecture: </a:t>
            </a:r>
            <a:r>
              <a:rPr lang="en-US" dirty="0"/>
              <a:t>As found in network environments,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TCP/IP-based </a:t>
            </a:r>
            <a:r>
              <a:rPr lang="en-US" dirty="0"/>
              <a:t>data networks, these processor-level interconnects use a </a:t>
            </a:r>
            <a:r>
              <a:rPr lang="en-US" dirty="0" smtClean="0"/>
              <a:t>layered</a:t>
            </a:r>
            <a:r>
              <a:rPr lang="tr-TR" dirty="0" smtClean="0"/>
              <a:t> </a:t>
            </a:r>
            <a:r>
              <a:rPr lang="en-US" dirty="0" smtClean="0"/>
              <a:t>protocol </a:t>
            </a:r>
            <a:r>
              <a:rPr lang="en-US" dirty="0"/>
              <a:t>architecture, rather than the simple use of control signals found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shared </a:t>
            </a:r>
            <a:r>
              <a:rPr lang="en-US" dirty="0"/>
              <a:t>bus arrangements.</a:t>
            </a:r>
          </a:p>
          <a:p>
            <a:pPr lvl="1"/>
            <a:r>
              <a:rPr lang="en-US" b="1" dirty="0" smtClean="0"/>
              <a:t>Packetized </a:t>
            </a:r>
            <a:r>
              <a:rPr lang="en-US" b="1" dirty="0"/>
              <a:t>data transfer: </a:t>
            </a:r>
            <a:r>
              <a:rPr lang="en-US" dirty="0"/>
              <a:t>Data are not sent as a raw bit stream. Rather,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sent as a sequence of packets, each of which includes control headers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error </a:t>
            </a:r>
            <a:r>
              <a:rPr lang="en-US" dirty="0"/>
              <a:t>control codes.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99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4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8777</Words>
  <Application>Microsoft Office PowerPoint</Application>
  <PresentationFormat>Custom</PresentationFormat>
  <Paragraphs>405</Paragraphs>
  <Slides>105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06" baseType="lpstr">
      <vt:lpstr>Office Theme</vt:lpstr>
      <vt:lpstr>COM/BLM 376  Computer Architecture  Chapter 3 A Top-down View of Computer Function and Interconnection</vt:lpstr>
      <vt:lpstr>Outline</vt:lpstr>
      <vt:lpstr>PowerPoint Presentation</vt:lpstr>
      <vt:lpstr>PowerPoint Presentation</vt:lpstr>
      <vt:lpstr>Computer Components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Computer Function</vt:lpstr>
      <vt:lpstr>Basic Instruction Cycle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Transfer of Control via Interrupts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Short I/O Wait</vt:lpstr>
      <vt:lpstr>PowerPoint Presentation</vt:lpstr>
      <vt:lpstr>PowerPoint Presentation</vt:lpstr>
      <vt:lpstr>Long I/O Wait</vt:lpstr>
      <vt:lpstr>Instruction Cycle State Diagram with Interrupts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Interconnection Structures</vt:lpstr>
      <vt:lpstr>Computer Modules</vt:lpstr>
      <vt:lpstr>PowerPoint Presentation</vt:lpstr>
      <vt:lpstr>PowerPoint Presentation</vt:lpstr>
      <vt:lpstr>PowerPoint Presentation</vt:lpstr>
      <vt:lpstr>PowerPoint Presentation</vt:lpstr>
      <vt:lpstr>Bus Interconnection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Point-to-Point Interconnect</vt:lpstr>
      <vt:lpstr>PowerPoint Presentation</vt:lpstr>
      <vt:lpstr>PowerPoint Presentation</vt:lpstr>
      <vt:lpstr>Multicore configuration  using QPI </vt:lpstr>
      <vt:lpstr>PCI Express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161</cp:revision>
  <dcterms:created xsi:type="dcterms:W3CDTF">2017-02-20T05:55:41Z</dcterms:created>
  <dcterms:modified xsi:type="dcterms:W3CDTF">2017-02-27T18:09:36Z</dcterms:modified>
</cp:coreProperties>
</file>