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0" d="100"/>
          <a:sy n="50" d="100"/>
        </p:scale>
        <p:origin x="-120" y="-3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E1BB-58CF-6C4B-A037-A0F427085A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D4E3-D741-B345-B86D-35DC8A7DF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624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E1BB-58CF-6C4B-A037-A0F427085A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D4E3-D741-B345-B86D-35DC8A7DF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969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E1BB-58CF-6C4B-A037-A0F427085A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D4E3-D741-B345-B86D-35DC8A7DF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42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E1BB-58CF-6C4B-A037-A0F427085A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D4E3-D741-B345-B86D-35DC8A7DF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172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E1BB-58CF-6C4B-A037-A0F427085A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D4E3-D741-B345-B86D-35DC8A7DF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752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E1BB-58CF-6C4B-A037-A0F427085A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D4E3-D741-B345-B86D-35DC8A7DF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878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E1BB-58CF-6C4B-A037-A0F427085A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D4E3-D741-B345-B86D-35DC8A7DF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324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E1BB-58CF-6C4B-A037-A0F427085A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D4E3-D741-B345-B86D-35DC8A7DF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26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E1BB-58CF-6C4B-A037-A0F427085A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D4E3-D741-B345-B86D-35DC8A7DF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427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E1BB-58CF-6C4B-A037-A0F427085A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D4E3-D741-B345-B86D-35DC8A7DF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153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E1BB-58CF-6C4B-A037-A0F427085A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D4E3-D741-B345-B86D-35DC8A7DF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540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2E1BB-58CF-6C4B-A037-A0F427085A4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4D4E3-D741-B345-B86D-35DC8A7DF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976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E4C73CA0-37CC-E343-A612-952B97A4224F}" type="slidenum">
              <a:rPr lang="tr-TR"/>
              <a:pPr eaLnBrk="1" hangingPunct="1"/>
              <a:t>1</a:t>
            </a:fld>
            <a:endParaRPr lang="tr-TR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600">
                <a:solidFill>
                  <a:schemeClr val="tx1"/>
                </a:solidFill>
                <a:latin typeface="Arial" charset="0"/>
                <a:cs typeface="Arial" charset="0"/>
              </a:rPr>
              <a:t>Turizm Türlerinin Oluşmasında Çevrenin Etkisi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Küreselleşme ve değişen sosyal, teknolojik ve ekonomik koşullar tüketim anlayışının da değişmesine neden olmuştur.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Buna bağlı olarak turizm talebi de alışılmış pratiklerin dışına çıkmaya başlamıştır. 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Bu değişiklik kitle turizminden özel ilgi turizmine yönelimi arttırmıştır. </a:t>
            </a:r>
          </a:p>
        </p:txBody>
      </p:sp>
    </p:spTree>
    <p:extLst>
      <p:ext uri="{BB962C8B-B14F-4D97-AF65-F5344CB8AC3E}">
        <p14:creationId xmlns:p14="http://schemas.microsoft.com/office/powerpoint/2010/main" val="650945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F9DFCCE5-011F-F246-A0B0-3F5682B406EC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213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 sz="2800">
                <a:latin typeface="Arial" charset="0"/>
                <a:cs typeface="Arial" charset="0"/>
              </a:rPr>
              <a:t>İnsanlar artık havuz başı veya deniz kenarında günlerini geçirmek yerine kendilerine daha anlamlı gelen ve zamanlarını daha anlamlı kılacak deneyimleri aramaktadır.</a:t>
            </a:r>
          </a:p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endParaRPr lang="tr-TR" sz="280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sz="2800">
                <a:latin typeface="Arial" charset="0"/>
                <a:cs typeface="Arial" charset="0"/>
              </a:rPr>
              <a:t>Turizm arz unsurları da bu durum karşısında talebe cevap verecek ürünleri pazara sunmaya başlamışlardır. </a:t>
            </a:r>
          </a:p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endParaRPr lang="tr-TR" sz="280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sz="2800">
                <a:latin typeface="Arial" charset="0"/>
                <a:cs typeface="Arial" charset="0"/>
              </a:rPr>
              <a:t>Bu değişikler ışığında üretilen çevreye duyarlı yeni ürünler, </a:t>
            </a:r>
            <a:r>
              <a:rPr lang="ja-JP" altLang="tr-TR" sz="2800">
                <a:latin typeface="Arial" charset="0"/>
                <a:cs typeface="Arial" charset="0"/>
              </a:rPr>
              <a:t>“</a:t>
            </a:r>
            <a:r>
              <a:rPr lang="tr-TR" sz="2800">
                <a:latin typeface="Arial" charset="0"/>
                <a:cs typeface="Arial" charset="0"/>
              </a:rPr>
              <a:t>yumuşak turizm</a:t>
            </a:r>
            <a:r>
              <a:rPr lang="ja-JP" altLang="tr-TR" sz="2800">
                <a:latin typeface="Arial" charset="0"/>
                <a:cs typeface="Arial" charset="0"/>
              </a:rPr>
              <a:t>”</a:t>
            </a:r>
            <a:r>
              <a:rPr lang="tr-TR" sz="2800">
                <a:latin typeface="Arial" charset="0"/>
                <a:cs typeface="Arial" charset="0"/>
              </a:rPr>
              <a:t> , </a:t>
            </a:r>
            <a:r>
              <a:rPr lang="ja-JP" altLang="tr-TR" sz="2800">
                <a:latin typeface="Arial" charset="0"/>
                <a:cs typeface="Arial" charset="0"/>
              </a:rPr>
              <a:t>“</a:t>
            </a:r>
            <a:r>
              <a:rPr lang="tr-TR" sz="2800">
                <a:latin typeface="Arial" charset="0"/>
                <a:cs typeface="Arial" charset="0"/>
              </a:rPr>
              <a:t>ekoturizm</a:t>
            </a:r>
            <a:r>
              <a:rPr lang="ja-JP" altLang="tr-TR" sz="2800">
                <a:latin typeface="Arial" charset="0"/>
                <a:cs typeface="Arial" charset="0"/>
              </a:rPr>
              <a:t>”</a:t>
            </a:r>
            <a:r>
              <a:rPr lang="tr-TR" sz="2800">
                <a:latin typeface="Arial" charset="0"/>
                <a:cs typeface="Arial" charset="0"/>
              </a:rPr>
              <a:t>, </a:t>
            </a:r>
            <a:r>
              <a:rPr lang="ja-JP" altLang="tr-TR" sz="2800">
                <a:latin typeface="Arial" charset="0"/>
                <a:cs typeface="Arial" charset="0"/>
              </a:rPr>
              <a:t>“</a:t>
            </a:r>
            <a:r>
              <a:rPr lang="tr-TR" sz="2800">
                <a:latin typeface="Arial" charset="0"/>
                <a:cs typeface="Arial" charset="0"/>
              </a:rPr>
              <a:t>sürdürülebilir turizm</a:t>
            </a:r>
            <a:r>
              <a:rPr lang="ja-JP" altLang="tr-TR" sz="2800">
                <a:latin typeface="Arial" charset="0"/>
                <a:cs typeface="Arial" charset="0"/>
              </a:rPr>
              <a:t>”</a:t>
            </a:r>
            <a:r>
              <a:rPr lang="tr-TR" sz="2800">
                <a:latin typeface="Arial" charset="0"/>
                <a:cs typeface="Arial" charset="0"/>
              </a:rPr>
              <a:t> gibi yeni kavramların doğmasını sağlamıştır. </a:t>
            </a:r>
          </a:p>
        </p:txBody>
      </p:sp>
    </p:spTree>
    <p:extLst>
      <p:ext uri="{BB962C8B-B14F-4D97-AF65-F5344CB8AC3E}">
        <p14:creationId xmlns:p14="http://schemas.microsoft.com/office/powerpoint/2010/main" val="3531688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EC668D09-DA7E-4945-9B9E-084F5DD73DAE}" type="slidenum">
              <a:rPr lang="tr-TR"/>
              <a:pPr eaLnBrk="1" hangingPunct="1"/>
              <a:t>3</a:t>
            </a:fld>
            <a:endParaRPr lang="tr-TR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4835525"/>
          </a:xfrm>
        </p:spPr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Çevresel kaynaklara bağlı olarak gelişen ve çevresel duyarlılıkla işlenen turizm çeşidi olarak eko turizmden söz etmek mümkündür. 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Ekoturizm: çevreyi koruyan ve yerel halkın refahını gözeten, doğal kaynaklara karşı duyarlı seyahattir. 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Ekoturizm sürüdürülebilir kalkınma araçlarından biri olarak görülmektedir. </a:t>
            </a:r>
          </a:p>
        </p:txBody>
      </p:sp>
    </p:spTree>
    <p:extLst>
      <p:ext uri="{BB962C8B-B14F-4D97-AF65-F5344CB8AC3E}">
        <p14:creationId xmlns:p14="http://schemas.microsoft.com/office/powerpoint/2010/main" val="1100514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F7ACEF04-BA60-A84E-AA69-E360A4EFCB35}" type="slidenum">
              <a:rPr lang="tr-TR"/>
              <a:pPr eaLnBrk="1" hangingPunct="1"/>
              <a:t>4</a:t>
            </a:fld>
            <a:endParaRPr lang="tr-TR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884238"/>
          </a:xfrm>
        </p:spPr>
        <p:txBody>
          <a:bodyPr/>
          <a:lstStyle/>
          <a:p>
            <a:pPr eaLnBrk="1" hangingPunct="1"/>
            <a:r>
              <a:rPr lang="tr-TR" sz="4000">
                <a:solidFill>
                  <a:schemeClr val="tx1"/>
                </a:solidFill>
                <a:latin typeface="Arial" charset="0"/>
                <a:cs typeface="Arial" charset="0"/>
              </a:rPr>
              <a:t>Turizmin Çevre Üzerindeki Etkileri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tr-TR" sz="2800" b="1" u="sng">
                <a:latin typeface="Arial" charset="0"/>
                <a:cs typeface="Arial" charset="0"/>
              </a:rPr>
              <a:t>Olumsuz Etkiler:</a:t>
            </a:r>
          </a:p>
          <a:p>
            <a:pPr eaLnBrk="1" hangingPunct="1">
              <a:lnSpc>
                <a:spcPct val="90000"/>
              </a:lnSpc>
            </a:pPr>
            <a:r>
              <a:rPr lang="tr-TR" sz="2800">
                <a:latin typeface="Arial" charset="0"/>
                <a:cs typeface="Arial" charset="0"/>
              </a:rPr>
              <a:t>Su kirliliği</a:t>
            </a:r>
          </a:p>
          <a:p>
            <a:pPr eaLnBrk="1" hangingPunct="1">
              <a:lnSpc>
                <a:spcPct val="90000"/>
              </a:lnSpc>
            </a:pPr>
            <a:r>
              <a:rPr lang="tr-TR" sz="2800">
                <a:latin typeface="Arial" charset="0"/>
                <a:cs typeface="Arial" charset="0"/>
              </a:rPr>
              <a:t>Hava kirliliği</a:t>
            </a:r>
          </a:p>
          <a:p>
            <a:pPr eaLnBrk="1" hangingPunct="1">
              <a:lnSpc>
                <a:spcPct val="90000"/>
              </a:lnSpc>
            </a:pPr>
            <a:r>
              <a:rPr lang="tr-TR" sz="2800">
                <a:latin typeface="Arial" charset="0"/>
                <a:cs typeface="Arial" charset="0"/>
              </a:rPr>
              <a:t>Gürültü kirliliği</a:t>
            </a:r>
          </a:p>
          <a:p>
            <a:pPr eaLnBrk="1" hangingPunct="1">
              <a:lnSpc>
                <a:spcPct val="90000"/>
              </a:lnSpc>
            </a:pPr>
            <a:r>
              <a:rPr lang="tr-TR" sz="2800">
                <a:latin typeface="Arial" charset="0"/>
                <a:cs typeface="Arial" charset="0"/>
              </a:rPr>
              <a:t>Görüntü kirliliği</a:t>
            </a:r>
          </a:p>
          <a:p>
            <a:pPr eaLnBrk="1" hangingPunct="1">
              <a:lnSpc>
                <a:spcPct val="90000"/>
              </a:lnSpc>
            </a:pPr>
            <a:r>
              <a:rPr lang="tr-TR" sz="2800">
                <a:latin typeface="Arial" charset="0"/>
                <a:cs typeface="Arial" charset="0"/>
              </a:rPr>
              <a:t>Kalabalık ve izdiham</a:t>
            </a:r>
          </a:p>
          <a:p>
            <a:pPr eaLnBrk="1" hangingPunct="1">
              <a:lnSpc>
                <a:spcPct val="90000"/>
              </a:lnSpc>
            </a:pPr>
            <a:r>
              <a:rPr lang="tr-TR" sz="2800">
                <a:latin typeface="Arial" charset="0"/>
                <a:cs typeface="Arial" charset="0"/>
              </a:rPr>
              <a:t>Saha Kullanım Problemleri</a:t>
            </a:r>
          </a:p>
          <a:p>
            <a:pPr eaLnBrk="1" hangingPunct="1">
              <a:lnSpc>
                <a:spcPct val="90000"/>
              </a:lnSpc>
            </a:pPr>
            <a:r>
              <a:rPr lang="tr-TR" sz="2800">
                <a:latin typeface="Arial" charset="0"/>
                <a:cs typeface="Arial" charset="0"/>
              </a:rPr>
              <a:t>Ekolojik aksaklıklar</a:t>
            </a:r>
          </a:p>
          <a:p>
            <a:pPr eaLnBrk="1" hangingPunct="1">
              <a:lnSpc>
                <a:spcPct val="90000"/>
              </a:lnSpc>
            </a:pPr>
            <a:r>
              <a:rPr lang="tr-TR" sz="2800">
                <a:latin typeface="Arial" charset="0"/>
                <a:cs typeface="Arial" charset="0"/>
              </a:rPr>
              <a:t>Tarihi ve Arkeolojik Alanlara Verilen Zarar</a:t>
            </a:r>
          </a:p>
          <a:p>
            <a:pPr eaLnBrk="1" hangingPunct="1">
              <a:lnSpc>
                <a:spcPct val="90000"/>
              </a:lnSpc>
            </a:pPr>
            <a:r>
              <a:rPr lang="tr-TR" sz="2800">
                <a:latin typeface="Arial" charset="0"/>
                <a:cs typeface="Arial" charset="0"/>
              </a:rPr>
              <a:t>Uygunsuz Atık Yok Etme</a:t>
            </a:r>
          </a:p>
        </p:txBody>
      </p:sp>
    </p:spTree>
    <p:extLst>
      <p:ext uri="{BB962C8B-B14F-4D97-AF65-F5344CB8AC3E}">
        <p14:creationId xmlns:p14="http://schemas.microsoft.com/office/powerpoint/2010/main" val="2655438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</Words>
  <Application>Microsoft Macintosh PowerPoint</Application>
  <PresentationFormat>On-screen Show (4:3)</PresentationFormat>
  <Paragraphs>31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Turizm Türlerinin Oluşmasında Çevrenin Etkisi</vt:lpstr>
      <vt:lpstr>PowerPoint Presentation</vt:lpstr>
      <vt:lpstr>PowerPoint Presentation</vt:lpstr>
      <vt:lpstr>Turizmin Çevre Üzerindeki Etkileri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Turizm Türlerinin Oluşmasında Çevrenin Etkisi</dc:title>
  <dc:creator>azade</dc:creator>
  <cp:lastModifiedBy>azade</cp:lastModifiedBy>
  <cp:revision>1</cp:revision>
  <dcterms:created xsi:type="dcterms:W3CDTF">2017-11-16T12:29:35Z</dcterms:created>
  <dcterms:modified xsi:type="dcterms:W3CDTF">2017-11-16T12:30:09Z</dcterms:modified>
</cp:coreProperties>
</file>