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80" r:id="rId3"/>
    <p:sldId id="283" r:id="rId4"/>
    <p:sldId id="288" r:id="rId5"/>
    <p:sldId id="285" r:id="rId6"/>
    <p:sldId id="284" r:id="rId7"/>
    <p:sldId id="289" r:id="rId8"/>
    <p:sldId id="28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hu-HU" sz="2000" b="1" dirty="0" smtClean="0">
                <a:latin typeface="+mj-lt"/>
              </a:rPr>
              <a:t>A „Sihirli </a:t>
            </a:r>
            <a:r>
              <a:rPr lang="hu-HU" sz="2000" b="1" dirty="0">
                <a:latin typeface="+mj-lt"/>
              </a:rPr>
              <a:t>Nar </a:t>
            </a:r>
            <a:r>
              <a:rPr lang="hu-HU" sz="2000" b="1" dirty="0" smtClean="0">
                <a:latin typeface="+mj-lt"/>
              </a:rPr>
              <a:t>Masalı” című török mese </a:t>
            </a:r>
            <a:r>
              <a:rPr lang="hu-HU" sz="2000" b="1" dirty="0" smtClean="0">
                <a:latin typeface="+mj-lt"/>
              </a:rPr>
              <a:t>fordítása – 2.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tr-TR" sz="2000" dirty="0">
              <a:latin typeface="+mj-lt"/>
            </a:endParaRPr>
          </a:p>
        </p:txBody>
      </p:sp>
      <p:pic>
        <p:nvPicPr>
          <p:cNvPr id="5" name="Picture 4" descr="A picture containing food&#10;&#10;Description automatically generated">
            <a:extLst>
              <a:ext uri="{FF2B5EF4-FFF2-40B4-BE49-F238E27FC236}">
                <a16:creationId xmlns="" xmlns:a16="http://schemas.microsoft.com/office/drawing/2014/main" id="{9E9A35F1-F42D-4B26-9569-C8D4B6C40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" y="261164"/>
            <a:ext cx="4727299" cy="472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44829" y="1395357"/>
            <a:ext cx="88537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 </a:t>
            </a:r>
            <a:endParaRPr lang="tr-TR" sz="2000" dirty="0"/>
          </a:p>
          <a:p>
            <a:r>
              <a:rPr lang="hu-HU" sz="2000" dirty="0"/>
              <a:t>Şehzade Murat hemen Buhara şehrinden getirdiği sihirli nar meyvesini heybesinden çıkarır ve kubaklarını soyarak Gülnaz Sultan’a sunar. </a:t>
            </a:r>
            <a:endParaRPr lang="tr-TR" sz="2000" dirty="0"/>
          </a:p>
          <a:p>
            <a:pPr algn="just"/>
            <a:endParaRPr lang="hu-HU" sz="2000" dirty="0"/>
          </a:p>
          <a:p>
            <a:pPr algn="just"/>
            <a:endParaRPr lang="hu-HU" sz="2000" dirty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1. Murád herceg azonnal elővette a tarisznyájából a varázslatos gránátalmát, amit Buhara városából hozott, meghámozta, és megkínálta vele Gülnaz hercegnőt.</a:t>
            </a:r>
            <a:r>
              <a:rPr lang="hu-HU" sz="2000" dirty="0"/>
              <a:t> </a:t>
            </a:r>
            <a:endParaRPr lang="hu-HU" sz="2000" dirty="0" smtClean="0"/>
          </a:p>
          <a:p>
            <a:pPr algn="just"/>
            <a:endParaRPr lang="hu-HU" sz="2000" dirty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2. Murád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herceg azonnal elővette a tarisznyájából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Buhara városából hozott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varázslatos gránátalmát,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meghámozta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, és megkínálta vele Gülnaz hercegnőt.</a:t>
            </a:r>
            <a:r>
              <a:rPr lang="hu-HU" sz="2000" dirty="0"/>
              <a:t> </a:t>
            </a:r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125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655691" y="1421115"/>
            <a:ext cx="7647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Onu yer yemez prenses hemen </a:t>
            </a:r>
            <a:r>
              <a:rPr lang="hu-HU" sz="2000" dirty="0" smtClean="0"/>
              <a:t>canlanır.</a:t>
            </a:r>
            <a:endParaRPr lang="hu-HU" sz="2000" dirty="0" smtClean="0"/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hercegnő, amint belekóstolt, azonnal magához tért.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Amint evett belőle, a hercegnő azonnal magához tért.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é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magam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ek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magad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sz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ő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/ ön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</a:t>
            </a:r>
            <a:r>
              <a:rPr lang="hu-HU" sz="20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á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magunk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ünk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magatok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tek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ő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k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maguk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 tér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nek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/>
              <a:t> 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377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20841" y="1408236"/>
            <a:ext cx="79565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i="1" dirty="0" smtClean="0"/>
              <a:t>Yer yemez </a:t>
            </a:r>
            <a:r>
              <a:rPr lang="hu-HU" sz="2000" dirty="0" smtClean="0"/>
              <a:t>– Egyéb példák erre a szerkezetre</a:t>
            </a:r>
          </a:p>
          <a:p>
            <a:pPr algn="just"/>
            <a:endParaRPr lang="hu-HU" sz="2000" dirty="0"/>
          </a:p>
          <a:p>
            <a:pPr algn="just"/>
            <a:endParaRPr lang="hu-HU" sz="2000" dirty="0" smtClean="0"/>
          </a:p>
          <a:p>
            <a:pPr algn="just"/>
            <a:endParaRPr lang="hu-HU" sz="2000" dirty="0"/>
          </a:p>
          <a:p>
            <a:pPr algn="just"/>
            <a:r>
              <a:rPr lang="tr-TR" sz="2000" dirty="0" smtClean="0"/>
              <a:t>Onu </a:t>
            </a:r>
            <a:r>
              <a:rPr lang="tr-TR" sz="2000" u="sng" dirty="0"/>
              <a:t>görür görmez </a:t>
            </a:r>
            <a:r>
              <a:rPr lang="tr-TR" sz="2000" dirty="0"/>
              <a:t>tanıdım</a:t>
            </a:r>
            <a:r>
              <a:rPr lang="tr-TR" sz="2000" dirty="0" smtClean="0"/>
              <a:t>.</a:t>
            </a:r>
            <a:endParaRPr lang="hu-HU" sz="2000" dirty="0" smtClean="0"/>
          </a:p>
          <a:p>
            <a:pPr algn="just"/>
            <a:r>
              <a:rPr lang="hu-HU" sz="2000" u="sng" dirty="0" smtClean="0">
                <a:solidFill>
                  <a:schemeClr val="bg2">
                    <a:lumMod val="50000"/>
                  </a:schemeClr>
                </a:solidFill>
              </a:rPr>
              <a:t>Amint megláttam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, (egyből) megismertem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/>
          </a:p>
          <a:p>
            <a:pPr algn="just"/>
            <a:r>
              <a:rPr lang="tr-TR" sz="2000" dirty="0" smtClean="0"/>
              <a:t>Arabasını </a:t>
            </a:r>
            <a:r>
              <a:rPr lang="tr-TR" sz="2000" dirty="0"/>
              <a:t>satar satmaz uzun bir geziye </a:t>
            </a:r>
            <a:r>
              <a:rPr lang="tr-TR" sz="2000" dirty="0" smtClean="0"/>
              <a:t>çıktı</a:t>
            </a:r>
            <a:r>
              <a:rPr lang="hu-HU" sz="2000" dirty="0" smtClean="0"/>
              <a:t>.</a:t>
            </a:r>
          </a:p>
          <a:p>
            <a:pPr algn="just"/>
            <a:r>
              <a:rPr lang="hu-HU" sz="2000" u="sng" dirty="0">
                <a:solidFill>
                  <a:schemeClr val="bg2">
                    <a:lumMod val="50000"/>
                  </a:schemeClr>
                </a:solidFill>
              </a:rPr>
              <a:t>Amint </a:t>
            </a:r>
            <a:r>
              <a:rPr lang="hu-HU" sz="2000" u="sng" dirty="0" smtClean="0">
                <a:solidFill>
                  <a:schemeClr val="bg2">
                    <a:lumMod val="50000"/>
                  </a:schemeClr>
                </a:solidFill>
              </a:rPr>
              <a:t>eladta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az autóját, egy hosszú utazásra indult.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/>
          </a:p>
          <a:p>
            <a:pPr algn="just"/>
            <a:endParaRPr lang="hu-HU" sz="2000" dirty="0"/>
          </a:p>
          <a:p>
            <a:pPr algn="just"/>
            <a:r>
              <a:rPr lang="tr-TR" sz="2000" dirty="0"/>
              <a:t>Ofisten çıkar çıkmaz ortalıktan kayboldu</a:t>
            </a:r>
            <a:r>
              <a:rPr lang="tr-TR" sz="2000" dirty="0" smtClean="0"/>
              <a:t>.</a:t>
            </a:r>
            <a:endParaRPr lang="hu-HU" sz="2000" dirty="0" smtClean="0"/>
          </a:p>
          <a:p>
            <a:pPr algn="just"/>
            <a:r>
              <a:rPr lang="hu-HU" sz="2000" u="sng" dirty="0" smtClean="0">
                <a:solidFill>
                  <a:schemeClr val="bg2">
                    <a:lumMod val="50000"/>
                  </a:schemeClr>
                </a:solidFill>
              </a:rPr>
              <a:t>Amint kilépett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az irodából, eltűnt mindenki szeme elől.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/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3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89657" y="978793"/>
            <a:ext cx="108053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 </a:t>
            </a:r>
            <a:endParaRPr lang="tr-TR" sz="2000" dirty="0"/>
          </a:p>
          <a:p>
            <a:r>
              <a:rPr lang="hu-HU" sz="2000" dirty="0"/>
              <a:t>Üç kardeş de aynı soylu hanım ile evlenmek istemektedirler. </a:t>
            </a:r>
            <a:endParaRPr lang="hu-HU" sz="2000" dirty="0" smtClean="0"/>
          </a:p>
          <a:p>
            <a:r>
              <a:rPr lang="hu-HU" sz="2000" dirty="0" smtClean="0"/>
              <a:t>Sonunda </a:t>
            </a:r>
            <a:r>
              <a:rPr lang="hu-HU" sz="2000" dirty="0"/>
              <a:t>prensese kiminle evlenmek istediği sorulur. </a:t>
            </a:r>
            <a:endParaRPr lang="hu-HU" sz="2000" dirty="0"/>
          </a:p>
          <a:p>
            <a:pPr algn="just"/>
            <a:endParaRPr lang="hu-HU" sz="2000" dirty="0"/>
          </a:p>
          <a:p>
            <a:pPr marL="457200" indent="-457200" algn="just">
              <a:buAutoNum type="arabicPeriod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Mindhárom testvér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ugyanazzal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nemeshölg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gyel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akart összeházasodni.</a:t>
            </a:r>
          </a:p>
          <a:p>
            <a:pPr marL="457200" indent="-457200" algn="just">
              <a:buFontTx/>
              <a:buAutoNum type="arabicPeriod"/>
            </a:pP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Mindhárom testvér ugyanazzal a nemeshölggyel szeretett volna összeházasodni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Mindhárom testvér 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ugyanazt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a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nemeshölgy</a:t>
            </a:r>
            <a:r>
              <a:rPr lang="hu-H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szeretette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volna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elvenni feleségül.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________________________________________________________________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457200" indent="-457200" algn="just">
              <a:buAutoNum type="arabicPeriod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Végül megkérdezték a hercegnőt, hogy kihez szeretne hozzámenni.</a:t>
            </a:r>
          </a:p>
          <a:p>
            <a:pPr marL="457200" indent="-457200" algn="just">
              <a:buAutoNum type="arabicPeriod"/>
            </a:pP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Végül megkérdezték a hercegnőt, hogy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kivel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szeretne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összeházasodni.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Ö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sszeházasodik valaki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valakivel (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♂,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tr-TR" sz="2000" dirty="0" smtClean="0">
                <a:solidFill>
                  <a:schemeClr val="bg2">
                    <a:lumMod val="50000"/>
                  </a:schemeClr>
                </a:solidFill>
              </a:rPr>
              <a:t>♀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Elvesz valakit feleségül (♂)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Hozzámegy valakihez feleségül (</a:t>
            </a:r>
            <a:r>
              <a:rPr lang="tr-TR" sz="2000" dirty="0" smtClean="0">
                <a:solidFill>
                  <a:schemeClr val="bg2">
                    <a:lumMod val="50000"/>
                  </a:schemeClr>
                </a:solidFill>
              </a:rPr>
              <a:t>♀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Férjhez megy valakihez (</a:t>
            </a:r>
            <a:r>
              <a:rPr lang="tr-TR" sz="2000" dirty="0" smtClean="0">
                <a:solidFill>
                  <a:schemeClr val="bg2">
                    <a:lumMod val="50000"/>
                  </a:schemeClr>
                </a:solidFill>
              </a:rPr>
              <a:t>♀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9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57588" y="1266568"/>
            <a:ext cx="1010991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Gülnaz Sultan Şehzade Mehmet’e sorar;</a:t>
            </a:r>
            <a:endParaRPr lang="tr-TR" sz="2000" dirty="0"/>
          </a:p>
          <a:p>
            <a:r>
              <a:rPr lang="hu-HU" sz="2000" dirty="0"/>
              <a:t>“Şehzadem siz geldiğiniz günden beri halınızda bir değişiklik oldu mu?”</a:t>
            </a:r>
            <a:endParaRPr lang="tr-TR" sz="2000" dirty="0"/>
          </a:p>
          <a:p>
            <a:r>
              <a:rPr lang="hu-HU" sz="2000" dirty="0"/>
              <a:t>Şehzade Mehmet şöyle der;</a:t>
            </a:r>
            <a:endParaRPr lang="tr-TR" sz="2000" dirty="0"/>
          </a:p>
          <a:p>
            <a:r>
              <a:rPr lang="hu-HU" sz="2000" dirty="0"/>
              <a:t>“Hayır prenses hazretleri</a:t>
            </a:r>
            <a:r>
              <a:rPr lang="hu-HU" sz="2000" dirty="0" smtClean="0"/>
              <a:t>!”</a:t>
            </a:r>
            <a:endParaRPr lang="hu-HU" sz="2000" dirty="0"/>
          </a:p>
          <a:p>
            <a:r>
              <a:rPr lang="hu-HU" sz="2000" dirty="0" smtClean="0"/>
              <a:t>_________________________________</a:t>
            </a:r>
          </a:p>
          <a:p>
            <a:endParaRPr lang="hu-HU" sz="2000" dirty="0"/>
          </a:p>
          <a:p>
            <a:r>
              <a:rPr lang="hu-HU" sz="1600" i="1" dirty="0" smtClean="0"/>
              <a:t>Formális nyelv: szintén szubjektív döntés. A célnyelven a mesékben a hasonló korú magas rangú szereplők (hercegek és hercegnők) általában tegezik egymást.</a:t>
            </a:r>
            <a:endParaRPr lang="tr-TR" sz="1600" i="1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Gülnaz hercegnő ezt kérdezte 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Mehmed hercegtől: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„Hercegem, mióta megérkeztél, történt-e változás a szőnyegedben?”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Mehmed herceg így válaszolt: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„Nem, méltóságos hercegnőm.”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76529" y="2155210"/>
            <a:ext cx="101099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Sonra Gülnaz Sultan, Şehzade Selim’e sorar;</a:t>
            </a:r>
            <a:endParaRPr lang="tr-TR" sz="2000" dirty="0"/>
          </a:p>
          <a:p>
            <a:r>
              <a:rPr lang="hu-HU" sz="2000" dirty="0"/>
              <a:t>“Şehzade hazretleri sizin sihirli aynanızda bir değişiklik oldu mu!”</a:t>
            </a:r>
            <a:endParaRPr lang="tr-TR" sz="2000" dirty="0"/>
          </a:p>
          <a:p>
            <a:r>
              <a:rPr lang="hu-HU" sz="2000" dirty="0"/>
              <a:t>Şehzade Selim;</a:t>
            </a:r>
            <a:endParaRPr lang="tr-TR" sz="2000" dirty="0"/>
          </a:p>
          <a:p>
            <a:r>
              <a:rPr lang="hu-HU" sz="2000" dirty="0"/>
              <a:t>“Hayır sultan hanım bir değişiklik olmadı!”</a:t>
            </a:r>
            <a:endParaRPr lang="tr-TR" sz="2000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Ezután Gülnaz hercegnő ezt kérdezte Szelim hercegtől: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„Méltóságos hercegem, hát a te varázstükrödben történt-e változás?”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Szelin herceg ezt mondta: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„Nem, Hercegkisasszony, a tükör nem változott.”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65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83347" y="2155210"/>
            <a:ext cx="1010991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Sonra Gülnaz Sultan Şehzade Murat’a sorar;</a:t>
            </a:r>
            <a:endParaRPr lang="tr-TR" sz="2000" dirty="0"/>
          </a:p>
          <a:p>
            <a:r>
              <a:rPr lang="hu-HU" sz="2000" dirty="0"/>
              <a:t>“Sizin getirdiğiniz hediyede bir değişiklik oldu mu?”</a:t>
            </a:r>
            <a:endParaRPr lang="tr-TR" sz="2000" dirty="0"/>
          </a:p>
          <a:p>
            <a:r>
              <a:rPr lang="hu-HU" sz="2000" dirty="0"/>
              <a:t>Şehzade Murat;</a:t>
            </a:r>
            <a:endParaRPr lang="tr-TR" sz="2000" dirty="0"/>
          </a:p>
          <a:p>
            <a:r>
              <a:rPr lang="hu-HU" sz="2000" dirty="0"/>
              <a:t>“Evet sultan hanım, bunun değerlendirmesini size bırakıyorum. Takdir sizindir!”</a:t>
            </a:r>
            <a:endParaRPr lang="tr-TR" sz="2000" dirty="0"/>
          </a:p>
          <a:p>
            <a:pPr algn="just"/>
            <a:endParaRPr lang="hu-HU" sz="2000" dirty="0" smtClean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Ezután Gülnaz hercegnő Murád herceget kérdezte: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„Az általad hozott ajándékban történt-e változás?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Murád herceg így felelt: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„Igen, Hercegkisasszony, ennek megítélését rád hagyom. Tied a döntés.”</a:t>
            </a: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/>
          </a:p>
          <a:p>
            <a:r>
              <a:rPr lang="hu-HU" sz="2000" dirty="0"/>
              <a:t> 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8623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919</TotalTime>
  <Words>328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59</cp:revision>
  <dcterms:created xsi:type="dcterms:W3CDTF">2018-09-21T17:46:23Z</dcterms:created>
  <dcterms:modified xsi:type="dcterms:W3CDTF">2020-05-19T21:10:15Z</dcterms:modified>
</cp:coreProperties>
</file>