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AE4F6-928D-4D5F-9E44-3C44909EEB20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5295-D78B-49E4-BB4A-C809530C1E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53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66B-A0D5-46C0-88FA-441682E8AAB3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24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A63B-EBF9-48A0-8CB8-384279DD668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0595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A63B-EBF9-48A0-8CB8-384279DD668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95942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A63B-EBF9-48A0-8CB8-384279DD668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067598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A63B-EBF9-48A0-8CB8-384279DD668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50393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A63B-EBF9-48A0-8CB8-384279DD668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608301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A63B-EBF9-48A0-8CB8-384279DD668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679023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ED3A-5709-48D7-B09A-40C49619F09B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284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BF83-8AE3-4BAF-9184-4BF802A7EFA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EEFA-B645-48E6-9EF7-24F82B78EB4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42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511F-F1C0-4016-80B4-6C851D4C27FD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81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0A98-EA00-49A0-9045-F8AE0260B260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68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BDD-9DF3-4A27-9A05-92069C7DE616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19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75BC-F9EA-42D2-814A-DD62BEFDA06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61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4725-6E4B-4434-B02F-135EF6B8863D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74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618C-31CF-4EB0-AF63-C351F7735DE2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99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01FC-FDE8-4109-A972-04DD7011FDAE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26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59CA63B-EBF9-48A0-8CB8-384279DD668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E456FC-F348-4784-AA31-5B34D12CD7F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212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DÜRÜSTLÜK KURALI-GENEL OLARAK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Dürüstlük kuralları yazılı olmayan kurallardır.</a:t>
            </a:r>
          </a:p>
          <a:p>
            <a:r>
              <a:rPr lang="tr-TR" dirty="0" smtClean="0"/>
              <a:t>Hakim dürüstlük kurallarını kendiliğinden uygulamakla yükümlüdür.</a:t>
            </a:r>
          </a:p>
          <a:p>
            <a:r>
              <a:rPr lang="tr-TR" dirty="0" smtClean="0"/>
              <a:t>Dürüstlük kuralları, makul, dürüst, objektif, </a:t>
            </a:r>
            <a:r>
              <a:rPr lang="tr-TR" dirty="0" err="1" smtClean="0"/>
              <a:t>iyiniyetli</a:t>
            </a:r>
            <a:r>
              <a:rPr lang="tr-TR" dirty="0" smtClean="0"/>
              <a:t> ve ortalama zeka seviyesine sahip kişilerin davranış kalıplarından hareketle oluşturulur.</a:t>
            </a:r>
          </a:p>
          <a:p>
            <a:r>
              <a:rPr lang="tr-TR" dirty="0" smtClean="0"/>
              <a:t>Dürüstlük kuralları hem </a:t>
            </a:r>
            <a:r>
              <a:rPr lang="tr-TR" smtClean="0"/>
              <a:t>hakların kullanılmasında hem </a:t>
            </a:r>
            <a:r>
              <a:rPr lang="tr-TR" dirty="0" smtClean="0"/>
              <a:t>de borçların ifasında uygulanan kurallardır.</a:t>
            </a:r>
          </a:p>
          <a:p>
            <a:r>
              <a:rPr lang="tr-TR" dirty="0" smtClean="0"/>
              <a:t>Dürüstlük kuralların hem sözleşmeden hem de kanundan doğan hakların kullanılmasında ve borçların ifasında uygulanır.</a:t>
            </a:r>
          </a:p>
          <a:p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İyiniyetin</a:t>
            </a:r>
            <a:r>
              <a:rPr lang="tr-TR" dirty="0" smtClean="0"/>
              <a:t> hukuki sakatlığa bağlı sonuçları tamamen ortadan kaldırdığı haller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Emin sıfatıyla zilyetle bir hukuki işlem yapan kişi bu hukuki işlem tamamlandığı anda ondan doğan hakları kazanır.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Temsil yetkisi geri alınan ama ilan edilmeyen bir temsilci ile hukuki işlem yapan kişi bu hukuki işlem tamamlandığı anda ondan doğan hakları kazanır.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Alacağın devredildiğinden haberi olmayan iyiniyetli kişi eski </a:t>
            </a:r>
            <a:r>
              <a:rPr lang="tr-TR" dirty="0" smtClean="0"/>
              <a:t>borçluya </a:t>
            </a:r>
            <a:r>
              <a:rPr lang="tr-TR" dirty="0" smtClean="0"/>
              <a:t>ödeme yapmakla borcundan kurtulur.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Sahibinin elinden rızası dışı çıkmış olan para veya hamiline yazılı senedi </a:t>
            </a:r>
            <a:r>
              <a:rPr lang="tr-TR" dirty="0" err="1" smtClean="0"/>
              <a:t>iyiniyetle</a:t>
            </a:r>
            <a:r>
              <a:rPr lang="tr-TR" dirty="0" smtClean="0"/>
              <a:t> alan kişiden bunları iade etmesi istenemez.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Evli olan bir kimseyle onun evli olduğunu bilmeden </a:t>
            </a:r>
            <a:r>
              <a:rPr lang="tr-TR" dirty="0" err="1" smtClean="0"/>
              <a:t>iyiniyetle</a:t>
            </a:r>
            <a:r>
              <a:rPr lang="tr-TR" dirty="0" smtClean="0"/>
              <a:t> evlenen kişinin evliliği ilk eşin ölmesi halinde geçerli hale gelir.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İYİNİYETİN HUKUKİ SAKATLIĞA BAĞLI SONUÇLARI HAFİFLETMESİ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Tam ehliyetli olmayan bir kimseyle </a:t>
            </a:r>
            <a:r>
              <a:rPr lang="tr-TR" dirty="0" err="1" smtClean="0"/>
              <a:t>iyiniyetle</a:t>
            </a:r>
            <a:r>
              <a:rPr lang="tr-TR" dirty="0" smtClean="0"/>
              <a:t> bir mal satın alan kişi malı iade etmekle yükümlüdür. </a:t>
            </a:r>
            <a:r>
              <a:rPr lang="tr-TR" dirty="0" smtClean="0"/>
              <a:t>Sahibinin </a:t>
            </a:r>
            <a:r>
              <a:rPr lang="tr-TR" dirty="0" smtClean="0"/>
              <a:t>elinden rızası dışı çıkan bir taşınır malı, </a:t>
            </a:r>
            <a:r>
              <a:rPr lang="tr-TR" b="1" dirty="0" smtClean="0"/>
              <a:t>açık artırmadan, aleni bir pazardan veya o tür eşyaların satıldığı bir yerden </a:t>
            </a:r>
            <a:r>
              <a:rPr lang="tr-TR" dirty="0" err="1" smtClean="0"/>
              <a:t>iyiniyetle</a:t>
            </a:r>
            <a:r>
              <a:rPr lang="tr-TR" dirty="0" smtClean="0"/>
              <a:t> satın alan kişi  ödemiş olduğu satış bedeli malın sahibi tarafından kendisine iade edilmedikçe malı iade zorunda değildir.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İYİNİYETİN HAKKI GENİŞLETMESİ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İyiniyet</a:t>
            </a:r>
            <a:r>
              <a:rPr lang="tr-TR" dirty="0" smtClean="0"/>
              <a:t> bazı durumlarda bir hakkın genişlemesine yol açabilir. Tipik örneği MK m. 725’de düzenlenmiş olan taşkın inşaattır. Bir kimsenin </a:t>
            </a:r>
            <a:r>
              <a:rPr lang="tr-TR" dirty="0" err="1" smtClean="0"/>
              <a:t>iyiniyetli</a:t>
            </a:r>
            <a:r>
              <a:rPr lang="tr-TR" dirty="0" smtClean="0"/>
              <a:t> olarak ve kendi arazisi üzerine yaptığını zannederek bir inşaatın cüzi bir kısmını başkasının arsasına taşıması halinde, inşaatın taşan kısmının bulunduğu arsanın mülkiyetini taşan miktarla sınırlı olarak ve  bedeli mukabilinde kazanır.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İyiniyetin</a:t>
            </a:r>
            <a:r>
              <a:rPr lang="tr-TR" dirty="0" smtClean="0"/>
              <a:t> zamanaşımı yoluyla bir hakkın kazanılmasını sağlaması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Taşınır mallarda: </a:t>
            </a:r>
            <a:r>
              <a:rPr lang="tr-TR" dirty="0" smtClean="0"/>
              <a:t> Bir taşınır malı malik sıfatıyla ve </a:t>
            </a:r>
            <a:r>
              <a:rPr lang="tr-TR" dirty="0" err="1" smtClean="0"/>
              <a:t>iyiniyetle</a:t>
            </a:r>
            <a:r>
              <a:rPr lang="tr-TR" dirty="0" smtClean="0"/>
              <a:t> aralıksız ve davasız olarak beş yıl süreyle elinde bulunduran kimse o taşınır malın maliki olur. Zilyetliğin bir seneye kadar kesintiye uğraması zamanaşımı süresini kesmez.</a:t>
            </a:r>
          </a:p>
          <a:p>
            <a:r>
              <a:rPr lang="tr-TR" b="1" dirty="0" smtClean="0"/>
              <a:t>Taşınmaz mallarda: </a:t>
            </a:r>
            <a:r>
              <a:rPr lang="tr-TR" dirty="0" smtClean="0"/>
              <a:t>Bir taşınmaz malı malik sıfatıyla ve </a:t>
            </a:r>
            <a:r>
              <a:rPr lang="tr-TR" dirty="0" err="1" smtClean="0"/>
              <a:t>iyiniyetle</a:t>
            </a:r>
            <a:r>
              <a:rPr lang="tr-TR" dirty="0" smtClean="0"/>
              <a:t> aralıksız ve davasız olarak on yıl süreyle elinde bulunduran kimse o taşınmaz malın maliki olur. 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TAPU SİCİLİNE İTİMAT İLKESİ VE İYİNİYET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kimse tapu sicilindeki kayıtlara itimat ederek </a:t>
            </a:r>
            <a:r>
              <a:rPr lang="tr-TR" dirty="0" err="1" smtClean="0"/>
              <a:t>iyiniyetle</a:t>
            </a:r>
            <a:r>
              <a:rPr lang="tr-TR" dirty="0" smtClean="0"/>
              <a:t> bir taşınmaz malı satın alırsa o taşınmaz malın sahibi olur.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İyiniyetin</a:t>
            </a:r>
            <a:r>
              <a:rPr lang="tr-TR" dirty="0" smtClean="0"/>
              <a:t> arandığı zaman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İyiniyet</a:t>
            </a:r>
            <a:r>
              <a:rPr lang="tr-TR" dirty="0" smtClean="0"/>
              <a:t> bazen hukuki işlemin yapıldığı anda, bazen de belli bir süre için aranır.</a:t>
            </a:r>
          </a:p>
          <a:p>
            <a:r>
              <a:rPr lang="tr-TR" dirty="0" smtClean="0"/>
              <a:t>Örneğin emin sıfatıyla zilyetten bir taşınır malı satın alan kişinin işlem anında </a:t>
            </a:r>
            <a:r>
              <a:rPr lang="tr-TR" dirty="0" err="1" smtClean="0"/>
              <a:t>iyiniyetli</a:t>
            </a:r>
            <a:r>
              <a:rPr lang="tr-TR" dirty="0" smtClean="0"/>
              <a:t> olması yeterlidir.</a:t>
            </a:r>
          </a:p>
          <a:p>
            <a:r>
              <a:rPr lang="tr-TR" dirty="0" smtClean="0"/>
              <a:t>Buna karşılık bir menkul malın mülkiyetini zamanaşımı yoluyla kazanacak kişinin beş yıl boyunca </a:t>
            </a:r>
            <a:r>
              <a:rPr lang="tr-TR" dirty="0" err="1" smtClean="0"/>
              <a:t>iyiniyetli</a:t>
            </a:r>
            <a:r>
              <a:rPr lang="tr-TR" dirty="0" smtClean="0"/>
              <a:t> olması gerekmektedir.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MK VE BK’DAKİ GENEL NİTELİKLİ HÜKÜMLERİN UYGULANMA ALANI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Borçlar Kanunundaki genel nitelikli hükümler Medeni Hukuk alanında ve diğer özel hukuk alanlarında uygulanır.</a:t>
            </a:r>
          </a:p>
          <a:p>
            <a:r>
              <a:rPr lang="tr-TR" dirty="0" smtClean="0"/>
              <a:t>Genel nitelikli hükümler Borçlar Kanununun genel hükümler kısmında ve özel borç ilişkileri kısmında yer alabilir. </a:t>
            </a:r>
            <a:r>
              <a:rPr lang="tr-TR" dirty="0" smtClean="0"/>
              <a:t>Borçlar </a:t>
            </a:r>
            <a:r>
              <a:rPr lang="tr-TR" dirty="0" smtClean="0"/>
              <a:t>Kanununun genel nitelikli hükümleri </a:t>
            </a:r>
            <a:r>
              <a:rPr lang="tr-TR" b="1" dirty="0" smtClean="0"/>
              <a:t>bazen kıyas yoluyla bazen de doğrudan </a:t>
            </a:r>
            <a:r>
              <a:rPr lang="tr-TR" dirty="0" smtClean="0"/>
              <a:t>Medeni Hukuk alanında uygulanır.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HUKUKİ İŞLEMLERİN UYGULANMASINDA DÜRÜSTLÜK KURALI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Hukuki işlemlerin </a:t>
            </a:r>
            <a:r>
              <a:rPr lang="tr-TR" b="1" dirty="0" smtClean="0"/>
              <a:t>kuruluşunda</a:t>
            </a:r>
          </a:p>
          <a:p>
            <a:r>
              <a:rPr lang="tr-TR" b="1" dirty="0" smtClean="0"/>
              <a:t>Hukuki </a:t>
            </a:r>
            <a:r>
              <a:rPr lang="tr-TR" b="1" dirty="0" smtClean="0"/>
              <a:t>işlemlerin </a:t>
            </a:r>
            <a:r>
              <a:rPr lang="tr-TR" b="1" dirty="0" smtClean="0"/>
              <a:t>yorumunda</a:t>
            </a:r>
          </a:p>
          <a:p>
            <a:r>
              <a:rPr lang="tr-TR" b="1" dirty="0" smtClean="0"/>
              <a:t>Hukuki </a:t>
            </a:r>
            <a:r>
              <a:rPr lang="tr-TR" b="1" dirty="0" smtClean="0"/>
              <a:t>işlemlerin </a:t>
            </a:r>
            <a:r>
              <a:rPr lang="tr-TR" b="1" dirty="0" smtClean="0"/>
              <a:t>tamamlanmasında</a:t>
            </a:r>
          </a:p>
          <a:p>
            <a:r>
              <a:rPr lang="tr-TR" b="1" dirty="0" smtClean="0"/>
              <a:t>Hukuki </a:t>
            </a:r>
            <a:r>
              <a:rPr lang="tr-TR" b="1" dirty="0" smtClean="0"/>
              <a:t>yükümlülüklerin </a:t>
            </a:r>
            <a:r>
              <a:rPr lang="tr-TR" b="1" dirty="0" smtClean="0"/>
              <a:t>tahvilinde</a:t>
            </a:r>
          </a:p>
          <a:p>
            <a:r>
              <a:rPr lang="tr-TR" b="1" dirty="0" smtClean="0"/>
              <a:t>Sözleşme </a:t>
            </a:r>
            <a:r>
              <a:rPr lang="tr-TR" b="1" dirty="0" smtClean="0"/>
              <a:t>öncesi </a:t>
            </a:r>
            <a:r>
              <a:rPr lang="tr-TR" b="1" dirty="0" smtClean="0"/>
              <a:t>dönemde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KANUNUN UYGULANMASINDA DÜRÜSTLÜK KURALI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Kanunun </a:t>
            </a:r>
            <a:r>
              <a:rPr lang="tr-TR" b="1" dirty="0" smtClean="0"/>
              <a:t>yorumunda</a:t>
            </a:r>
          </a:p>
          <a:p>
            <a:r>
              <a:rPr lang="tr-TR" b="1" dirty="0" smtClean="0"/>
              <a:t>Kanuna </a:t>
            </a:r>
            <a:r>
              <a:rPr lang="tr-TR" b="1" dirty="0" smtClean="0"/>
              <a:t>karşı hilenin </a:t>
            </a:r>
            <a:r>
              <a:rPr lang="tr-TR" b="1" dirty="0" smtClean="0"/>
              <a:t>önlenmesinde</a:t>
            </a:r>
          </a:p>
          <a:p>
            <a:r>
              <a:rPr lang="tr-TR" b="1" dirty="0" smtClean="0"/>
              <a:t>Bir </a:t>
            </a:r>
            <a:r>
              <a:rPr lang="tr-TR" b="1" dirty="0" smtClean="0"/>
              <a:t>hukuki müessesenin amaca aykırı olarak </a:t>
            </a:r>
            <a:r>
              <a:rPr lang="tr-TR" b="1" dirty="0" smtClean="0"/>
              <a:t>kullanılmasında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HAKKIN KÖTÜYE KULLANILMASI YASAĞI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Kanundan veya sözleşmeden kaynaklanan bir hak varsa ve bu hak dürüstlük kuralına aykırı şekilde kullanılmışsa hakkın kötüye kullanılması söz konusu olur.</a:t>
            </a:r>
          </a:p>
          <a:p>
            <a:r>
              <a:rPr lang="tr-TR" dirty="0" smtClean="0"/>
              <a:t>Hakkın kötüye kullanılmasını yasaklayan hüküm emredici bir hukuk kuralıdır.</a:t>
            </a:r>
          </a:p>
          <a:p>
            <a:r>
              <a:rPr lang="tr-TR" dirty="0" smtClean="0"/>
              <a:t>Bir kimsenin sırf başkasına zarar vermek kastıyla bir hakkını kullanması; kendisine hiçbir yarar sağlamayan bir hakkı karşı tarafa zarar vermek kastıyla kullanması ve uyandırılan güvene aykırı çelişkili davranışlarda bulunması hallerinde hakkın </a:t>
            </a:r>
            <a:r>
              <a:rPr lang="tr-TR" dirty="0" err="1" smtClean="0"/>
              <a:t>kötüte</a:t>
            </a:r>
            <a:r>
              <a:rPr lang="tr-TR" dirty="0" smtClean="0"/>
              <a:t> kullanılması söz konusu olur.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HAKKIN KÖTÜYE KULLANILMASI HALİNDE AÇILABİLECEK DAVALAR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Hakkın kötüye kullanılması halinde şu davalar açılabilir: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Tespit davası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Önleme davası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Durdurma davası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Maddi ve manevi tazminat davası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İYİNİYET-GENEL OLARAK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kimsenin normalde kazanamayacağı bir hakkı, hakkı kazanmasına engel teşkil eden husustaki mazur görülebilecek bir bilgisizliği ve yanlış bilgisi sebebiyle kazanabilmesine olanak sağlayan duruma </a:t>
            </a:r>
            <a:r>
              <a:rPr lang="tr-TR" dirty="0" err="1" smtClean="0"/>
              <a:t>iyiniyet</a:t>
            </a:r>
            <a:r>
              <a:rPr lang="tr-TR" dirty="0" smtClean="0"/>
              <a:t> denir.</a:t>
            </a:r>
          </a:p>
          <a:p>
            <a:r>
              <a:rPr lang="tr-TR" dirty="0" err="1" smtClean="0"/>
              <a:t>İyiniyet</a:t>
            </a:r>
            <a:r>
              <a:rPr lang="tr-TR" dirty="0" smtClean="0"/>
              <a:t> hakların kazanılmasına imkan veren bir durumdur.</a:t>
            </a:r>
          </a:p>
          <a:p>
            <a:r>
              <a:rPr lang="tr-TR" dirty="0" err="1" smtClean="0"/>
              <a:t>İyiniyet</a:t>
            </a:r>
            <a:r>
              <a:rPr lang="tr-TR" dirty="0" smtClean="0"/>
              <a:t> hakkın kazanılmasına engel teşkil eden bir husustaki mazur görülebilen bir bilgisizlik veya yanlış bilgidir.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YANLIŞ BİLGİ VEYA BİLGİSİZLİĞİN MAZUR GÖRÜLEMEDİĞİ HALLER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Yanlış bilgi veya bilgisizliğin mazur görülemediği haller kanun gereği veya durum gereği bilme yükümlülüğü bulunan haller olup aşağıdaki başlıklar altında toplanabilir: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Kanunen ilanı zorunlu olan durumlar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Açıklık ilkesine bağlı olarak tutulan siciller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Tam ehliyetsizlerle yapılan işlemler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Sınırlı ehliyetsizlerle yapılan işlemler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Durum gereği bilinmesi gereken hususlar.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İYİNİYETİN KORUNMASININ SINIRLARI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kimsenin </a:t>
            </a:r>
            <a:r>
              <a:rPr lang="tr-TR" dirty="0" err="1" smtClean="0"/>
              <a:t>iyiniyetle</a:t>
            </a:r>
            <a:r>
              <a:rPr lang="tr-TR" dirty="0" smtClean="0"/>
              <a:t> bir hakkı kazanabilmesi için,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Kanun bir hakkın kazanılmasını kişinin </a:t>
            </a:r>
            <a:r>
              <a:rPr lang="tr-TR" dirty="0" err="1" smtClean="0"/>
              <a:t>iyiniyetli</a:t>
            </a:r>
            <a:r>
              <a:rPr lang="tr-TR" dirty="0" smtClean="0"/>
              <a:t> olması şartına bağlamış olmalıdır.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İyiniyet</a:t>
            </a:r>
            <a:r>
              <a:rPr lang="tr-TR" dirty="0" smtClean="0"/>
              <a:t> karinesi çürütülmemiş yani kişinin </a:t>
            </a:r>
            <a:r>
              <a:rPr lang="tr-TR" dirty="0" err="1" smtClean="0"/>
              <a:t>iyiniyetli</a:t>
            </a:r>
            <a:r>
              <a:rPr lang="tr-TR" dirty="0" smtClean="0"/>
              <a:t> olmadığı ispat edilememiş olmalıdır.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Kişi kendisinden beklenebilecek bütün dikkat ve özeni göstermiş olmalıdır.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İYİNİYETLİ OLMANIN SONUÇLARI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İyiniyetli</a:t>
            </a:r>
            <a:r>
              <a:rPr lang="tr-TR" dirty="0" smtClean="0"/>
              <a:t> olmaya bağlanan sonuçları aşağıda belirtilen üç grupta toplamak mümkündür: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İyiniyet</a:t>
            </a:r>
            <a:r>
              <a:rPr lang="tr-TR" dirty="0" smtClean="0"/>
              <a:t> hukuki sakatlığa bağlı sonuçların tümünü kaldırabilir.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İyiniyet</a:t>
            </a:r>
            <a:r>
              <a:rPr lang="tr-TR" dirty="0" smtClean="0"/>
              <a:t> hukuki sakatlığın sonuçlarını hafifletebilir.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İyiniyet</a:t>
            </a:r>
            <a:r>
              <a:rPr lang="tr-TR" dirty="0" smtClean="0"/>
              <a:t> bir hakkı genişletebilir.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56FC-F348-4784-AA31-5B34D12CD7F2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98</TotalTime>
  <Words>824</Words>
  <Application>Microsoft Office PowerPoint</Application>
  <PresentationFormat>Ekran Gösterisi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3</vt:lpstr>
      <vt:lpstr>Dilim</vt:lpstr>
      <vt:lpstr>DÜRÜSTLÜK KURALI-GENEL OLARAK</vt:lpstr>
      <vt:lpstr>HUKUKİ İŞLEMLERİN UYGULANMASINDA DÜRÜSTLÜK KURALI</vt:lpstr>
      <vt:lpstr>KANUNUN UYGULANMASINDA DÜRÜSTLÜK KURALI</vt:lpstr>
      <vt:lpstr>HAKKIN KÖTÜYE KULLANILMASI YASAĞI</vt:lpstr>
      <vt:lpstr>HAKKIN KÖTÜYE KULLANILMASI HALİNDE AÇILABİLECEK DAVALAR</vt:lpstr>
      <vt:lpstr>İYİNİYET-GENEL OLARAK</vt:lpstr>
      <vt:lpstr>YANLIŞ BİLGİ VEYA BİLGİSİZLİĞİN MAZUR GÖRÜLEMEDİĞİ HALLER</vt:lpstr>
      <vt:lpstr>İYİNİYETİN KORUNMASININ SINIRLARI</vt:lpstr>
      <vt:lpstr>İYİNİYETLİ OLMANIN SONUÇLARI</vt:lpstr>
      <vt:lpstr>İyiniyetin hukuki sakatlığa bağlı sonuçları tamamen ortadan kaldırdığı haller</vt:lpstr>
      <vt:lpstr>İYİNİYETİN HUKUKİ SAKATLIĞA BAĞLI SONUÇLARI HAFİFLETMESİ</vt:lpstr>
      <vt:lpstr>İYİNİYETİN HAKKI GENİŞLETMESİ</vt:lpstr>
      <vt:lpstr>İyiniyetin zamanaşımı yoluyla bir hakkın kazanılmasını sağlaması</vt:lpstr>
      <vt:lpstr>TAPU SİCİLİNE İTİMAT İLKESİ VE İYİNİYET</vt:lpstr>
      <vt:lpstr>İyiniyetin arandığı zaman</vt:lpstr>
      <vt:lpstr>MK VE BK’DAKİ GENEL NİTELİKLİ HÜKÜMLERİN UYGULANMA ALANI</vt:lpstr>
    </vt:vector>
  </TitlesOfParts>
  <Company>NeC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DÜRÜSTLÜK KURALI-GENEL OLARAK</dc:title>
  <dc:creator>Administrator</dc:creator>
  <cp:lastModifiedBy>Pelin Atila Yoruk</cp:lastModifiedBy>
  <cp:revision>26</cp:revision>
  <dcterms:created xsi:type="dcterms:W3CDTF">2015-11-08T19:26:14Z</dcterms:created>
  <dcterms:modified xsi:type="dcterms:W3CDTF">2017-11-13T11:10:47Z</dcterms:modified>
</cp:coreProperties>
</file>