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047"/>
    <p:restoredTop sz="94599"/>
  </p:normalViewPr>
  <p:slideViewPr>
    <p:cSldViewPr snapToGrid="0" snapToObjects="1" showGuides="1">
      <p:cViewPr>
        <p:scale>
          <a:sx n="63" d="100"/>
          <a:sy n="63" d="100"/>
        </p:scale>
        <p:origin x="144" y="10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4E34C-AF3D-2F4F-806D-666D5E75E8EE}" type="datetimeFigureOut">
              <a:rPr lang="tr-TR" smtClean="0"/>
              <a:t>26.03.2020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FE6993C-9E30-0F48-81E2-CA2DF506AE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8462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4E34C-AF3D-2F4F-806D-666D5E75E8EE}" type="datetimeFigureOut">
              <a:rPr lang="tr-TR" smtClean="0"/>
              <a:t>26.03.2020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FE6993C-9E30-0F48-81E2-CA2DF506AE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1858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4E34C-AF3D-2F4F-806D-666D5E75E8EE}" type="datetimeFigureOut">
              <a:rPr lang="tr-TR" smtClean="0"/>
              <a:t>26.03.2020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FE6993C-9E30-0F48-81E2-CA2DF506AEC2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882192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4E34C-AF3D-2F4F-806D-666D5E75E8EE}" type="datetimeFigureOut">
              <a:rPr lang="tr-TR" smtClean="0"/>
              <a:t>26.03.2020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FE6993C-9E30-0F48-81E2-CA2DF506AE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44137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4E34C-AF3D-2F4F-806D-666D5E75E8EE}" type="datetimeFigureOut">
              <a:rPr lang="tr-TR" smtClean="0"/>
              <a:t>26.03.2020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FE6993C-9E30-0F48-81E2-CA2DF506AEC2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539108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4E34C-AF3D-2F4F-806D-666D5E75E8EE}" type="datetimeFigureOut">
              <a:rPr lang="tr-TR" smtClean="0"/>
              <a:t>26.03.2020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FE6993C-9E30-0F48-81E2-CA2DF506AE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01775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4E34C-AF3D-2F4F-806D-666D5E75E8EE}" type="datetimeFigureOut">
              <a:rPr lang="tr-TR" smtClean="0"/>
              <a:t>26.03.2020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6993C-9E30-0F48-81E2-CA2DF506AE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24332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4E34C-AF3D-2F4F-806D-666D5E75E8EE}" type="datetimeFigureOut">
              <a:rPr lang="tr-TR" smtClean="0"/>
              <a:t>26.03.2020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6993C-9E30-0F48-81E2-CA2DF506AE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3328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4E34C-AF3D-2F4F-806D-666D5E75E8EE}" type="datetimeFigureOut">
              <a:rPr lang="tr-TR" smtClean="0"/>
              <a:t>26.03.2020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6993C-9E30-0F48-81E2-CA2DF506AE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8050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4E34C-AF3D-2F4F-806D-666D5E75E8EE}" type="datetimeFigureOut">
              <a:rPr lang="tr-TR" smtClean="0"/>
              <a:t>26.03.2020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FE6993C-9E30-0F48-81E2-CA2DF506AE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76935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4E34C-AF3D-2F4F-806D-666D5E75E8EE}" type="datetimeFigureOut">
              <a:rPr lang="tr-TR" smtClean="0"/>
              <a:t>26.03.2020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FE6993C-9E30-0F48-81E2-CA2DF506AE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0640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4E34C-AF3D-2F4F-806D-666D5E75E8EE}" type="datetimeFigureOut">
              <a:rPr lang="tr-TR" smtClean="0"/>
              <a:t>26.03.2020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FE6993C-9E30-0F48-81E2-CA2DF506AE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1222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4E34C-AF3D-2F4F-806D-666D5E75E8EE}" type="datetimeFigureOut">
              <a:rPr lang="tr-TR" smtClean="0"/>
              <a:t>26.03.2020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6993C-9E30-0F48-81E2-CA2DF506AE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26300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4E34C-AF3D-2F4F-806D-666D5E75E8EE}" type="datetimeFigureOut">
              <a:rPr lang="tr-TR" smtClean="0"/>
              <a:t>26.03.2020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6993C-9E30-0F48-81E2-CA2DF506AE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3309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4E34C-AF3D-2F4F-806D-666D5E75E8EE}" type="datetimeFigureOut">
              <a:rPr lang="tr-TR" smtClean="0"/>
              <a:t>26.03.2020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6993C-9E30-0F48-81E2-CA2DF506AE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3462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4E34C-AF3D-2F4F-806D-666D5E75E8EE}" type="datetimeFigureOut">
              <a:rPr lang="tr-TR" smtClean="0"/>
              <a:t>26.03.2020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FE6993C-9E30-0F48-81E2-CA2DF506AE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4697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44E34C-AF3D-2F4F-806D-666D5E75E8EE}" type="datetimeFigureOut">
              <a:rPr lang="tr-TR" smtClean="0"/>
              <a:t>26.03.2020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FE6993C-9E30-0F48-81E2-CA2DF506AEC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7417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CE95150-CD13-AC42-9F17-A3D3B2035C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2" y="1825669"/>
            <a:ext cx="8915399" cy="2262781"/>
          </a:xfrm>
        </p:spPr>
        <p:txBody>
          <a:bodyPr/>
          <a:lstStyle/>
          <a:p>
            <a:pPr algn="ctr"/>
            <a:r>
              <a:rPr lang="tr-TR" b="1" dirty="0">
                <a:solidFill>
                  <a:srgbClr val="C00000"/>
                </a:solidFill>
              </a:rPr>
              <a:t>NAMAZI BOZAN DURUMLAR</a:t>
            </a:r>
          </a:p>
        </p:txBody>
      </p:sp>
    </p:spTree>
    <p:extLst>
      <p:ext uri="{BB962C8B-B14F-4D97-AF65-F5344CB8AC3E}">
        <p14:creationId xmlns:p14="http://schemas.microsoft.com/office/powerpoint/2010/main" val="19160616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2914C89-CD4D-2C41-8187-200B10385F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7339" y="1490870"/>
            <a:ext cx="9680713" cy="4420352"/>
          </a:xfrm>
        </p:spPr>
        <p:txBody>
          <a:bodyPr>
            <a:normAutofit/>
          </a:bodyPr>
          <a:lstStyle/>
          <a:p>
            <a:r>
              <a:rPr lang="tr-TR" b="1" dirty="0"/>
              <a:t>NAMAZDA KONUŞMAK</a:t>
            </a:r>
          </a:p>
          <a:p>
            <a:pPr marL="595313" indent="-277813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b="1" dirty="0"/>
              <a:t>Namazda gerek bilerek gerekse yanılarak veya yanlışlıkla konuşmak namazı bozar.</a:t>
            </a:r>
          </a:p>
          <a:p>
            <a:pPr marL="595313" indent="-277813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b="1" dirty="0"/>
              <a:t>Konuşmak, birine seslenmek, hitap etmek şeklinde olabileceği gibi birine selam vermek, merhaba demek, verilen selama sözlü olarak karşılık vermek veya aksırana ’</a:t>
            </a:r>
            <a:r>
              <a:rPr lang="tr-TR" b="1" dirty="0" err="1"/>
              <a:t>yerhamükellah</a:t>
            </a:r>
            <a:r>
              <a:rPr lang="tr-TR" b="1" dirty="0"/>
              <a:t>’ veya ‘çok yaşa’ demek şeklinde de olur.</a:t>
            </a:r>
          </a:p>
          <a:p>
            <a:pPr marL="595313" indent="-277813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b="1" dirty="0"/>
              <a:t>Bunların bilerek, isteyerek yapılması ile yanılarak veya yanlışlıkla olması arasında fark yoktur.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072380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C367B5B-506A-624A-B214-4094D61519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b="1" dirty="0"/>
              <a:t>AMEL-İ KESÎRDE BULUNMAK</a:t>
            </a:r>
          </a:p>
          <a:p>
            <a:pPr indent="-254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b="1" dirty="0"/>
              <a:t>  Amel-i </a:t>
            </a:r>
            <a:r>
              <a:rPr lang="tr-TR" b="1" dirty="0" err="1"/>
              <a:t>kesîr</a:t>
            </a:r>
            <a:r>
              <a:rPr lang="tr-TR" b="1" dirty="0"/>
              <a:t>, çok veya aşırı bir davranışta bulunmak demektir.</a:t>
            </a:r>
          </a:p>
          <a:p>
            <a:pPr marL="534988" indent="-217488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b="1" dirty="0"/>
              <a:t>Dışarıdan gözlemleyen kişide, namazda olunmadığı izlenimini verecek davranışta bulunmak şeklinde bir ölçü getirilmiştir.</a:t>
            </a:r>
          </a:p>
          <a:p>
            <a:pPr marL="401638" indent="-341313">
              <a:lnSpc>
                <a:spcPct val="150000"/>
              </a:lnSpc>
            </a:pPr>
            <a:r>
              <a:rPr lang="tr-TR" b="1" dirty="0"/>
              <a:t>   FARZLARI BİLEREK VEYA SEHVEN TERK ETMEK</a:t>
            </a:r>
          </a:p>
          <a:p>
            <a:pPr marL="317500" indent="-298450">
              <a:lnSpc>
                <a:spcPct val="150000"/>
              </a:lnSpc>
              <a:buNone/>
            </a:pPr>
            <a:endParaRPr lang="tr-TR" b="1" dirty="0"/>
          </a:p>
          <a:p>
            <a:pPr marL="31750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704939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E2A4ECD-347E-FC42-89FA-821FB413E6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46972" y="1540189"/>
            <a:ext cx="8915400" cy="3777622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tr-TR" b="1" dirty="0"/>
              <a:t>YÖNÜ KIBLEDEN ÇEVİRMEK</a:t>
            </a:r>
          </a:p>
          <a:p>
            <a:pPr>
              <a:lnSpc>
                <a:spcPct val="150000"/>
              </a:lnSpc>
            </a:pPr>
            <a:r>
              <a:rPr lang="tr-TR" b="1" dirty="0"/>
              <a:t>BİR ŞEY YİYİP İÇMEK</a:t>
            </a:r>
          </a:p>
          <a:p>
            <a:pPr indent="2413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b="1" dirty="0"/>
              <a:t>Namaza başladıktan sonra ağza alınıp yenen şey susam tanesi kadar da olsa namazı bozar.</a:t>
            </a:r>
          </a:p>
          <a:p>
            <a:pPr>
              <a:lnSpc>
                <a:spcPct val="150000"/>
              </a:lnSpc>
            </a:pPr>
            <a:r>
              <a:rPr lang="tr-TR" b="1" dirty="0"/>
              <a:t>ÖZÜRSÜZ OLARAK BOĞAZ HIRILDATMAK, ÖKSÜRMEYE ÇALIŞMAK</a:t>
            </a:r>
          </a:p>
          <a:p>
            <a:pPr marL="361950" indent="180975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b="1" dirty="0"/>
              <a:t>Ancak herhangi bir zorlama olmaksızın doğal olarak öksürmek veya sesindeki hırıltıyı giderip sesi güzelleştirmek, namazda olduğunu anlatmak ve yanlış okuyan imamı uyarmak için öksürmek namazı bozmaz.</a:t>
            </a:r>
          </a:p>
        </p:txBody>
      </p:sp>
    </p:spTree>
    <p:extLst>
      <p:ext uri="{BB962C8B-B14F-4D97-AF65-F5344CB8AC3E}">
        <p14:creationId xmlns:p14="http://schemas.microsoft.com/office/powerpoint/2010/main" val="2740622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7249C46-ED08-1747-82E6-0A2115A97A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04732" y="1137920"/>
            <a:ext cx="8915400" cy="3777622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tr-TR" b="1" dirty="0"/>
              <a:t>ÜF, TÜH DİYEREK BİR ŞEYİ ÜFLEMEK VEYA BEZGİNLİK GÖSTERMEK</a:t>
            </a:r>
          </a:p>
          <a:p>
            <a:pPr>
              <a:lnSpc>
                <a:spcPct val="150000"/>
              </a:lnSpc>
            </a:pPr>
            <a:r>
              <a:rPr lang="tr-TR" b="1" dirty="0"/>
              <a:t>İNLEMEK</a:t>
            </a:r>
          </a:p>
          <a:p>
            <a:pPr indent="-20638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b="1" dirty="0"/>
              <a:t> Ah çekmek, inlemek normal durumda namazı bozmakla birlikte, huşû ve ibadet aşkından olursa namazı bozmaz</a:t>
            </a:r>
          </a:p>
          <a:p>
            <a:pPr>
              <a:lnSpc>
                <a:spcPct val="150000"/>
              </a:lnSpc>
            </a:pPr>
            <a:r>
              <a:rPr lang="tr-TR" b="1" dirty="0"/>
              <a:t>GÜLMEK</a:t>
            </a:r>
          </a:p>
          <a:p>
            <a:pPr indent="-20638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b="1" dirty="0"/>
              <a:t>	Kişinin kendisinin duyacağı kadar bir gülme </a:t>
            </a:r>
            <a:r>
              <a:rPr lang="tr-TR" b="1" dirty="0">
                <a:solidFill>
                  <a:srgbClr val="C00000"/>
                </a:solidFill>
              </a:rPr>
              <a:t>sadece namazı bozar</a:t>
            </a:r>
            <a:r>
              <a:rPr lang="tr-TR" b="1" dirty="0"/>
              <a:t>, yakında bulunanların işitebileceği kadar olursa da </a:t>
            </a:r>
            <a:r>
              <a:rPr lang="tr-TR" b="1" dirty="0">
                <a:solidFill>
                  <a:srgbClr val="C00000"/>
                </a:solidFill>
              </a:rPr>
              <a:t>abdest de bozulur. </a:t>
            </a:r>
          </a:p>
        </p:txBody>
      </p:sp>
    </p:spTree>
    <p:extLst>
      <p:ext uri="{BB962C8B-B14F-4D97-AF65-F5344CB8AC3E}">
        <p14:creationId xmlns:p14="http://schemas.microsoft.com/office/powerpoint/2010/main" val="893944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1603776-6CFB-784B-931E-4AF0133BEA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46972" y="1137920"/>
            <a:ext cx="9318308" cy="4693920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tr-TR" b="1" dirty="0"/>
              <a:t>NAMAZDA İKEN GÖZE İLİŞEN BİR YAZIYA BAKMAKLA NAMAZ BOZULMAZ</a:t>
            </a:r>
          </a:p>
          <a:p>
            <a:pPr algn="just">
              <a:lnSpc>
                <a:spcPct val="150000"/>
              </a:lnSpc>
            </a:pPr>
            <a:r>
              <a:rPr lang="tr-TR" b="1" dirty="0"/>
              <a:t>FARKINDA OLMAYARAK VEYA UNUTARAK YAPILMIŞ OLSA BİLE AVRET YERİ AÇIK İKEN BİR RÜKÜN EDA ETMEK VEYA BİR RÜKÜN EDA EDİLECEK SÜRENİN (üç defa ‘ </a:t>
            </a:r>
            <a:r>
              <a:rPr lang="tr-TR" b="1" dirty="0" err="1"/>
              <a:t>sübhânellâh</a:t>
            </a:r>
            <a:r>
              <a:rPr lang="tr-TR" b="1" dirty="0"/>
              <a:t>’ diyecek kadar süre) GEÇMİŞ OLMASI</a:t>
            </a:r>
          </a:p>
          <a:p>
            <a:pPr algn="just">
              <a:lnSpc>
                <a:spcPct val="150000"/>
              </a:lnSpc>
            </a:pPr>
            <a:r>
              <a:rPr lang="tr-TR" b="1" dirty="0"/>
              <a:t>FARKINDA OLMAYARAK VEYA UNUTARAK YAPILMIŞ OLSA BİLE ÜZERİNDE NAMAZA MANİ MİKTARDA BİR NECÂSET  BİR RÜKÜN EDA ETMEK VEYA BİR RÜKÜN EDA EDİLECEK SÜRENİN (üç defa ‘ </a:t>
            </a:r>
            <a:r>
              <a:rPr lang="tr-TR" b="1" dirty="0" err="1"/>
              <a:t>sübhânellâh</a:t>
            </a:r>
            <a:r>
              <a:rPr lang="tr-TR" b="1" dirty="0"/>
              <a:t>’ diyecek kadar süre) GEÇMİŞ OLMASI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543614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9E4E27F-65DC-D14D-8089-6707F9FE71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9120" y="1540189"/>
            <a:ext cx="9533572" cy="3777622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tr-TR" b="1" dirty="0"/>
              <a:t>TEYEMMÜM EDEN BİR KİMSENİN NAMAZDA İKEN SU KULANMA İMKANININ DOĞMASI</a:t>
            </a:r>
          </a:p>
          <a:p>
            <a:pPr algn="just">
              <a:lnSpc>
                <a:spcPct val="150000"/>
              </a:lnSpc>
            </a:pPr>
            <a:r>
              <a:rPr lang="tr-TR" b="1" dirty="0"/>
              <a:t>MEST ÜZERİNE MESH YAPAN BİR KİMSE NAMAZ KILARKEN, MESH MÜDDETİNİN DOLMASI</a:t>
            </a:r>
          </a:p>
          <a:p>
            <a:pPr indent="-20638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tr-TR" b="1" dirty="0"/>
              <a:t> Mesh süresi, mestin abdestli olarak giyilmesinden sonra ilk </a:t>
            </a:r>
            <a:r>
              <a:rPr lang="tr-TR" b="1" dirty="0" err="1"/>
              <a:t>hadesten</a:t>
            </a:r>
            <a:r>
              <a:rPr lang="tr-TR" b="1" dirty="0"/>
              <a:t> yani abdesti bozan ilk durumdan başlar.</a:t>
            </a:r>
          </a:p>
          <a:p>
            <a:pPr indent="-20638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tr-TR" b="1" dirty="0"/>
              <a:t>Mest üzerine meshin süresi, </a:t>
            </a:r>
            <a:r>
              <a:rPr lang="tr-TR" b="1" u="sng" dirty="0"/>
              <a:t>yolcu olmayanlar için </a:t>
            </a:r>
            <a:r>
              <a:rPr lang="tr-TR" b="1" dirty="0">
                <a:solidFill>
                  <a:srgbClr val="C00000"/>
                </a:solidFill>
              </a:rPr>
              <a:t>bir gün bir gece (24 saat</a:t>
            </a:r>
            <a:r>
              <a:rPr lang="tr-TR" b="1" dirty="0"/>
              <a:t>), </a:t>
            </a:r>
            <a:r>
              <a:rPr lang="tr-TR" b="1" u="sng" dirty="0"/>
              <a:t>yolcular için </a:t>
            </a:r>
            <a:r>
              <a:rPr lang="tr-TR" b="1" dirty="0">
                <a:solidFill>
                  <a:srgbClr val="C00000"/>
                </a:solidFill>
              </a:rPr>
              <a:t>üç gün üç gecedir (72 saat).</a:t>
            </a:r>
          </a:p>
        </p:txBody>
      </p:sp>
    </p:spTree>
    <p:extLst>
      <p:ext uri="{BB962C8B-B14F-4D97-AF65-F5344CB8AC3E}">
        <p14:creationId xmlns:p14="http://schemas.microsoft.com/office/powerpoint/2010/main" val="6496464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DFB5617-B89B-7942-9EAC-2BED5F63C2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SABAH NAMAZI KILARKEN GÜNEŞİN DOĞMASI</a:t>
            </a:r>
          </a:p>
          <a:p>
            <a:pPr indent="0">
              <a:lnSpc>
                <a:spcPct val="150000"/>
              </a:lnSpc>
              <a:buNone/>
            </a:pPr>
            <a:r>
              <a:rPr lang="tr-TR" b="1" dirty="0"/>
              <a:t>(Bir rekatını kıldı ise </a:t>
            </a:r>
            <a:r>
              <a:rPr lang="tr-TR" b="1" dirty="0" err="1"/>
              <a:t>Şâfiîlere</a:t>
            </a:r>
            <a:r>
              <a:rPr lang="tr-TR" b="1" dirty="0"/>
              <a:t> göre </a:t>
            </a:r>
            <a:r>
              <a:rPr lang="tr-TR" b="1" dirty="0" err="1"/>
              <a:t>bozlmaz</a:t>
            </a:r>
            <a:r>
              <a:rPr lang="tr-TR" b="1" dirty="0"/>
              <a:t>)</a:t>
            </a:r>
          </a:p>
          <a:p>
            <a:pPr marL="361950" indent="-361950">
              <a:lnSpc>
                <a:spcPct val="150000"/>
              </a:lnSpc>
            </a:pPr>
            <a:r>
              <a:rPr lang="tr-TR" b="1" dirty="0"/>
              <a:t>YANLIŞ OKUMA SEBEBİ İLE AYETİN ANLAMININ BOZULMASI</a:t>
            </a:r>
          </a:p>
        </p:txBody>
      </p:sp>
    </p:spTree>
    <p:extLst>
      <p:ext uri="{BB962C8B-B14F-4D97-AF65-F5344CB8AC3E}">
        <p14:creationId xmlns:p14="http://schemas.microsoft.com/office/powerpoint/2010/main" val="766264145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{0DA05C7F-19FE-0E41-864F-5C0F803EA858}tf10001069</Template>
  <TotalTime>54</TotalTime>
  <Words>376</Words>
  <Application>Microsoft Macintosh PowerPoint</Application>
  <PresentationFormat>Geniş ekran</PresentationFormat>
  <Paragraphs>29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Arial</vt:lpstr>
      <vt:lpstr>Century Gothic</vt:lpstr>
      <vt:lpstr>Wingdings</vt:lpstr>
      <vt:lpstr>Wingdings 3</vt:lpstr>
      <vt:lpstr>Duman</vt:lpstr>
      <vt:lpstr>NAMAZI BOZAN DURUMLAR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NAMAZI BOZAN DURUMLAR</dc:title>
  <dc:creator>alime çelik</dc:creator>
  <cp:lastModifiedBy>alime çelik</cp:lastModifiedBy>
  <cp:revision>6</cp:revision>
  <dcterms:created xsi:type="dcterms:W3CDTF">2020-03-26T12:00:49Z</dcterms:created>
  <dcterms:modified xsi:type="dcterms:W3CDTF">2020-03-26T12:55:31Z</dcterms:modified>
</cp:coreProperties>
</file>