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60" r:id="rId3"/>
    <p:sldId id="257" r:id="rId4"/>
    <p:sldId id="261" r:id="rId5"/>
    <p:sldId id="262" r:id="rId6"/>
    <p:sldId id="263" r:id="rId7"/>
    <p:sldId id="258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Orta Stil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1AD211-8484-4693-93DA-182017B4E55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EA2933CA-4C4E-40CB-B333-B04639B7DC3F}">
      <dgm:prSet/>
      <dgm:spPr/>
      <dgm:t>
        <a:bodyPr/>
        <a:lstStyle/>
        <a:p>
          <a:r>
            <a:rPr lang="en-US"/>
            <a:t>Dunlap, R. E. (2002). Environmental Sociology: A Personal Perspective on Its First Quarter Century. Organization and Environment, 15, 10-36. </a:t>
          </a:r>
        </a:p>
      </dgm:t>
    </dgm:pt>
    <dgm:pt modelId="{383E22C0-9473-40E7-B22B-D059CA3FBF0A}" type="parTrans" cxnId="{167223E2-26E4-4543-9516-4BC1663CFB45}">
      <dgm:prSet/>
      <dgm:spPr/>
      <dgm:t>
        <a:bodyPr/>
        <a:lstStyle/>
        <a:p>
          <a:endParaRPr lang="en-US"/>
        </a:p>
      </dgm:t>
    </dgm:pt>
    <dgm:pt modelId="{74266D57-D068-468F-8770-BB378AE0E57A}" type="sibTrans" cxnId="{167223E2-26E4-4543-9516-4BC1663CFB45}">
      <dgm:prSet/>
      <dgm:spPr/>
      <dgm:t>
        <a:bodyPr/>
        <a:lstStyle/>
        <a:p>
          <a:endParaRPr lang="en-US"/>
        </a:p>
      </dgm:t>
    </dgm:pt>
    <dgm:pt modelId="{5F38E9C8-1CC3-4116-8F1A-B9E57054AD34}">
      <dgm:prSet/>
      <dgm:spPr/>
      <dgm:t>
        <a:bodyPr/>
        <a:lstStyle/>
        <a:p>
          <a:r>
            <a:rPr lang="en-US"/>
            <a:t>Catton, W. R. and Dunlap, R. E. (1978b). Paradigms, Theories, and the Primacy of the HEP-NEP Distinction. The American Sociologist, 13, 256-259. </a:t>
          </a:r>
        </a:p>
      </dgm:t>
    </dgm:pt>
    <dgm:pt modelId="{FCC9AFB8-D7F8-4B46-B9AD-14A81C0669CE}" type="parTrans" cxnId="{2945315C-DD90-4FAF-B115-A9E05FB9E536}">
      <dgm:prSet/>
      <dgm:spPr/>
      <dgm:t>
        <a:bodyPr/>
        <a:lstStyle/>
        <a:p>
          <a:endParaRPr lang="en-US"/>
        </a:p>
      </dgm:t>
    </dgm:pt>
    <dgm:pt modelId="{626823B6-AF72-4DAE-8B5C-84BC0D6C6DD1}" type="sibTrans" cxnId="{2945315C-DD90-4FAF-B115-A9E05FB9E536}">
      <dgm:prSet/>
      <dgm:spPr/>
      <dgm:t>
        <a:bodyPr/>
        <a:lstStyle/>
        <a:p>
          <a:endParaRPr lang="en-US"/>
        </a:p>
      </dgm:t>
    </dgm:pt>
    <dgm:pt modelId="{E728FA46-9A15-4A47-800B-C4544F49598F}">
      <dgm:prSet/>
      <dgm:spPr/>
      <dgm:t>
        <a:bodyPr/>
        <a:lstStyle/>
        <a:p>
          <a:r>
            <a:rPr lang="en-US"/>
            <a:t>Catton, W. R. and Dunlap, R. E. (1980). New Ecological Paradigm for Post-Exuberant Sociology. American Behavioral Scientist, 24, 15-47. </a:t>
          </a:r>
        </a:p>
      </dgm:t>
    </dgm:pt>
    <dgm:pt modelId="{63D2CE80-3358-4142-A75F-679E789830F9}" type="parTrans" cxnId="{E08E5C0D-8A86-4E2A-8B88-6159CCF7E40C}">
      <dgm:prSet/>
      <dgm:spPr/>
      <dgm:t>
        <a:bodyPr/>
        <a:lstStyle/>
        <a:p>
          <a:endParaRPr lang="en-US"/>
        </a:p>
      </dgm:t>
    </dgm:pt>
    <dgm:pt modelId="{12CA4D45-ED91-40E4-921C-E0EFABB7FD22}" type="sibTrans" cxnId="{E08E5C0D-8A86-4E2A-8B88-6159CCF7E40C}">
      <dgm:prSet/>
      <dgm:spPr/>
      <dgm:t>
        <a:bodyPr/>
        <a:lstStyle/>
        <a:p>
          <a:endParaRPr lang="en-US"/>
        </a:p>
      </dgm:t>
    </dgm:pt>
    <dgm:pt modelId="{175A9075-6176-417D-91D9-AE4DA6A4FDF6}" type="pres">
      <dgm:prSet presAssocID="{101AD211-8484-4693-93DA-182017B4E554}" presName="root" presStyleCnt="0">
        <dgm:presLayoutVars>
          <dgm:dir/>
          <dgm:resizeHandles val="exact"/>
        </dgm:presLayoutVars>
      </dgm:prSet>
      <dgm:spPr/>
    </dgm:pt>
    <dgm:pt modelId="{0AB9E07C-DAEC-4E50-B8AF-0500345683A0}" type="pres">
      <dgm:prSet presAssocID="{EA2933CA-4C4E-40CB-B333-B04639B7DC3F}" presName="compNode" presStyleCnt="0"/>
      <dgm:spPr/>
    </dgm:pt>
    <dgm:pt modelId="{9E165F2C-BC4C-4FA1-A4FC-DC15109203DA}" type="pres">
      <dgm:prSet presAssocID="{EA2933CA-4C4E-40CB-B333-B04639B7DC3F}" presName="bgRect" presStyleLbl="bgShp" presStyleIdx="0" presStyleCnt="3"/>
      <dgm:spPr/>
    </dgm:pt>
    <dgm:pt modelId="{F3DE0C01-96D4-4E2E-AFF7-3E320B7F9955}" type="pres">
      <dgm:prSet presAssocID="{EA2933CA-4C4E-40CB-B333-B04639B7DC3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rror"/>
        </a:ext>
      </dgm:extLst>
    </dgm:pt>
    <dgm:pt modelId="{36EA8040-EEC9-4593-B14B-3742EB9B3C35}" type="pres">
      <dgm:prSet presAssocID="{EA2933CA-4C4E-40CB-B333-B04639B7DC3F}" presName="spaceRect" presStyleCnt="0"/>
      <dgm:spPr/>
    </dgm:pt>
    <dgm:pt modelId="{39279292-EF2F-47E6-83A2-59EFB9F3DB0B}" type="pres">
      <dgm:prSet presAssocID="{EA2933CA-4C4E-40CB-B333-B04639B7DC3F}" presName="parTx" presStyleLbl="revTx" presStyleIdx="0" presStyleCnt="3">
        <dgm:presLayoutVars>
          <dgm:chMax val="0"/>
          <dgm:chPref val="0"/>
        </dgm:presLayoutVars>
      </dgm:prSet>
      <dgm:spPr/>
    </dgm:pt>
    <dgm:pt modelId="{368158A6-F2A6-41B1-9976-68DF1036E730}" type="pres">
      <dgm:prSet presAssocID="{74266D57-D068-468F-8770-BB378AE0E57A}" presName="sibTrans" presStyleCnt="0"/>
      <dgm:spPr/>
    </dgm:pt>
    <dgm:pt modelId="{99C3EF1D-1247-462B-9E90-A9F044EB5583}" type="pres">
      <dgm:prSet presAssocID="{5F38E9C8-1CC3-4116-8F1A-B9E57054AD34}" presName="compNode" presStyleCnt="0"/>
      <dgm:spPr/>
    </dgm:pt>
    <dgm:pt modelId="{97371BCF-EE5D-4A69-BD70-DA21B942B5DC}" type="pres">
      <dgm:prSet presAssocID="{5F38E9C8-1CC3-4116-8F1A-B9E57054AD34}" presName="bgRect" presStyleLbl="bgShp" presStyleIdx="1" presStyleCnt="3"/>
      <dgm:spPr/>
    </dgm:pt>
    <dgm:pt modelId="{F462BBC9-5286-4AB4-8072-5FC136B13948}" type="pres">
      <dgm:prSet presAssocID="{5F38E9C8-1CC3-4116-8F1A-B9E57054AD3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oter"/>
        </a:ext>
      </dgm:extLst>
    </dgm:pt>
    <dgm:pt modelId="{DB07404A-9BD5-46C0-9E3F-54AF867A0BCC}" type="pres">
      <dgm:prSet presAssocID="{5F38E9C8-1CC3-4116-8F1A-B9E57054AD34}" presName="spaceRect" presStyleCnt="0"/>
      <dgm:spPr/>
    </dgm:pt>
    <dgm:pt modelId="{C4E65F3F-3FB1-4BED-A216-F3D3B2B28C0C}" type="pres">
      <dgm:prSet presAssocID="{5F38E9C8-1CC3-4116-8F1A-B9E57054AD34}" presName="parTx" presStyleLbl="revTx" presStyleIdx="1" presStyleCnt="3">
        <dgm:presLayoutVars>
          <dgm:chMax val="0"/>
          <dgm:chPref val="0"/>
        </dgm:presLayoutVars>
      </dgm:prSet>
      <dgm:spPr/>
    </dgm:pt>
    <dgm:pt modelId="{88D249A8-2106-4477-B890-ACC18A2B6777}" type="pres">
      <dgm:prSet presAssocID="{626823B6-AF72-4DAE-8B5C-84BC0D6C6DD1}" presName="sibTrans" presStyleCnt="0"/>
      <dgm:spPr/>
    </dgm:pt>
    <dgm:pt modelId="{C29A69E4-08FE-4A1D-B3C2-1A9C7A484905}" type="pres">
      <dgm:prSet presAssocID="{E728FA46-9A15-4A47-800B-C4544F49598F}" presName="compNode" presStyleCnt="0"/>
      <dgm:spPr/>
    </dgm:pt>
    <dgm:pt modelId="{4E574D2F-617F-4016-8057-D27A78F583E7}" type="pres">
      <dgm:prSet presAssocID="{E728FA46-9A15-4A47-800B-C4544F49598F}" presName="bgRect" presStyleLbl="bgShp" presStyleIdx="2" presStyleCnt="3"/>
      <dgm:spPr/>
    </dgm:pt>
    <dgm:pt modelId="{B91798D9-8FDB-4518-B988-DA70881A34CE}" type="pres">
      <dgm:prSet presAssocID="{E728FA46-9A15-4A47-800B-C4544F49598F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ingerprint"/>
        </a:ext>
      </dgm:extLst>
    </dgm:pt>
    <dgm:pt modelId="{6670DDAA-E1EC-4BD0-B5CE-21EE2C63FF23}" type="pres">
      <dgm:prSet presAssocID="{E728FA46-9A15-4A47-800B-C4544F49598F}" presName="spaceRect" presStyleCnt="0"/>
      <dgm:spPr/>
    </dgm:pt>
    <dgm:pt modelId="{B02D3517-3993-4F38-A828-D01329D43CC0}" type="pres">
      <dgm:prSet presAssocID="{E728FA46-9A15-4A47-800B-C4544F49598F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E08E5C0D-8A86-4E2A-8B88-6159CCF7E40C}" srcId="{101AD211-8484-4693-93DA-182017B4E554}" destId="{E728FA46-9A15-4A47-800B-C4544F49598F}" srcOrd="2" destOrd="0" parTransId="{63D2CE80-3358-4142-A75F-679E789830F9}" sibTransId="{12CA4D45-ED91-40E4-921C-E0EFABB7FD22}"/>
    <dgm:cxn modelId="{0D12705B-FF73-462B-9FD7-BE363B11CE1F}" type="presOf" srcId="{5F38E9C8-1CC3-4116-8F1A-B9E57054AD34}" destId="{C4E65F3F-3FB1-4BED-A216-F3D3B2B28C0C}" srcOrd="0" destOrd="0" presId="urn:microsoft.com/office/officeart/2018/2/layout/IconVerticalSolidList"/>
    <dgm:cxn modelId="{2945315C-DD90-4FAF-B115-A9E05FB9E536}" srcId="{101AD211-8484-4693-93DA-182017B4E554}" destId="{5F38E9C8-1CC3-4116-8F1A-B9E57054AD34}" srcOrd="1" destOrd="0" parTransId="{FCC9AFB8-D7F8-4B46-B9AD-14A81C0669CE}" sibTransId="{626823B6-AF72-4DAE-8B5C-84BC0D6C6DD1}"/>
    <dgm:cxn modelId="{AD708066-9E73-40EA-9987-AB18CAB53152}" type="presOf" srcId="{101AD211-8484-4693-93DA-182017B4E554}" destId="{175A9075-6176-417D-91D9-AE4DA6A4FDF6}" srcOrd="0" destOrd="0" presId="urn:microsoft.com/office/officeart/2018/2/layout/IconVerticalSolidList"/>
    <dgm:cxn modelId="{7C8FEF72-ACB1-4629-968D-2BC8946362B2}" type="presOf" srcId="{EA2933CA-4C4E-40CB-B333-B04639B7DC3F}" destId="{39279292-EF2F-47E6-83A2-59EFB9F3DB0B}" srcOrd="0" destOrd="0" presId="urn:microsoft.com/office/officeart/2018/2/layout/IconVerticalSolidList"/>
    <dgm:cxn modelId="{167223E2-26E4-4543-9516-4BC1663CFB45}" srcId="{101AD211-8484-4693-93DA-182017B4E554}" destId="{EA2933CA-4C4E-40CB-B333-B04639B7DC3F}" srcOrd="0" destOrd="0" parTransId="{383E22C0-9473-40E7-B22B-D059CA3FBF0A}" sibTransId="{74266D57-D068-468F-8770-BB378AE0E57A}"/>
    <dgm:cxn modelId="{0E5582F7-453D-49EB-AC47-A9A6316056BA}" type="presOf" srcId="{E728FA46-9A15-4A47-800B-C4544F49598F}" destId="{B02D3517-3993-4F38-A828-D01329D43CC0}" srcOrd="0" destOrd="0" presId="urn:microsoft.com/office/officeart/2018/2/layout/IconVerticalSolidList"/>
    <dgm:cxn modelId="{B295FAB0-9C7E-4E2A-AB87-27E137805BCF}" type="presParOf" srcId="{175A9075-6176-417D-91D9-AE4DA6A4FDF6}" destId="{0AB9E07C-DAEC-4E50-B8AF-0500345683A0}" srcOrd="0" destOrd="0" presId="urn:microsoft.com/office/officeart/2018/2/layout/IconVerticalSolidList"/>
    <dgm:cxn modelId="{965E8D3B-1597-4FE1-A838-80DB4D23B75F}" type="presParOf" srcId="{0AB9E07C-DAEC-4E50-B8AF-0500345683A0}" destId="{9E165F2C-BC4C-4FA1-A4FC-DC15109203DA}" srcOrd="0" destOrd="0" presId="urn:microsoft.com/office/officeart/2018/2/layout/IconVerticalSolidList"/>
    <dgm:cxn modelId="{DA62E992-B464-4ED8-B405-D8C6CC1218FE}" type="presParOf" srcId="{0AB9E07C-DAEC-4E50-B8AF-0500345683A0}" destId="{F3DE0C01-96D4-4E2E-AFF7-3E320B7F9955}" srcOrd="1" destOrd="0" presId="urn:microsoft.com/office/officeart/2018/2/layout/IconVerticalSolidList"/>
    <dgm:cxn modelId="{09578466-D626-44E7-AA6F-388825D4FE57}" type="presParOf" srcId="{0AB9E07C-DAEC-4E50-B8AF-0500345683A0}" destId="{36EA8040-EEC9-4593-B14B-3742EB9B3C35}" srcOrd="2" destOrd="0" presId="urn:microsoft.com/office/officeart/2018/2/layout/IconVerticalSolidList"/>
    <dgm:cxn modelId="{A84C55F5-B180-4254-94D4-026A1AE191A3}" type="presParOf" srcId="{0AB9E07C-DAEC-4E50-B8AF-0500345683A0}" destId="{39279292-EF2F-47E6-83A2-59EFB9F3DB0B}" srcOrd="3" destOrd="0" presId="urn:microsoft.com/office/officeart/2018/2/layout/IconVerticalSolidList"/>
    <dgm:cxn modelId="{DBAF186F-5576-415B-9EFD-540E9B878498}" type="presParOf" srcId="{175A9075-6176-417D-91D9-AE4DA6A4FDF6}" destId="{368158A6-F2A6-41B1-9976-68DF1036E730}" srcOrd="1" destOrd="0" presId="urn:microsoft.com/office/officeart/2018/2/layout/IconVerticalSolidList"/>
    <dgm:cxn modelId="{D03E00A5-EEF1-434D-884A-D75A266DBE56}" type="presParOf" srcId="{175A9075-6176-417D-91D9-AE4DA6A4FDF6}" destId="{99C3EF1D-1247-462B-9E90-A9F044EB5583}" srcOrd="2" destOrd="0" presId="urn:microsoft.com/office/officeart/2018/2/layout/IconVerticalSolidList"/>
    <dgm:cxn modelId="{9D1559A7-67AB-4193-9A19-35A24F01FD07}" type="presParOf" srcId="{99C3EF1D-1247-462B-9E90-A9F044EB5583}" destId="{97371BCF-EE5D-4A69-BD70-DA21B942B5DC}" srcOrd="0" destOrd="0" presId="urn:microsoft.com/office/officeart/2018/2/layout/IconVerticalSolidList"/>
    <dgm:cxn modelId="{91DE1BE6-DA9D-4B76-B4B5-1D7C81774707}" type="presParOf" srcId="{99C3EF1D-1247-462B-9E90-A9F044EB5583}" destId="{F462BBC9-5286-4AB4-8072-5FC136B13948}" srcOrd="1" destOrd="0" presId="urn:microsoft.com/office/officeart/2018/2/layout/IconVerticalSolidList"/>
    <dgm:cxn modelId="{994015CF-6375-4B61-9D42-73B6CC029BA3}" type="presParOf" srcId="{99C3EF1D-1247-462B-9E90-A9F044EB5583}" destId="{DB07404A-9BD5-46C0-9E3F-54AF867A0BCC}" srcOrd="2" destOrd="0" presId="urn:microsoft.com/office/officeart/2018/2/layout/IconVerticalSolidList"/>
    <dgm:cxn modelId="{5E91F9D4-8B4B-41D9-A227-7296B60313CE}" type="presParOf" srcId="{99C3EF1D-1247-462B-9E90-A9F044EB5583}" destId="{C4E65F3F-3FB1-4BED-A216-F3D3B2B28C0C}" srcOrd="3" destOrd="0" presId="urn:microsoft.com/office/officeart/2018/2/layout/IconVerticalSolidList"/>
    <dgm:cxn modelId="{28B3671F-1D31-4E4C-8896-EE4A233C1EDD}" type="presParOf" srcId="{175A9075-6176-417D-91D9-AE4DA6A4FDF6}" destId="{88D249A8-2106-4477-B890-ACC18A2B6777}" srcOrd="3" destOrd="0" presId="urn:microsoft.com/office/officeart/2018/2/layout/IconVerticalSolidList"/>
    <dgm:cxn modelId="{DD7507E6-D2AF-40AE-B225-D38608161CD1}" type="presParOf" srcId="{175A9075-6176-417D-91D9-AE4DA6A4FDF6}" destId="{C29A69E4-08FE-4A1D-B3C2-1A9C7A484905}" srcOrd="4" destOrd="0" presId="urn:microsoft.com/office/officeart/2018/2/layout/IconVerticalSolidList"/>
    <dgm:cxn modelId="{3348F8E2-F235-4BB0-ACAA-6833CFC7E45F}" type="presParOf" srcId="{C29A69E4-08FE-4A1D-B3C2-1A9C7A484905}" destId="{4E574D2F-617F-4016-8057-D27A78F583E7}" srcOrd="0" destOrd="0" presId="urn:microsoft.com/office/officeart/2018/2/layout/IconVerticalSolidList"/>
    <dgm:cxn modelId="{8AC46A24-CDEE-41BF-BD68-083257E88BE8}" type="presParOf" srcId="{C29A69E4-08FE-4A1D-B3C2-1A9C7A484905}" destId="{B91798D9-8FDB-4518-B988-DA70881A34CE}" srcOrd="1" destOrd="0" presId="urn:microsoft.com/office/officeart/2018/2/layout/IconVerticalSolidList"/>
    <dgm:cxn modelId="{4550ACED-7546-47A6-B23D-106B7FEC2E21}" type="presParOf" srcId="{C29A69E4-08FE-4A1D-B3C2-1A9C7A484905}" destId="{6670DDAA-E1EC-4BD0-B5CE-21EE2C63FF23}" srcOrd="2" destOrd="0" presId="urn:microsoft.com/office/officeart/2018/2/layout/IconVerticalSolidList"/>
    <dgm:cxn modelId="{E496BB00-6DF8-482F-98DD-ADECEB198036}" type="presParOf" srcId="{C29A69E4-08FE-4A1D-B3C2-1A9C7A484905}" destId="{B02D3517-3993-4F38-A828-D01329D43CC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CB02A0-DB71-4EC6-9A02-0B962C380CE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3313DC83-C2B9-4009-A666-CE5B07EC7620}">
      <dgm:prSet/>
      <dgm:spPr/>
      <dgm:t>
        <a:bodyPr/>
        <a:lstStyle/>
        <a:p>
          <a:r>
            <a:rPr lang="en-US"/>
            <a:t>Gould, Kenneth, A. and Tammy L. Lewis, eds. </a:t>
          </a:r>
          <a:r>
            <a:rPr lang="tr-TR"/>
            <a:t>(</a:t>
          </a:r>
          <a:r>
            <a:rPr lang="en-US"/>
            <a:t>2009</a:t>
          </a:r>
          <a:r>
            <a:rPr lang="tr-TR"/>
            <a:t>)</a:t>
          </a:r>
          <a:r>
            <a:rPr lang="en-US"/>
            <a:t>. </a:t>
          </a:r>
          <a:r>
            <a:rPr lang="en-US" u="sng"/>
            <a:t>Twenty Lessons in Environmental Sociology.</a:t>
          </a:r>
          <a:r>
            <a:rPr lang="en-US"/>
            <a:t> New York, NY: Oxford University Press. </a:t>
          </a:r>
        </a:p>
      </dgm:t>
    </dgm:pt>
    <dgm:pt modelId="{D15DACB3-E39E-423A-8E0A-EFA7CC20CBE2}" type="parTrans" cxnId="{19A80A83-FF23-4D6E-8AC9-849BBC244DA0}">
      <dgm:prSet/>
      <dgm:spPr/>
      <dgm:t>
        <a:bodyPr/>
        <a:lstStyle/>
        <a:p>
          <a:endParaRPr lang="en-US"/>
        </a:p>
      </dgm:t>
    </dgm:pt>
    <dgm:pt modelId="{56E502FE-8EDA-4336-A68B-27D8CAA5C016}" type="sibTrans" cxnId="{19A80A83-FF23-4D6E-8AC9-849BBC244DA0}">
      <dgm:prSet/>
      <dgm:spPr/>
      <dgm:t>
        <a:bodyPr/>
        <a:lstStyle/>
        <a:p>
          <a:endParaRPr lang="en-US"/>
        </a:p>
      </dgm:t>
    </dgm:pt>
    <dgm:pt modelId="{8515A3C3-A27A-453B-87EB-80EB11EF2519}">
      <dgm:prSet/>
      <dgm:spPr/>
      <dgm:t>
        <a:bodyPr/>
        <a:lstStyle/>
        <a:p>
          <a:r>
            <a:rPr lang="en-US"/>
            <a:t>Irvin, A. (2001). Sociology and the Environment. Cambridge, UK: Polity. </a:t>
          </a:r>
        </a:p>
      </dgm:t>
    </dgm:pt>
    <dgm:pt modelId="{C37C6490-46B5-4F32-A3D7-60FCD5DF25F9}" type="parTrans" cxnId="{C123170A-8864-48C8-AB00-D74F26491F87}">
      <dgm:prSet/>
      <dgm:spPr/>
      <dgm:t>
        <a:bodyPr/>
        <a:lstStyle/>
        <a:p>
          <a:endParaRPr lang="en-US"/>
        </a:p>
      </dgm:t>
    </dgm:pt>
    <dgm:pt modelId="{7AD03A98-6201-4A91-8414-EAE8BDA014C3}" type="sibTrans" cxnId="{C123170A-8864-48C8-AB00-D74F26491F87}">
      <dgm:prSet/>
      <dgm:spPr/>
      <dgm:t>
        <a:bodyPr/>
        <a:lstStyle/>
        <a:p>
          <a:endParaRPr lang="en-US"/>
        </a:p>
      </dgm:t>
    </dgm:pt>
    <dgm:pt modelId="{3B2A481D-B478-4D4E-895E-B23AD213F351}">
      <dgm:prSet/>
      <dgm:spPr/>
      <dgm:t>
        <a:bodyPr/>
        <a:lstStyle/>
        <a:p>
          <a:r>
            <a:rPr lang="en-US"/>
            <a:t>Mol, A. P.J. and Sonnenfeld D. A. eds. (2000). Ecological Modernization Around the World. London: Frank Class</a:t>
          </a:r>
        </a:p>
      </dgm:t>
    </dgm:pt>
    <dgm:pt modelId="{C554C6DB-6E2B-46AB-9DAD-3CC3EC812D6A}" type="parTrans" cxnId="{94F336E4-C9B1-4421-9823-68EAED998EAD}">
      <dgm:prSet/>
      <dgm:spPr/>
      <dgm:t>
        <a:bodyPr/>
        <a:lstStyle/>
        <a:p>
          <a:endParaRPr lang="en-US"/>
        </a:p>
      </dgm:t>
    </dgm:pt>
    <dgm:pt modelId="{F6BFFC9F-BC23-4DE2-A9D2-CFBC131FF2E0}" type="sibTrans" cxnId="{94F336E4-C9B1-4421-9823-68EAED998EAD}">
      <dgm:prSet/>
      <dgm:spPr/>
      <dgm:t>
        <a:bodyPr/>
        <a:lstStyle/>
        <a:p>
          <a:endParaRPr lang="en-US"/>
        </a:p>
      </dgm:t>
    </dgm:pt>
    <dgm:pt modelId="{98E17EA4-2C06-4A22-9BA5-8272D9624A1D}" type="pres">
      <dgm:prSet presAssocID="{60CB02A0-DB71-4EC6-9A02-0B962C380CEB}" presName="root" presStyleCnt="0">
        <dgm:presLayoutVars>
          <dgm:dir/>
          <dgm:resizeHandles val="exact"/>
        </dgm:presLayoutVars>
      </dgm:prSet>
      <dgm:spPr/>
    </dgm:pt>
    <dgm:pt modelId="{90AB076B-1004-4367-AC81-6ADA3DFDDBC0}" type="pres">
      <dgm:prSet presAssocID="{3313DC83-C2B9-4009-A666-CE5B07EC7620}" presName="compNode" presStyleCnt="0"/>
      <dgm:spPr/>
    </dgm:pt>
    <dgm:pt modelId="{CB937ECD-8904-4DA0-BAD3-5848D06E6E69}" type="pres">
      <dgm:prSet presAssocID="{3313DC83-C2B9-4009-A666-CE5B07EC7620}" presName="bgRect" presStyleLbl="bgShp" presStyleIdx="0" presStyleCnt="3"/>
      <dgm:spPr/>
    </dgm:pt>
    <dgm:pt modelId="{66313933-0BF1-429C-A376-C68B8D9EB22D}" type="pres">
      <dgm:prSet presAssocID="{3313DC83-C2B9-4009-A666-CE5B07EC7620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C02B238-003B-4917-8933-523E9CD0F36C}" type="pres">
      <dgm:prSet presAssocID="{3313DC83-C2B9-4009-A666-CE5B07EC7620}" presName="spaceRect" presStyleCnt="0"/>
      <dgm:spPr/>
    </dgm:pt>
    <dgm:pt modelId="{DD44A612-775A-4CA7-8E62-37EF3BFF9C73}" type="pres">
      <dgm:prSet presAssocID="{3313DC83-C2B9-4009-A666-CE5B07EC7620}" presName="parTx" presStyleLbl="revTx" presStyleIdx="0" presStyleCnt="3">
        <dgm:presLayoutVars>
          <dgm:chMax val="0"/>
          <dgm:chPref val="0"/>
        </dgm:presLayoutVars>
      </dgm:prSet>
      <dgm:spPr/>
    </dgm:pt>
    <dgm:pt modelId="{A194428E-FC4C-4128-88C6-71DD9BC05706}" type="pres">
      <dgm:prSet presAssocID="{56E502FE-8EDA-4336-A68B-27D8CAA5C016}" presName="sibTrans" presStyleCnt="0"/>
      <dgm:spPr/>
    </dgm:pt>
    <dgm:pt modelId="{520B709B-D38E-41BA-AEA9-AF9F610C2025}" type="pres">
      <dgm:prSet presAssocID="{8515A3C3-A27A-453B-87EB-80EB11EF2519}" presName="compNode" presStyleCnt="0"/>
      <dgm:spPr/>
    </dgm:pt>
    <dgm:pt modelId="{89D1C3F9-0C00-4626-9347-D24F13383B93}" type="pres">
      <dgm:prSet presAssocID="{8515A3C3-A27A-453B-87EB-80EB11EF2519}" presName="bgRect" presStyleLbl="bgShp" presStyleIdx="1" presStyleCnt="3"/>
      <dgm:spPr/>
    </dgm:pt>
    <dgm:pt modelId="{6E615217-F90E-40F5-9E90-28E7A5DC1B92}" type="pres">
      <dgm:prSet presAssocID="{8515A3C3-A27A-453B-87EB-80EB11EF251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AB08DB5B-5F74-4301-973D-01B9A7771755}" type="pres">
      <dgm:prSet presAssocID="{8515A3C3-A27A-453B-87EB-80EB11EF2519}" presName="spaceRect" presStyleCnt="0"/>
      <dgm:spPr/>
    </dgm:pt>
    <dgm:pt modelId="{6F1D05B3-E93C-4D66-BB30-C01C6D5F4A37}" type="pres">
      <dgm:prSet presAssocID="{8515A3C3-A27A-453B-87EB-80EB11EF2519}" presName="parTx" presStyleLbl="revTx" presStyleIdx="1" presStyleCnt="3">
        <dgm:presLayoutVars>
          <dgm:chMax val="0"/>
          <dgm:chPref val="0"/>
        </dgm:presLayoutVars>
      </dgm:prSet>
      <dgm:spPr/>
    </dgm:pt>
    <dgm:pt modelId="{97A053A9-A051-4977-8E25-E84141F63A31}" type="pres">
      <dgm:prSet presAssocID="{7AD03A98-6201-4A91-8414-EAE8BDA014C3}" presName="sibTrans" presStyleCnt="0"/>
      <dgm:spPr/>
    </dgm:pt>
    <dgm:pt modelId="{9B4EADCE-C17E-49B3-B108-CCC8E8A73F16}" type="pres">
      <dgm:prSet presAssocID="{3B2A481D-B478-4D4E-895E-B23AD213F351}" presName="compNode" presStyleCnt="0"/>
      <dgm:spPr/>
    </dgm:pt>
    <dgm:pt modelId="{BF8093B1-046E-4DFF-B831-C3AD092DEE1B}" type="pres">
      <dgm:prSet presAssocID="{3B2A481D-B478-4D4E-895E-B23AD213F351}" presName="bgRect" presStyleLbl="bgShp" presStyleIdx="2" presStyleCnt="3"/>
      <dgm:spPr/>
    </dgm:pt>
    <dgm:pt modelId="{B963360B-FE48-45E2-86FB-0C82480AF056}" type="pres">
      <dgm:prSet presAssocID="{3B2A481D-B478-4D4E-895E-B23AD213F351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99E88399-9E0D-45B1-986D-0B97D8DFC270}" type="pres">
      <dgm:prSet presAssocID="{3B2A481D-B478-4D4E-895E-B23AD213F351}" presName="spaceRect" presStyleCnt="0"/>
      <dgm:spPr/>
    </dgm:pt>
    <dgm:pt modelId="{238735DE-B9D9-4BD1-8B24-EF0DB8674955}" type="pres">
      <dgm:prSet presAssocID="{3B2A481D-B478-4D4E-895E-B23AD213F351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C123170A-8864-48C8-AB00-D74F26491F87}" srcId="{60CB02A0-DB71-4EC6-9A02-0B962C380CEB}" destId="{8515A3C3-A27A-453B-87EB-80EB11EF2519}" srcOrd="1" destOrd="0" parTransId="{C37C6490-46B5-4F32-A3D7-60FCD5DF25F9}" sibTransId="{7AD03A98-6201-4A91-8414-EAE8BDA014C3}"/>
    <dgm:cxn modelId="{B306C632-EE0D-4718-9E97-70E81A9DED2F}" type="presOf" srcId="{3B2A481D-B478-4D4E-895E-B23AD213F351}" destId="{238735DE-B9D9-4BD1-8B24-EF0DB8674955}" srcOrd="0" destOrd="0" presId="urn:microsoft.com/office/officeart/2018/2/layout/IconVerticalSolidList"/>
    <dgm:cxn modelId="{31E71C55-3619-4B83-B06A-18369C259A06}" type="presOf" srcId="{60CB02A0-DB71-4EC6-9A02-0B962C380CEB}" destId="{98E17EA4-2C06-4A22-9BA5-8272D9624A1D}" srcOrd="0" destOrd="0" presId="urn:microsoft.com/office/officeart/2018/2/layout/IconVerticalSolidList"/>
    <dgm:cxn modelId="{19A80A83-FF23-4D6E-8AC9-849BBC244DA0}" srcId="{60CB02A0-DB71-4EC6-9A02-0B962C380CEB}" destId="{3313DC83-C2B9-4009-A666-CE5B07EC7620}" srcOrd="0" destOrd="0" parTransId="{D15DACB3-E39E-423A-8E0A-EFA7CC20CBE2}" sibTransId="{56E502FE-8EDA-4336-A68B-27D8CAA5C016}"/>
    <dgm:cxn modelId="{09AAF2E0-FFDF-4B27-9A7B-31EB599695E1}" type="presOf" srcId="{3313DC83-C2B9-4009-A666-CE5B07EC7620}" destId="{DD44A612-775A-4CA7-8E62-37EF3BFF9C73}" srcOrd="0" destOrd="0" presId="urn:microsoft.com/office/officeart/2018/2/layout/IconVerticalSolidList"/>
    <dgm:cxn modelId="{94F336E4-C9B1-4421-9823-68EAED998EAD}" srcId="{60CB02A0-DB71-4EC6-9A02-0B962C380CEB}" destId="{3B2A481D-B478-4D4E-895E-B23AD213F351}" srcOrd="2" destOrd="0" parTransId="{C554C6DB-6E2B-46AB-9DAD-3CC3EC812D6A}" sibTransId="{F6BFFC9F-BC23-4DE2-A9D2-CFBC131FF2E0}"/>
    <dgm:cxn modelId="{A43FCEF8-A4D8-40B5-8362-B74BEE59A4B7}" type="presOf" srcId="{8515A3C3-A27A-453B-87EB-80EB11EF2519}" destId="{6F1D05B3-E93C-4D66-BB30-C01C6D5F4A37}" srcOrd="0" destOrd="0" presId="urn:microsoft.com/office/officeart/2018/2/layout/IconVerticalSolidList"/>
    <dgm:cxn modelId="{05D9F853-B916-4B36-91C0-FD1FED24ED67}" type="presParOf" srcId="{98E17EA4-2C06-4A22-9BA5-8272D9624A1D}" destId="{90AB076B-1004-4367-AC81-6ADA3DFDDBC0}" srcOrd="0" destOrd="0" presId="urn:microsoft.com/office/officeart/2018/2/layout/IconVerticalSolidList"/>
    <dgm:cxn modelId="{4B028678-D1C2-4EB2-AEA0-CCEDEAC574F5}" type="presParOf" srcId="{90AB076B-1004-4367-AC81-6ADA3DFDDBC0}" destId="{CB937ECD-8904-4DA0-BAD3-5848D06E6E69}" srcOrd="0" destOrd="0" presId="urn:microsoft.com/office/officeart/2018/2/layout/IconVerticalSolidList"/>
    <dgm:cxn modelId="{0DA4B869-1634-4B18-901C-86C10767F2D1}" type="presParOf" srcId="{90AB076B-1004-4367-AC81-6ADA3DFDDBC0}" destId="{66313933-0BF1-429C-A376-C68B8D9EB22D}" srcOrd="1" destOrd="0" presId="urn:microsoft.com/office/officeart/2018/2/layout/IconVerticalSolidList"/>
    <dgm:cxn modelId="{7BAB606E-B74B-4439-BA3F-1C5C781B7D61}" type="presParOf" srcId="{90AB076B-1004-4367-AC81-6ADA3DFDDBC0}" destId="{FC02B238-003B-4917-8933-523E9CD0F36C}" srcOrd="2" destOrd="0" presId="urn:microsoft.com/office/officeart/2018/2/layout/IconVerticalSolidList"/>
    <dgm:cxn modelId="{A154C5FF-283B-491B-98B5-F7196CB6C34A}" type="presParOf" srcId="{90AB076B-1004-4367-AC81-6ADA3DFDDBC0}" destId="{DD44A612-775A-4CA7-8E62-37EF3BFF9C73}" srcOrd="3" destOrd="0" presId="urn:microsoft.com/office/officeart/2018/2/layout/IconVerticalSolidList"/>
    <dgm:cxn modelId="{08AA04BA-E899-4BA3-9BD2-478D633F9407}" type="presParOf" srcId="{98E17EA4-2C06-4A22-9BA5-8272D9624A1D}" destId="{A194428E-FC4C-4128-88C6-71DD9BC05706}" srcOrd="1" destOrd="0" presId="urn:microsoft.com/office/officeart/2018/2/layout/IconVerticalSolidList"/>
    <dgm:cxn modelId="{657813CD-5A78-49A7-BA6F-10206253AD58}" type="presParOf" srcId="{98E17EA4-2C06-4A22-9BA5-8272D9624A1D}" destId="{520B709B-D38E-41BA-AEA9-AF9F610C2025}" srcOrd="2" destOrd="0" presId="urn:microsoft.com/office/officeart/2018/2/layout/IconVerticalSolidList"/>
    <dgm:cxn modelId="{2E99F9BD-95AF-4E58-9978-989B598E14AD}" type="presParOf" srcId="{520B709B-D38E-41BA-AEA9-AF9F610C2025}" destId="{89D1C3F9-0C00-4626-9347-D24F13383B93}" srcOrd="0" destOrd="0" presId="urn:microsoft.com/office/officeart/2018/2/layout/IconVerticalSolidList"/>
    <dgm:cxn modelId="{7186F2BE-888E-4667-9A22-A33F3C285EC5}" type="presParOf" srcId="{520B709B-D38E-41BA-AEA9-AF9F610C2025}" destId="{6E615217-F90E-40F5-9E90-28E7A5DC1B92}" srcOrd="1" destOrd="0" presId="urn:microsoft.com/office/officeart/2018/2/layout/IconVerticalSolidList"/>
    <dgm:cxn modelId="{DFF0D675-0687-4570-80CC-A85E3017E456}" type="presParOf" srcId="{520B709B-D38E-41BA-AEA9-AF9F610C2025}" destId="{AB08DB5B-5F74-4301-973D-01B9A7771755}" srcOrd="2" destOrd="0" presId="urn:microsoft.com/office/officeart/2018/2/layout/IconVerticalSolidList"/>
    <dgm:cxn modelId="{50B334DC-2366-4431-AA77-2E25E603BDCF}" type="presParOf" srcId="{520B709B-D38E-41BA-AEA9-AF9F610C2025}" destId="{6F1D05B3-E93C-4D66-BB30-C01C6D5F4A37}" srcOrd="3" destOrd="0" presId="urn:microsoft.com/office/officeart/2018/2/layout/IconVerticalSolidList"/>
    <dgm:cxn modelId="{8D1398F8-DA8F-46EC-AD38-AEF3BB07EC22}" type="presParOf" srcId="{98E17EA4-2C06-4A22-9BA5-8272D9624A1D}" destId="{97A053A9-A051-4977-8E25-E84141F63A31}" srcOrd="3" destOrd="0" presId="urn:microsoft.com/office/officeart/2018/2/layout/IconVerticalSolidList"/>
    <dgm:cxn modelId="{E467A3CC-1870-4D7F-B1A6-64C5D8679026}" type="presParOf" srcId="{98E17EA4-2C06-4A22-9BA5-8272D9624A1D}" destId="{9B4EADCE-C17E-49B3-B108-CCC8E8A73F16}" srcOrd="4" destOrd="0" presId="urn:microsoft.com/office/officeart/2018/2/layout/IconVerticalSolidList"/>
    <dgm:cxn modelId="{0DEB5CCC-9147-482B-B83B-53FDB4161271}" type="presParOf" srcId="{9B4EADCE-C17E-49B3-B108-CCC8E8A73F16}" destId="{BF8093B1-046E-4DFF-B831-C3AD092DEE1B}" srcOrd="0" destOrd="0" presId="urn:microsoft.com/office/officeart/2018/2/layout/IconVerticalSolidList"/>
    <dgm:cxn modelId="{9A142B73-27E9-49B6-B24B-CD9845935453}" type="presParOf" srcId="{9B4EADCE-C17E-49B3-B108-CCC8E8A73F16}" destId="{B963360B-FE48-45E2-86FB-0C82480AF056}" srcOrd="1" destOrd="0" presId="urn:microsoft.com/office/officeart/2018/2/layout/IconVerticalSolidList"/>
    <dgm:cxn modelId="{CC3E8160-5E7D-458D-8EBD-AE85B17BA53C}" type="presParOf" srcId="{9B4EADCE-C17E-49B3-B108-CCC8E8A73F16}" destId="{99E88399-9E0D-45B1-986D-0B97D8DFC270}" srcOrd="2" destOrd="0" presId="urn:microsoft.com/office/officeart/2018/2/layout/IconVerticalSolidList"/>
    <dgm:cxn modelId="{393F49D0-0C32-49C8-AEC9-DB9E4AF2D2C6}" type="presParOf" srcId="{9B4EADCE-C17E-49B3-B108-CCC8E8A73F16}" destId="{238735DE-B9D9-4BD1-8B24-EF0DB867495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165F2C-BC4C-4FA1-A4FC-DC15109203DA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DE0C01-96D4-4E2E-AFF7-3E320B7F9955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279292-EF2F-47E6-83A2-59EFB9F3DB0B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Dunlap, R. E. (2002). Environmental Sociology: A Personal Perspective on Its First Quarter Century. Organization and Environment, 15, 10-36. </a:t>
          </a:r>
        </a:p>
      </dsp:txBody>
      <dsp:txXfrm>
        <a:off x="1435590" y="531"/>
        <a:ext cx="9080009" cy="1242935"/>
      </dsp:txXfrm>
    </dsp:sp>
    <dsp:sp modelId="{97371BCF-EE5D-4A69-BD70-DA21B942B5DC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62BBC9-5286-4AB4-8072-5FC136B13948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E65F3F-3FB1-4BED-A216-F3D3B2B28C0C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Catton, W. R. and Dunlap, R. E. (1978b). Paradigms, Theories, and the Primacy of the HEP-NEP Distinction. The American Sociologist, 13, 256-259. </a:t>
          </a:r>
        </a:p>
      </dsp:txBody>
      <dsp:txXfrm>
        <a:off x="1435590" y="1554201"/>
        <a:ext cx="9080009" cy="1242935"/>
      </dsp:txXfrm>
    </dsp:sp>
    <dsp:sp modelId="{4E574D2F-617F-4016-8057-D27A78F583E7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1798D9-8FDB-4518-B988-DA70881A34CE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D3517-3993-4F38-A828-D01329D43CC0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Catton, W. R. and Dunlap, R. E. (1980). New Ecological Paradigm for Post-Exuberant Sociology. American Behavioral Scientist, 24, 15-47. </a:t>
          </a:r>
        </a:p>
      </dsp:txBody>
      <dsp:txXfrm>
        <a:off x="1435590" y="3107870"/>
        <a:ext cx="9080009" cy="12429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37ECD-8904-4DA0-BAD3-5848D06E6E69}">
      <dsp:nvSpPr>
        <dsp:cNvPr id="0" name=""/>
        <dsp:cNvSpPr/>
      </dsp:nvSpPr>
      <dsp:spPr>
        <a:xfrm>
          <a:off x="0" y="531"/>
          <a:ext cx="10515600" cy="124293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313933-0BF1-429C-A376-C68B8D9EB22D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44A612-775A-4CA7-8E62-37EF3BFF9C73}">
      <dsp:nvSpPr>
        <dsp:cNvPr id="0" name=""/>
        <dsp:cNvSpPr/>
      </dsp:nvSpPr>
      <dsp:spPr>
        <a:xfrm>
          <a:off x="1435590" y="53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Gould, Kenneth, A. and Tammy L. Lewis, eds. </a:t>
          </a:r>
          <a:r>
            <a:rPr lang="tr-TR" sz="2400" kern="1200"/>
            <a:t>(</a:t>
          </a:r>
          <a:r>
            <a:rPr lang="en-US" sz="2400" kern="1200"/>
            <a:t>2009</a:t>
          </a:r>
          <a:r>
            <a:rPr lang="tr-TR" sz="2400" kern="1200"/>
            <a:t>)</a:t>
          </a:r>
          <a:r>
            <a:rPr lang="en-US" sz="2400" kern="1200"/>
            <a:t>. </a:t>
          </a:r>
          <a:r>
            <a:rPr lang="en-US" sz="2400" u="sng" kern="1200"/>
            <a:t>Twenty Lessons in Environmental Sociology.</a:t>
          </a:r>
          <a:r>
            <a:rPr lang="en-US" sz="2400" kern="1200"/>
            <a:t> New York, NY: Oxford University Press. </a:t>
          </a:r>
        </a:p>
      </dsp:txBody>
      <dsp:txXfrm>
        <a:off x="1435590" y="531"/>
        <a:ext cx="9080009" cy="1242935"/>
      </dsp:txXfrm>
    </dsp:sp>
    <dsp:sp modelId="{89D1C3F9-0C00-4626-9347-D24F13383B93}">
      <dsp:nvSpPr>
        <dsp:cNvPr id="0" name=""/>
        <dsp:cNvSpPr/>
      </dsp:nvSpPr>
      <dsp:spPr>
        <a:xfrm>
          <a:off x="0" y="1554201"/>
          <a:ext cx="10515600" cy="124293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15217-F90E-40F5-9E90-28E7A5DC1B92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1D05B3-E93C-4D66-BB30-C01C6D5F4A37}">
      <dsp:nvSpPr>
        <dsp:cNvPr id="0" name=""/>
        <dsp:cNvSpPr/>
      </dsp:nvSpPr>
      <dsp:spPr>
        <a:xfrm>
          <a:off x="1435590" y="1554201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Irvin, A. (2001). Sociology and the Environment. Cambridge, UK: Polity. </a:t>
          </a:r>
        </a:p>
      </dsp:txBody>
      <dsp:txXfrm>
        <a:off x="1435590" y="1554201"/>
        <a:ext cx="9080009" cy="1242935"/>
      </dsp:txXfrm>
    </dsp:sp>
    <dsp:sp modelId="{BF8093B1-046E-4DFF-B831-C3AD092DEE1B}">
      <dsp:nvSpPr>
        <dsp:cNvPr id="0" name=""/>
        <dsp:cNvSpPr/>
      </dsp:nvSpPr>
      <dsp:spPr>
        <a:xfrm>
          <a:off x="0" y="3107870"/>
          <a:ext cx="10515600" cy="124293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63360B-FE48-45E2-86FB-0C82480AF056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8735DE-B9D9-4BD1-8B24-EF0DB8674955}">
      <dsp:nvSpPr>
        <dsp:cNvPr id="0" name=""/>
        <dsp:cNvSpPr/>
      </dsp:nvSpPr>
      <dsp:spPr>
        <a:xfrm>
          <a:off x="1435590" y="3107870"/>
          <a:ext cx="9080009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Mol, A. P.J. and Sonnenfeld D. A. eds. (2000). Ecological Modernization Around the World. London: Frank Class</a:t>
          </a:r>
        </a:p>
      </dsp:txBody>
      <dsp:txXfrm>
        <a:off x="1435590" y="3107870"/>
        <a:ext cx="9080009" cy="1242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A030648-68E1-4838-A462-F2EA771CA6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7B254B5A-50F7-4F1B-A019-64A8BF6166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DCF86B8-DA3A-4C53-9431-9F8AD25DE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0CAD8D9-488D-4A40-B311-86448C42A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7B76C7C-740C-4D17-A8C3-BAD14E3F2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1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F9DE809-1E6E-4AE2-AB56-7AF2C9E28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4DA3455-E007-48BF-8FD0-FF99AEE89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35FC5F1-7116-44B5-AA94-E9055C651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23A341-D2F7-4F67-9DB5-218936C7C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E1785E6-A84D-4C23-BE0E-63E659C0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65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3A9F561-602E-44EB-A477-13E254CD06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766BAD9-06D5-4596-8997-2788E27D45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A28DA95-3F55-4367-97AD-17455CFC3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4BF2441-B7C9-414B-8759-6446CDDD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123507-A029-4AED-B55E-2B2EDD7B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C5BD26-427C-4BA6-A49F-6384018C3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02A611-1BAE-4BE8-9122-0EC2D01AC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7576264-D992-41DB-A6B3-F891F0147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9CF8A4-40BD-4E8F-93D4-FD0EB6B3C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CF7E28F-56E2-4025-AAC3-45EE2725A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16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9699D8D-8C0B-4484-B946-A7F2440F3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49386EC-D3CA-4722-8BD4-75065E8DB4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937D383-7573-45A8-BA6F-2BE0BD9A5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2780F3-CBC7-4946-A911-852166EFA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EF04A08-998C-42CC-899C-5C1AEF656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65235-0B37-43B2-B339-54AC68BDC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A4CB052-E2A1-46F7-B921-16DDB1D917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595479E-8D4F-4F6E-AA78-44CB72FE09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E562E5C-D9A9-4E12-9E40-B263FCD34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66CF9AE-0A2D-4A3B-A18E-DC9C7410A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6A9F952-B3F5-40EE-81D1-7D7BA82C3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99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E716682-E450-4073-BB64-E661CF7F4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91B677E-710A-4694-80AA-CC4412F405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BB1DAE4A-A5CD-47A0-A92A-51FD23B33E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49FC838-BC87-4A27-82C1-1F430B433E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52FF22E-E45D-42B3-898B-C617432FDF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8226CF6-A73B-482F-A3E7-8E35E4DF3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775EAFAF-5AD4-4887-9CB1-73C6CCC74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8585744-6CEB-46E6-AF80-9866E721A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508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5350AC-2973-4D83-9A13-D16B44C27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5AF6EE0-48B5-459D-9C77-1EA733277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EC0C9A4-EECE-42EE-9FD9-05969B8BC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A8D959E-0479-46B3-8B94-A819955EA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894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D39A127-2BCC-49F6-BD62-5D6849699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9F0966D-203A-4524-9838-016F0F710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D505FECB-95AE-4DE9-B671-C1315EE1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2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5FFA4C-4EF9-4490-A919-249725972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6FB08D7-0A9F-4C5F-B14A-4B8B4B5A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0B3CCB8-709A-45BA-9F10-A9B384F1C2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E357314-AE25-4CBE-9CEA-70D968026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7140F3-1321-4636-9249-DBE4C638A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DA94EE5-7686-4A08-98B8-37D589A45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8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46EDA7-79A7-4042-AE89-19759620D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0AEA55F-874B-41C1-910F-6D63809AF6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95CE9C2-144E-4B84-B72F-F12145EF90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0492E0-5AAB-430E-9092-B218439B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063876-4686-4D6D-B9E1-11D9D38A3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E6D1F41-128D-4AAC-87BA-C2CB9EDFE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BE3DEFC-ABF1-490F-B317-2CC0788D4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42B85EE-70E1-4E86-93EE-DBA498AAF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EBB4B80-7ED6-41F7-8FE1-11E8340A0A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3F4004-2F74-45FB-A0E6-A1E8826E3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E7D7253-CE4F-4F92-A19C-846840DC6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971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9EB2242-8C78-4D3E-8AFC-66CCF05D23E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1321" b="14409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8383231E-EC7D-4725-A6BF-BBD2C6F1F3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dirty="0" err="1">
                <a:solidFill>
                  <a:srgbClr val="FFFFFF"/>
                </a:solidFill>
              </a:rPr>
              <a:t>Çevre</a:t>
            </a:r>
            <a:r>
              <a:rPr lang="en-US" sz="6000" dirty="0">
                <a:solidFill>
                  <a:srgbClr val="FFFFFF"/>
                </a:solidFill>
              </a:rPr>
              <a:t> </a:t>
            </a:r>
            <a:r>
              <a:rPr lang="tr-TR" sz="6000" dirty="0">
                <a:solidFill>
                  <a:srgbClr val="FFFFFF"/>
                </a:solidFill>
              </a:rPr>
              <a:t>S</a:t>
            </a:r>
            <a:r>
              <a:rPr lang="en-US" sz="6000" dirty="0" err="1">
                <a:solidFill>
                  <a:srgbClr val="FFFFFF"/>
                </a:solidFill>
              </a:rPr>
              <a:t>osyolojisi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BCF9AC1-72AA-4927-B89F-589C82D0D2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tr-TR" sz="2400">
                <a:solidFill>
                  <a:srgbClr val="FFFFFF"/>
                </a:solidFill>
              </a:rPr>
              <a:t>Dersin Tanıtımı 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9513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B4E26B0F-FDA7-4624-9AE0-D8836F02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Dersin Amaçları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FFA52F-20BA-4839-97AF-7CCEFE32D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endParaRPr lang="tr-TR"/>
          </a:p>
          <a:p>
            <a:r>
              <a:rPr lang="tr-TR"/>
              <a:t>Bu dersin temel amacı, global çevre krizinin doğasını, nedenlerini ve sonuçlarını hem kuramsal hem de ampirik açıdan analiz etmektir. Bu konudaki farklı yaklaşımlar karşılaştırmalı biçimde ele alınarak incelenecektir.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288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F93B151A-BC6E-42D1-B690-5CB5F5C4F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Dersin Gereklilikleri ve Sınavlar 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156C6D-F2A5-4908-83A0-AEC041288E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tr-TR">
                <a:latin typeface="Arial" panose="020B0604020202020204" pitchFamily="34" charset="0"/>
                <a:cs typeface="Arial" panose="020B0604020202020204" pitchFamily="34" charset="0"/>
              </a:rPr>
              <a:t>Her hafta ele alınacak konu ile ilgili önerilen kitap ve/veya makalelerden okunması gerekmektedir. </a:t>
            </a:r>
          </a:p>
          <a:p>
            <a:pPr marL="0" indent="0">
              <a:buNone/>
            </a:pPr>
            <a:endParaRPr lang="tr-TR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>
                <a:latin typeface="Arial" panose="020B0604020202020204" pitchFamily="34" charset="0"/>
                <a:cs typeface="Arial" panose="020B0604020202020204" pitchFamily="34" charset="0"/>
              </a:rPr>
              <a:t>Öğrencilerin tartışmaların takip edilebilmesi için derslere katılmaları gereklidir.</a:t>
            </a:r>
            <a:endParaRPr lang="en-US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4549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93C541CF-C582-4319-ADD6-0DA9A644A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tr-TR">
                <a:solidFill>
                  <a:srgbClr val="FFFFFF"/>
                </a:solidFill>
              </a:rPr>
              <a:t>Sınavlar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8508A1-AE00-4D04-84F9-A0375FE3D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tr-TR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 sınav: Sınav tarihine kadar işlenen konuları içerecektir. Notun %20’sini oluşturacaktır.  </a:t>
            </a:r>
          </a:p>
          <a:p>
            <a:endParaRPr lang="tr-TR" sz="24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400" b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 sonu sınavı: </a:t>
            </a:r>
            <a:r>
              <a:rPr lang="tr-TR" sz="2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Dönem sonu notunun %50’sini ödev,%40’nı sınav ve %10’unu belgesel değerlendirmesi oluşturacaktır.  Derste konu ile ilgili ayrıntılı açıklama yapılacaktır. </a:t>
            </a:r>
          </a:p>
          <a:p>
            <a:endParaRPr lang="tr-TR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9344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49EF480-9D53-4760-93DD-A2F9DA7A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Ders Planı</a:t>
            </a:r>
          </a:p>
        </p:txBody>
      </p:sp>
      <p:graphicFrame>
        <p:nvGraphicFramePr>
          <p:cNvPr id="4" name="İçerik Yer Tutucusu 3">
            <a:extLst>
              <a:ext uri="{FF2B5EF4-FFF2-40B4-BE49-F238E27FC236}">
                <a16:creationId xmlns:a16="http://schemas.microsoft.com/office/drawing/2014/main" id="{08BDE5C9-BA45-4779-9019-B06D295D92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7409417"/>
              </p:ext>
            </p:extLst>
          </p:nvPr>
        </p:nvGraphicFramePr>
        <p:xfrm>
          <a:off x="838201" y="2081054"/>
          <a:ext cx="9701980" cy="372815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954571">
                  <a:extLst>
                    <a:ext uri="{9D8B030D-6E8A-4147-A177-3AD203B41FA5}">
                      <a16:colId xmlns:a16="http://schemas.microsoft.com/office/drawing/2014/main" val="1563923690"/>
                    </a:ext>
                  </a:extLst>
                </a:gridCol>
                <a:gridCol w="8747409">
                  <a:extLst>
                    <a:ext uri="{9D8B030D-6E8A-4147-A177-3AD203B41FA5}">
                      <a16:colId xmlns:a16="http://schemas.microsoft.com/office/drawing/2014/main" val="1499708466"/>
                    </a:ext>
                  </a:extLst>
                </a:gridCol>
              </a:tblGrid>
              <a:tr h="5325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Hafta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Ana Temalar ve Konular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63803776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Dersin Tanıtımı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565042149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2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Çevre Sorunları ve Çevrecilik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19520795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3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Çevre Sosyolojisi: Tarihsel Gelişimi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90411421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4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Yaklaşımlar: Ekofeminizm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09540481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5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Yaklaşımlar: Eko-Marksizm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141201617"/>
                  </a:ext>
                </a:extLst>
              </a:tr>
              <a:tr h="5325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6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Yaklaşımlar: </a:t>
                      </a:r>
                      <a:r>
                        <a:rPr lang="tr-TR" sz="1200" dirty="0" err="1">
                          <a:effectLst/>
                        </a:rPr>
                        <a:t>Ekonarşizm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493499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836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BDB647C-9E19-4273-95D2-AB3B7F054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5" name="İçerik Yer Tutucusu 4">
            <a:extLst>
              <a:ext uri="{FF2B5EF4-FFF2-40B4-BE49-F238E27FC236}">
                <a16:creationId xmlns:a16="http://schemas.microsoft.com/office/drawing/2014/main" id="{F62E985D-A44C-4C25-8ED7-153682658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2125846"/>
              </p:ext>
            </p:extLst>
          </p:nvPr>
        </p:nvGraphicFramePr>
        <p:xfrm>
          <a:off x="838201" y="1917290"/>
          <a:ext cx="10842522" cy="436847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066788">
                  <a:extLst>
                    <a:ext uri="{9D8B030D-6E8A-4147-A177-3AD203B41FA5}">
                      <a16:colId xmlns:a16="http://schemas.microsoft.com/office/drawing/2014/main" val="1136032881"/>
                    </a:ext>
                  </a:extLst>
                </a:gridCol>
                <a:gridCol w="9775734">
                  <a:extLst>
                    <a:ext uri="{9D8B030D-6E8A-4147-A177-3AD203B41FA5}">
                      <a16:colId xmlns:a16="http://schemas.microsoft.com/office/drawing/2014/main" val="3069645082"/>
                    </a:ext>
                  </a:extLst>
                </a:gridCol>
              </a:tblGrid>
              <a:tr h="545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7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Çevresel Adalet </a:t>
                      </a:r>
                      <a:endParaRPr lang="tr-TR" sz="10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818703852"/>
                  </a:ext>
                </a:extLst>
              </a:tr>
              <a:tr h="545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8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>
                          <a:effectLst/>
                        </a:rPr>
                        <a:t>Ara Sınav</a:t>
                      </a:r>
                      <a:endParaRPr lang="tr-T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26594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9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dirty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>
                          <a:effectLst/>
                        </a:rPr>
                        <a:t>Çevre ve Teknoloji </a:t>
                      </a:r>
                      <a:endParaRPr lang="tr-TR" sz="10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64233904"/>
                  </a:ext>
                </a:extLst>
              </a:tr>
              <a:tr h="545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10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Çevre ve Azgelişmişlik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22991900"/>
                  </a:ext>
                </a:extLst>
              </a:tr>
              <a:tr h="545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11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Belgesel: </a:t>
                      </a:r>
                      <a:r>
                        <a:rPr lang="tr-TR" sz="1200" dirty="0" err="1">
                          <a:effectLst/>
                        </a:rPr>
                        <a:t>Gasland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  <a:endParaRPr lang="tr-TR" sz="10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697826159"/>
                  </a:ext>
                </a:extLst>
              </a:tr>
              <a:tr h="545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12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Yeşil </a:t>
                      </a:r>
                      <a:r>
                        <a:rPr lang="tr-TR" sz="1200" dirty="0" err="1">
                          <a:effectLst/>
                        </a:rPr>
                        <a:t>Gözboyama</a:t>
                      </a:r>
                      <a:r>
                        <a:rPr lang="tr-TR" sz="1200" dirty="0">
                          <a:effectLst/>
                        </a:rPr>
                        <a:t> </a:t>
                      </a: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36663021"/>
                  </a:ext>
                </a:extLst>
              </a:tr>
              <a:tr h="5456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 </a:t>
                      </a:r>
                      <a:endParaRPr lang="tr-TR" sz="10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13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İklim Değişikliği</a:t>
                      </a:r>
                      <a:endParaRPr lang="tr-TR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000" dirty="0">
                        <a:effectLst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11746496"/>
                  </a:ext>
                </a:extLst>
              </a:tr>
              <a:tr h="5456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  </a:t>
                      </a:r>
                      <a:endParaRPr lang="tr-TR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>
                          <a:effectLst/>
                        </a:rPr>
                        <a:t>     14</a:t>
                      </a:r>
                      <a:endParaRPr lang="tr-TR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Genel Değerlendirme </a:t>
                      </a:r>
                      <a:endParaRPr lang="tr-TR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41136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835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6A707FB-3E32-4883-A8BB-65F0C1BC74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Önerilen Kaynaklar </a:t>
            </a:r>
            <a:endParaRPr lang="tr-TR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E2D86A0E-86AF-44E7-8412-41FE57473D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25302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20536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7112A074-0BD0-47B0-A521-395BEE0C7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>Önerilen Kaynaklar </a:t>
            </a:r>
            <a:endParaRPr lang="tr-TR"/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id="{E05AF35A-68D8-4897-A7A9-387A9E4B37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538569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126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Yeşi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382</Words>
  <Application>Microsoft Office PowerPoint</Application>
  <PresentationFormat>Geniş ekran</PresentationFormat>
  <Paragraphs>82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Teması</vt:lpstr>
      <vt:lpstr>Çevre Sosyolojisi</vt:lpstr>
      <vt:lpstr>Dersin Amaçları</vt:lpstr>
      <vt:lpstr>Dersin Gereklilikleri ve Sınavlar </vt:lpstr>
      <vt:lpstr>Sınavlar </vt:lpstr>
      <vt:lpstr>Ders Planı</vt:lpstr>
      <vt:lpstr>PowerPoint Sunusu</vt:lpstr>
      <vt:lpstr>Önerilen Kaynaklar </vt:lpstr>
      <vt:lpstr>Önerilen Kaynaklar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Çevre Sosyolojisi</dc:title>
  <dc:creator>Mavis</dc:creator>
  <cp:lastModifiedBy>Mavis</cp:lastModifiedBy>
  <cp:revision>1</cp:revision>
  <dcterms:created xsi:type="dcterms:W3CDTF">2020-05-19T13:49:03Z</dcterms:created>
  <dcterms:modified xsi:type="dcterms:W3CDTF">2020-05-19T13:49:27Z</dcterms:modified>
</cp:coreProperties>
</file>