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325" r:id="rId10"/>
    <p:sldId id="326" r:id="rId11"/>
    <p:sldId id="327" r:id="rId12"/>
    <p:sldId id="328" r:id="rId13"/>
    <p:sldId id="330" r:id="rId14"/>
    <p:sldId id="331" r:id="rId15"/>
    <p:sldId id="33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301" r:id="rId29"/>
    <p:sldId id="295" r:id="rId30"/>
    <p:sldId id="300" r:id="rId31"/>
    <p:sldId id="296" r:id="rId32"/>
    <p:sldId id="322" r:id="rId33"/>
    <p:sldId id="297" r:id="rId34"/>
    <p:sldId id="298" r:id="rId35"/>
    <p:sldId id="299" r:id="rId36"/>
    <p:sldId id="329" r:id="rId37"/>
    <p:sldId id="323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420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5AE2E8-1CBA-41BD-BBB2-4E7C92CCABA3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62F834E-12F4-4EBF-824E-08F453DC79E8}">
      <dgm:prSet phldrT="[Metin]"/>
      <dgm:spPr/>
      <dgm:t>
        <a:bodyPr/>
        <a:lstStyle/>
        <a:p>
          <a:r>
            <a:rPr lang="tr-TR" dirty="0" smtClean="0"/>
            <a:t>ÖĞRETİM</a:t>
          </a:r>
          <a:endParaRPr lang="tr-TR" dirty="0"/>
        </a:p>
      </dgm:t>
    </dgm:pt>
    <dgm:pt modelId="{30E5DDA5-EC19-4B69-B932-FDC8C594220B}" type="parTrans" cxnId="{D3C1E625-C97B-4E35-9C85-05D4651417BD}">
      <dgm:prSet/>
      <dgm:spPr/>
      <dgm:t>
        <a:bodyPr/>
        <a:lstStyle/>
        <a:p>
          <a:endParaRPr lang="tr-TR"/>
        </a:p>
      </dgm:t>
    </dgm:pt>
    <dgm:pt modelId="{45273118-0A51-4119-93E5-476852262E0B}" type="sibTrans" cxnId="{D3C1E625-C97B-4E35-9C85-05D4651417BD}">
      <dgm:prSet/>
      <dgm:spPr/>
      <dgm:t>
        <a:bodyPr/>
        <a:lstStyle/>
        <a:p>
          <a:endParaRPr lang="tr-TR"/>
        </a:p>
      </dgm:t>
    </dgm:pt>
    <dgm:pt modelId="{6DBF023A-9A15-4E21-A5E1-FBFC45FB38B8}">
      <dgm:prSet phldrT="[Metin]"/>
      <dgm:spPr/>
      <dgm:t>
        <a:bodyPr/>
        <a:lstStyle/>
        <a:p>
          <a:r>
            <a:rPr lang="tr-TR" dirty="0" smtClean="0"/>
            <a:t>ÖĞRENME</a:t>
          </a:r>
          <a:endParaRPr lang="tr-TR" dirty="0"/>
        </a:p>
      </dgm:t>
    </dgm:pt>
    <dgm:pt modelId="{BBDF13EB-7112-44ED-BE4A-EB90256E128F}" type="parTrans" cxnId="{555C84D3-36C1-40C1-B6BE-578546E14828}">
      <dgm:prSet/>
      <dgm:spPr/>
      <dgm:t>
        <a:bodyPr/>
        <a:lstStyle/>
        <a:p>
          <a:endParaRPr lang="tr-TR"/>
        </a:p>
      </dgm:t>
    </dgm:pt>
    <dgm:pt modelId="{BD21033E-7AF6-48F3-BBF1-CFCDDF0B4E53}" type="sibTrans" cxnId="{555C84D3-36C1-40C1-B6BE-578546E14828}">
      <dgm:prSet/>
      <dgm:spPr/>
      <dgm:t>
        <a:bodyPr/>
        <a:lstStyle/>
        <a:p>
          <a:endParaRPr lang="tr-TR"/>
        </a:p>
      </dgm:t>
    </dgm:pt>
    <dgm:pt modelId="{EC614E98-BFC5-402A-B23E-8C259014FA0B}">
      <dgm:prSet phldrT="[Metin]"/>
      <dgm:spPr/>
      <dgm:t>
        <a:bodyPr/>
        <a:lstStyle/>
        <a:p>
          <a:r>
            <a:rPr lang="tr-TR" dirty="0" smtClean="0"/>
            <a:t>ÖĞRETME</a:t>
          </a:r>
          <a:endParaRPr lang="tr-TR" dirty="0"/>
        </a:p>
      </dgm:t>
    </dgm:pt>
    <dgm:pt modelId="{EBFFF419-9CCA-4D57-AA50-53E7992A4D17}" type="parTrans" cxnId="{54DFAF70-8D14-4A42-9589-7507C15193B2}">
      <dgm:prSet/>
      <dgm:spPr/>
      <dgm:t>
        <a:bodyPr/>
        <a:lstStyle/>
        <a:p>
          <a:endParaRPr lang="tr-TR"/>
        </a:p>
      </dgm:t>
    </dgm:pt>
    <dgm:pt modelId="{73AA9F02-04E9-469C-88DB-346A293CDC4A}" type="sibTrans" cxnId="{54DFAF70-8D14-4A42-9589-7507C15193B2}">
      <dgm:prSet/>
      <dgm:spPr/>
      <dgm:t>
        <a:bodyPr/>
        <a:lstStyle/>
        <a:p>
          <a:endParaRPr lang="tr-TR"/>
        </a:p>
      </dgm:t>
    </dgm:pt>
    <dgm:pt modelId="{D9B00112-A99D-42EE-B43B-01DB67FAB59F}" type="pres">
      <dgm:prSet presAssocID="{395AE2E8-1CBA-41BD-BBB2-4E7C92CCABA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6C5A5B6-F8B2-443B-B8FB-54E2A565F696}" type="pres">
      <dgm:prSet presAssocID="{E62F834E-12F4-4EBF-824E-08F453DC79E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5F1265-371F-4B6F-8B0E-A75A8E2BDEA3}" type="pres">
      <dgm:prSet presAssocID="{45273118-0A51-4119-93E5-476852262E0B}" presName="sibTrans" presStyleLbl="sibTrans2D1" presStyleIdx="0" presStyleCnt="3"/>
      <dgm:spPr/>
      <dgm:t>
        <a:bodyPr/>
        <a:lstStyle/>
        <a:p>
          <a:endParaRPr lang="tr-TR"/>
        </a:p>
      </dgm:t>
    </dgm:pt>
    <dgm:pt modelId="{B9D560A2-FCBA-44E7-A425-BF57BC978F14}" type="pres">
      <dgm:prSet presAssocID="{45273118-0A51-4119-93E5-476852262E0B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8C6A9152-978C-4647-AD4C-AAE976E1CAC8}" type="pres">
      <dgm:prSet presAssocID="{6DBF023A-9A15-4E21-A5E1-FBFC45FB38B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120C36C-8F25-4AF7-B3C7-EFA581591C6E}" type="pres">
      <dgm:prSet presAssocID="{BD21033E-7AF6-48F3-BBF1-CFCDDF0B4E53}" presName="sibTrans" presStyleLbl="sibTrans2D1" presStyleIdx="1" presStyleCnt="3"/>
      <dgm:spPr/>
      <dgm:t>
        <a:bodyPr/>
        <a:lstStyle/>
        <a:p>
          <a:endParaRPr lang="tr-TR"/>
        </a:p>
      </dgm:t>
    </dgm:pt>
    <dgm:pt modelId="{C74EF7F5-F135-4521-9B58-520EE300AC0D}" type="pres">
      <dgm:prSet presAssocID="{BD21033E-7AF6-48F3-BBF1-CFCDDF0B4E53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B88C5E36-B513-41F0-AE32-7AEE3DDAFDFE}" type="pres">
      <dgm:prSet presAssocID="{EC614E98-BFC5-402A-B23E-8C259014FA0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E58D61-3187-41DA-A96B-9BEAB0E1FAB6}" type="pres">
      <dgm:prSet presAssocID="{73AA9F02-04E9-469C-88DB-346A293CDC4A}" presName="sibTrans" presStyleLbl="sibTrans2D1" presStyleIdx="2" presStyleCnt="3"/>
      <dgm:spPr/>
      <dgm:t>
        <a:bodyPr/>
        <a:lstStyle/>
        <a:p>
          <a:endParaRPr lang="tr-TR"/>
        </a:p>
      </dgm:t>
    </dgm:pt>
    <dgm:pt modelId="{21C55267-9732-4B9E-B835-6890D7C65A6D}" type="pres">
      <dgm:prSet presAssocID="{73AA9F02-04E9-469C-88DB-346A293CDC4A}" presName="connectorText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693D9EB8-69C8-41C0-828F-511D06779134}" type="presOf" srcId="{BD21033E-7AF6-48F3-BBF1-CFCDDF0B4E53}" destId="{4120C36C-8F25-4AF7-B3C7-EFA581591C6E}" srcOrd="0" destOrd="0" presId="urn:microsoft.com/office/officeart/2005/8/layout/cycle7"/>
    <dgm:cxn modelId="{CC2D8DE9-08FD-4A0D-8132-37A7552286D3}" type="presOf" srcId="{45273118-0A51-4119-93E5-476852262E0B}" destId="{C65F1265-371F-4B6F-8B0E-A75A8E2BDEA3}" srcOrd="0" destOrd="0" presId="urn:microsoft.com/office/officeart/2005/8/layout/cycle7"/>
    <dgm:cxn modelId="{F70FD7E9-A7F3-4593-8549-E036EE4B0558}" type="presOf" srcId="{395AE2E8-1CBA-41BD-BBB2-4E7C92CCABA3}" destId="{D9B00112-A99D-42EE-B43B-01DB67FAB59F}" srcOrd="0" destOrd="0" presId="urn:microsoft.com/office/officeart/2005/8/layout/cycle7"/>
    <dgm:cxn modelId="{1C838D7D-6C7A-4126-9D0E-D7BE1CE9FBC6}" type="presOf" srcId="{45273118-0A51-4119-93E5-476852262E0B}" destId="{B9D560A2-FCBA-44E7-A425-BF57BC978F14}" srcOrd="1" destOrd="0" presId="urn:microsoft.com/office/officeart/2005/8/layout/cycle7"/>
    <dgm:cxn modelId="{4718411C-30B1-440A-A42E-B9DC74EA4417}" type="presOf" srcId="{E62F834E-12F4-4EBF-824E-08F453DC79E8}" destId="{96C5A5B6-F8B2-443B-B8FB-54E2A565F696}" srcOrd="0" destOrd="0" presId="urn:microsoft.com/office/officeart/2005/8/layout/cycle7"/>
    <dgm:cxn modelId="{555C84D3-36C1-40C1-B6BE-578546E14828}" srcId="{395AE2E8-1CBA-41BD-BBB2-4E7C92CCABA3}" destId="{6DBF023A-9A15-4E21-A5E1-FBFC45FB38B8}" srcOrd="1" destOrd="0" parTransId="{BBDF13EB-7112-44ED-BE4A-EB90256E128F}" sibTransId="{BD21033E-7AF6-48F3-BBF1-CFCDDF0B4E53}"/>
    <dgm:cxn modelId="{46C5965D-648F-43DD-B72E-42DE76694CAC}" type="presOf" srcId="{73AA9F02-04E9-469C-88DB-346A293CDC4A}" destId="{21C55267-9732-4B9E-B835-6890D7C65A6D}" srcOrd="1" destOrd="0" presId="urn:microsoft.com/office/officeart/2005/8/layout/cycle7"/>
    <dgm:cxn modelId="{D3C1E625-C97B-4E35-9C85-05D4651417BD}" srcId="{395AE2E8-1CBA-41BD-BBB2-4E7C92CCABA3}" destId="{E62F834E-12F4-4EBF-824E-08F453DC79E8}" srcOrd="0" destOrd="0" parTransId="{30E5DDA5-EC19-4B69-B932-FDC8C594220B}" sibTransId="{45273118-0A51-4119-93E5-476852262E0B}"/>
    <dgm:cxn modelId="{682912A3-2C73-4DD0-9012-E7FB3F10E4E2}" type="presOf" srcId="{73AA9F02-04E9-469C-88DB-346A293CDC4A}" destId="{DEE58D61-3187-41DA-A96B-9BEAB0E1FAB6}" srcOrd="0" destOrd="0" presId="urn:microsoft.com/office/officeart/2005/8/layout/cycle7"/>
    <dgm:cxn modelId="{92BB4449-06EB-4766-892A-EA2947AE813C}" type="presOf" srcId="{BD21033E-7AF6-48F3-BBF1-CFCDDF0B4E53}" destId="{C74EF7F5-F135-4521-9B58-520EE300AC0D}" srcOrd="1" destOrd="0" presId="urn:microsoft.com/office/officeart/2005/8/layout/cycle7"/>
    <dgm:cxn modelId="{077C6CFD-0FA1-4F8F-9473-24BDF1570FF1}" type="presOf" srcId="{EC614E98-BFC5-402A-B23E-8C259014FA0B}" destId="{B88C5E36-B513-41F0-AE32-7AEE3DDAFDFE}" srcOrd="0" destOrd="0" presId="urn:microsoft.com/office/officeart/2005/8/layout/cycle7"/>
    <dgm:cxn modelId="{B75AF55F-C4EA-4E27-BE32-7E10F21AD9F8}" type="presOf" srcId="{6DBF023A-9A15-4E21-A5E1-FBFC45FB38B8}" destId="{8C6A9152-978C-4647-AD4C-AAE976E1CAC8}" srcOrd="0" destOrd="0" presId="urn:microsoft.com/office/officeart/2005/8/layout/cycle7"/>
    <dgm:cxn modelId="{54DFAF70-8D14-4A42-9589-7507C15193B2}" srcId="{395AE2E8-1CBA-41BD-BBB2-4E7C92CCABA3}" destId="{EC614E98-BFC5-402A-B23E-8C259014FA0B}" srcOrd="2" destOrd="0" parTransId="{EBFFF419-9CCA-4D57-AA50-53E7992A4D17}" sibTransId="{73AA9F02-04E9-469C-88DB-346A293CDC4A}"/>
    <dgm:cxn modelId="{5B7E85C8-66C1-4F81-A0CA-42A00927464B}" type="presParOf" srcId="{D9B00112-A99D-42EE-B43B-01DB67FAB59F}" destId="{96C5A5B6-F8B2-443B-B8FB-54E2A565F696}" srcOrd="0" destOrd="0" presId="urn:microsoft.com/office/officeart/2005/8/layout/cycle7"/>
    <dgm:cxn modelId="{4D3CD74A-2B2F-4493-9F1D-7CB123BB0A0A}" type="presParOf" srcId="{D9B00112-A99D-42EE-B43B-01DB67FAB59F}" destId="{C65F1265-371F-4B6F-8B0E-A75A8E2BDEA3}" srcOrd="1" destOrd="0" presId="urn:microsoft.com/office/officeart/2005/8/layout/cycle7"/>
    <dgm:cxn modelId="{2F93A1F3-A938-471E-A57F-7FA9A9EC0B1F}" type="presParOf" srcId="{C65F1265-371F-4B6F-8B0E-A75A8E2BDEA3}" destId="{B9D560A2-FCBA-44E7-A425-BF57BC978F14}" srcOrd="0" destOrd="0" presId="urn:microsoft.com/office/officeart/2005/8/layout/cycle7"/>
    <dgm:cxn modelId="{FB1BB6CA-9F66-4931-9112-9167B7474C7C}" type="presParOf" srcId="{D9B00112-A99D-42EE-B43B-01DB67FAB59F}" destId="{8C6A9152-978C-4647-AD4C-AAE976E1CAC8}" srcOrd="2" destOrd="0" presId="urn:microsoft.com/office/officeart/2005/8/layout/cycle7"/>
    <dgm:cxn modelId="{BF17406E-CBA4-420E-BF6A-FF9DC20F70B0}" type="presParOf" srcId="{D9B00112-A99D-42EE-B43B-01DB67FAB59F}" destId="{4120C36C-8F25-4AF7-B3C7-EFA581591C6E}" srcOrd="3" destOrd="0" presId="urn:microsoft.com/office/officeart/2005/8/layout/cycle7"/>
    <dgm:cxn modelId="{11959526-E13A-4EDD-B252-532C361B466D}" type="presParOf" srcId="{4120C36C-8F25-4AF7-B3C7-EFA581591C6E}" destId="{C74EF7F5-F135-4521-9B58-520EE300AC0D}" srcOrd="0" destOrd="0" presId="urn:microsoft.com/office/officeart/2005/8/layout/cycle7"/>
    <dgm:cxn modelId="{648D1868-22E3-482C-ACB6-05638F410C63}" type="presParOf" srcId="{D9B00112-A99D-42EE-B43B-01DB67FAB59F}" destId="{B88C5E36-B513-41F0-AE32-7AEE3DDAFDFE}" srcOrd="4" destOrd="0" presId="urn:microsoft.com/office/officeart/2005/8/layout/cycle7"/>
    <dgm:cxn modelId="{4E9306F2-5375-4F7D-A535-94BF007127D6}" type="presParOf" srcId="{D9B00112-A99D-42EE-B43B-01DB67FAB59F}" destId="{DEE58D61-3187-41DA-A96B-9BEAB0E1FAB6}" srcOrd="5" destOrd="0" presId="urn:microsoft.com/office/officeart/2005/8/layout/cycle7"/>
    <dgm:cxn modelId="{03717B28-2865-4FB3-837D-52ACFE7CD6FF}" type="presParOf" srcId="{DEE58D61-3187-41DA-A96B-9BEAB0E1FAB6}" destId="{21C55267-9732-4B9E-B835-6890D7C65A6D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C7073D-97F6-4622-8ED0-C9EA076518C0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87593F5B-9779-4B5E-A57A-42E522525FD8}">
      <dgm:prSet phldrT="[Metin]"/>
      <dgm:spPr/>
      <dgm:t>
        <a:bodyPr/>
        <a:lstStyle/>
        <a:p>
          <a:r>
            <a:rPr lang="tr-TR" dirty="0" smtClean="0"/>
            <a:t>İhtiyaçların ilgi oluşturması</a:t>
          </a:r>
          <a:endParaRPr lang="tr-TR" dirty="0"/>
        </a:p>
      </dgm:t>
    </dgm:pt>
    <dgm:pt modelId="{7F0829CB-B116-447A-9584-51D42DA91F4E}" type="parTrans" cxnId="{C60B8A77-9419-40DD-B2F7-EAFCEEBFB8EF}">
      <dgm:prSet/>
      <dgm:spPr/>
      <dgm:t>
        <a:bodyPr/>
        <a:lstStyle/>
        <a:p>
          <a:endParaRPr lang="tr-TR"/>
        </a:p>
      </dgm:t>
    </dgm:pt>
    <dgm:pt modelId="{F84A9814-8CF0-4A14-BB08-B81CB2C8FED0}" type="sibTrans" cxnId="{C60B8A77-9419-40DD-B2F7-EAFCEEBFB8EF}">
      <dgm:prSet/>
      <dgm:spPr/>
      <dgm:t>
        <a:bodyPr/>
        <a:lstStyle/>
        <a:p>
          <a:endParaRPr lang="tr-TR"/>
        </a:p>
      </dgm:t>
    </dgm:pt>
    <dgm:pt modelId="{B134E331-4C61-462D-8E05-40A24840A738}">
      <dgm:prSet phldrT="[Metin]"/>
      <dgm:spPr/>
      <dgm:t>
        <a:bodyPr/>
        <a:lstStyle/>
        <a:p>
          <a:r>
            <a:rPr lang="tr-TR" dirty="0" smtClean="0"/>
            <a:t>İlginin dürtü oluşturması</a:t>
          </a:r>
          <a:endParaRPr lang="tr-TR" dirty="0"/>
        </a:p>
      </dgm:t>
    </dgm:pt>
    <dgm:pt modelId="{A08F1868-1F8C-4F4A-93FF-355D8486FE78}" type="parTrans" cxnId="{ABF8CB38-C9FA-45A0-9ED6-CCE7ECA4A7D5}">
      <dgm:prSet/>
      <dgm:spPr/>
      <dgm:t>
        <a:bodyPr/>
        <a:lstStyle/>
        <a:p>
          <a:endParaRPr lang="tr-TR"/>
        </a:p>
      </dgm:t>
    </dgm:pt>
    <dgm:pt modelId="{92DD6A12-A907-4117-8C83-C27176F4CCE7}" type="sibTrans" cxnId="{ABF8CB38-C9FA-45A0-9ED6-CCE7ECA4A7D5}">
      <dgm:prSet/>
      <dgm:spPr/>
      <dgm:t>
        <a:bodyPr/>
        <a:lstStyle/>
        <a:p>
          <a:endParaRPr lang="tr-TR"/>
        </a:p>
      </dgm:t>
    </dgm:pt>
    <dgm:pt modelId="{494CD3B7-A448-45C9-8CDD-C0CC208E1919}">
      <dgm:prSet phldrT="[Metin]"/>
      <dgm:spPr/>
      <dgm:t>
        <a:bodyPr/>
        <a:lstStyle/>
        <a:p>
          <a:r>
            <a:rPr lang="tr-TR" dirty="0" smtClean="0"/>
            <a:t>Öğrenme davranışı </a:t>
          </a:r>
          <a:endParaRPr lang="tr-TR" dirty="0"/>
        </a:p>
      </dgm:t>
    </dgm:pt>
    <dgm:pt modelId="{3640C45B-47D6-4526-A6E4-F47533B6790A}" type="parTrans" cxnId="{CA521905-4537-496A-B338-BE3D0C57C5DF}">
      <dgm:prSet/>
      <dgm:spPr/>
      <dgm:t>
        <a:bodyPr/>
        <a:lstStyle/>
        <a:p>
          <a:endParaRPr lang="tr-TR"/>
        </a:p>
      </dgm:t>
    </dgm:pt>
    <dgm:pt modelId="{83E1570C-0033-4FD1-8B0D-416C6184B4D9}" type="sibTrans" cxnId="{CA521905-4537-496A-B338-BE3D0C57C5DF}">
      <dgm:prSet/>
      <dgm:spPr/>
      <dgm:t>
        <a:bodyPr/>
        <a:lstStyle/>
        <a:p>
          <a:endParaRPr lang="tr-TR"/>
        </a:p>
      </dgm:t>
    </dgm:pt>
    <dgm:pt modelId="{947F683A-AD0D-4F47-A895-A2DD495DD244}" type="pres">
      <dgm:prSet presAssocID="{4CC7073D-97F6-4622-8ED0-C9EA076518C0}" presName="Name0" presStyleCnt="0">
        <dgm:presLayoutVars>
          <dgm:dir/>
          <dgm:resizeHandles val="exact"/>
        </dgm:presLayoutVars>
      </dgm:prSet>
      <dgm:spPr/>
    </dgm:pt>
    <dgm:pt modelId="{DF7CA051-2C25-47FB-AE95-40841D1BA3DE}" type="pres">
      <dgm:prSet presAssocID="{4CC7073D-97F6-4622-8ED0-C9EA076518C0}" presName="vNodes" presStyleCnt="0"/>
      <dgm:spPr/>
    </dgm:pt>
    <dgm:pt modelId="{105DC7D7-84FD-4267-BCCD-85F9678C3CF9}" type="pres">
      <dgm:prSet presAssocID="{87593F5B-9779-4B5E-A57A-42E522525FD8}" presName="node" presStyleLbl="node1" presStyleIdx="0" presStyleCnt="3" custScaleX="1553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137F30-A844-4286-A9A6-A86124F4E2E6}" type="pres">
      <dgm:prSet presAssocID="{F84A9814-8CF0-4A14-BB08-B81CB2C8FED0}" presName="spacerT" presStyleCnt="0"/>
      <dgm:spPr/>
    </dgm:pt>
    <dgm:pt modelId="{0D65E5F2-2460-4F0F-82B2-096456D865E6}" type="pres">
      <dgm:prSet presAssocID="{F84A9814-8CF0-4A14-BB08-B81CB2C8FED0}" presName="sibTrans" presStyleLbl="sibTrans2D1" presStyleIdx="0" presStyleCnt="2"/>
      <dgm:spPr/>
      <dgm:t>
        <a:bodyPr/>
        <a:lstStyle/>
        <a:p>
          <a:endParaRPr lang="tr-TR"/>
        </a:p>
      </dgm:t>
    </dgm:pt>
    <dgm:pt modelId="{68E6470F-DA66-414B-8DC4-E59096475EDE}" type="pres">
      <dgm:prSet presAssocID="{F84A9814-8CF0-4A14-BB08-B81CB2C8FED0}" presName="spacerB" presStyleCnt="0"/>
      <dgm:spPr/>
    </dgm:pt>
    <dgm:pt modelId="{7E8196E6-7D99-477D-8A06-C317DDAFF88E}" type="pres">
      <dgm:prSet presAssocID="{B134E331-4C61-462D-8E05-40A24840A738}" presName="node" presStyleLbl="node1" presStyleIdx="1" presStyleCnt="3" custScaleX="1612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6C948B-8BAF-4C25-8159-CFCEB915DACA}" type="pres">
      <dgm:prSet presAssocID="{4CC7073D-97F6-4622-8ED0-C9EA076518C0}" presName="sibTransLast" presStyleLbl="sibTrans2D1" presStyleIdx="1" presStyleCnt="2"/>
      <dgm:spPr/>
      <dgm:t>
        <a:bodyPr/>
        <a:lstStyle/>
        <a:p>
          <a:endParaRPr lang="tr-TR"/>
        </a:p>
      </dgm:t>
    </dgm:pt>
    <dgm:pt modelId="{57760079-301C-4B23-A9C2-C24092990E8A}" type="pres">
      <dgm:prSet presAssocID="{4CC7073D-97F6-4622-8ED0-C9EA076518C0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721D6525-BB04-4C4E-AECC-125863B32A51}" type="pres">
      <dgm:prSet presAssocID="{4CC7073D-97F6-4622-8ED0-C9EA076518C0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5883C2E-068D-45F6-8209-90A0C6594EF4}" type="presOf" srcId="{92DD6A12-A907-4117-8C83-C27176F4CCE7}" destId="{57760079-301C-4B23-A9C2-C24092990E8A}" srcOrd="1" destOrd="0" presId="urn:microsoft.com/office/officeart/2005/8/layout/equation2"/>
    <dgm:cxn modelId="{C60B8A77-9419-40DD-B2F7-EAFCEEBFB8EF}" srcId="{4CC7073D-97F6-4622-8ED0-C9EA076518C0}" destId="{87593F5B-9779-4B5E-A57A-42E522525FD8}" srcOrd="0" destOrd="0" parTransId="{7F0829CB-B116-447A-9584-51D42DA91F4E}" sibTransId="{F84A9814-8CF0-4A14-BB08-B81CB2C8FED0}"/>
    <dgm:cxn modelId="{FE050EB6-8887-4108-B1EB-9FD5D0D27749}" type="presOf" srcId="{494CD3B7-A448-45C9-8CDD-C0CC208E1919}" destId="{721D6525-BB04-4C4E-AECC-125863B32A51}" srcOrd="0" destOrd="0" presId="urn:microsoft.com/office/officeart/2005/8/layout/equation2"/>
    <dgm:cxn modelId="{C9FE2AE8-1CE6-4597-9FD1-10DCF65A7EFC}" type="presOf" srcId="{92DD6A12-A907-4117-8C83-C27176F4CCE7}" destId="{6D6C948B-8BAF-4C25-8159-CFCEB915DACA}" srcOrd="0" destOrd="0" presId="urn:microsoft.com/office/officeart/2005/8/layout/equation2"/>
    <dgm:cxn modelId="{B802674C-F864-4D14-AB3E-E773446A3DFD}" type="presOf" srcId="{87593F5B-9779-4B5E-A57A-42E522525FD8}" destId="{105DC7D7-84FD-4267-BCCD-85F9678C3CF9}" srcOrd="0" destOrd="0" presId="urn:microsoft.com/office/officeart/2005/8/layout/equation2"/>
    <dgm:cxn modelId="{AF2EFF08-7277-46E0-8D7A-958488493362}" type="presOf" srcId="{B134E331-4C61-462D-8E05-40A24840A738}" destId="{7E8196E6-7D99-477D-8A06-C317DDAFF88E}" srcOrd="0" destOrd="0" presId="urn:microsoft.com/office/officeart/2005/8/layout/equation2"/>
    <dgm:cxn modelId="{ABF8CB38-C9FA-45A0-9ED6-CCE7ECA4A7D5}" srcId="{4CC7073D-97F6-4622-8ED0-C9EA076518C0}" destId="{B134E331-4C61-462D-8E05-40A24840A738}" srcOrd="1" destOrd="0" parTransId="{A08F1868-1F8C-4F4A-93FF-355D8486FE78}" sibTransId="{92DD6A12-A907-4117-8C83-C27176F4CCE7}"/>
    <dgm:cxn modelId="{4A804404-C3BD-4E88-A7DB-F561BF706084}" type="presOf" srcId="{4CC7073D-97F6-4622-8ED0-C9EA076518C0}" destId="{947F683A-AD0D-4F47-A895-A2DD495DD244}" srcOrd="0" destOrd="0" presId="urn:microsoft.com/office/officeart/2005/8/layout/equation2"/>
    <dgm:cxn modelId="{BE99FA3B-F132-4E16-9B5A-1FF6B6B27E35}" type="presOf" srcId="{F84A9814-8CF0-4A14-BB08-B81CB2C8FED0}" destId="{0D65E5F2-2460-4F0F-82B2-096456D865E6}" srcOrd="0" destOrd="0" presId="urn:microsoft.com/office/officeart/2005/8/layout/equation2"/>
    <dgm:cxn modelId="{CA521905-4537-496A-B338-BE3D0C57C5DF}" srcId="{4CC7073D-97F6-4622-8ED0-C9EA076518C0}" destId="{494CD3B7-A448-45C9-8CDD-C0CC208E1919}" srcOrd="2" destOrd="0" parTransId="{3640C45B-47D6-4526-A6E4-F47533B6790A}" sibTransId="{83E1570C-0033-4FD1-8B0D-416C6184B4D9}"/>
    <dgm:cxn modelId="{28855980-A91C-49E3-8B74-FE3BE2860E2C}" type="presParOf" srcId="{947F683A-AD0D-4F47-A895-A2DD495DD244}" destId="{DF7CA051-2C25-47FB-AE95-40841D1BA3DE}" srcOrd="0" destOrd="0" presId="urn:microsoft.com/office/officeart/2005/8/layout/equation2"/>
    <dgm:cxn modelId="{2833D507-1C28-4D38-B82A-363D54B7DE61}" type="presParOf" srcId="{DF7CA051-2C25-47FB-AE95-40841D1BA3DE}" destId="{105DC7D7-84FD-4267-BCCD-85F9678C3CF9}" srcOrd="0" destOrd="0" presId="urn:microsoft.com/office/officeart/2005/8/layout/equation2"/>
    <dgm:cxn modelId="{3079DF97-49FC-41E9-8947-547CBC28E3FF}" type="presParOf" srcId="{DF7CA051-2C25-47FB-AE95-40841D1BA3DE}" destId="{CD137F30-A844-4286-A9A6-A86124F4E2E6}" srcOrd="1" destOrd="0" presId="urn:microsoft.com/office/officeart/2005/8/layout/equation2"/>
    <dgm:cxn modelId="{116587ED-9B67-4F33-A27C-84F1099417B5}" type="presParOf" srcId="{DF7CA051-2C25-47FB-AE95-40841D1BA3DE}" destId="{0D65E5F2-2460-4F0F-82B2-096456D865E6}" srcOrd="2" destOrd="0" presId="urn:microsoft.com/office/officeart/2005/8/layout/equation2"/>
    <dgm:cxn modelId="{A3CB16F1-3796-4AB4-8AC2-30D6375E6382}" type="presParOf" srcId="{DF7CA051-2C25-47FB-AE95-40841D1BA3DE}" destId="{68E6470F-DA66-414B-8DC4-E59096475EDE}" srcOrd="3" destOrd="0" presId="urn:microsoft.com/office/officeart/2005/8/layout/equation2"/>
    <dgm:cxn modelId="{BE8EADAC-FEFA-4D71-A6AD-C6FF29791B9B}" type="presParOf" srcId="{DF7CA051-2C25-47FB-AE95-40841D1BA3DE}" destId="{7E8196E6-7D99-477D-8A06-C317DDAFF88E}" srcOrd="4" destOrd="0" presId="urn:microsoft.com/office/officeart/2005/8/layout/equation2"/>
    <dgm:cxn modelId="{E90A4B3E-3EC5-47CD-A730-7372AD074B4A}" type="presParOf" srcId="{947F683A-AD0D-4F47-A895-A2DD495DD244}" destId="{6D6C948B-8BAF-4C25-8159-CFCEB915DACA}" srcOrd="1" destOrd="0" presId="urn:microsoft.com/office/officeart/2005/8/layout/equation2"/>
    <dgm:cxn modelId="{9356603C-FB1E-4869-94EE-46842B4D6D25}" type="presParOf" srcId="{6D6C948B-8BAF-4C25-8159-CFCEB915DACA}" destId="{57760079-301C-4B23-A9C2-C24092990E8A}" srcOrd="0" destOrd="0" presId="urn:microsoft.com/office/officeart/2005/8/layout/equation2"/>
    <dgm:cxn modelId="{0E2F184C-9715-47CB-B564-B620CCD30147}" type="presParOf" srcId="{947F683A-AD0D-4F47-A895-A2DD495DD244}" destId="{721D6525-BB04-4C4E-AECC-125863B32A51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5A5B6-F8B2-443B-B8FB-54E2A565F696}">
      <dsp:nvSpPr>
        <dsp:cNvPr id="0" name=""/>
        <dsp:cNvSpPr/>
      </dsp:nvSpPr>
      <dsp:spPr>
        <a:xfrm>
          <a:off x="3480401" y="1574"/>
          <a:ext cx="1954596" cy="977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ÖĞRETİM</a:t>
          </a:r>
          <a:endParaRPr lang="tr-TR" sz="2600" kern="1200" dirty="0"/>
        </a:p>
      </dsp:txBody>
      <dsp:txXfrm>
        <a:off x="3509025" y="30198"/>
        <a:ext cx="1897348" cy="920050"/>
      </dsp:txXfrm>
    </dsp:sp>
    <dsp:sp modelId="{C65F1265-371F-4B6F-8B0E-A75A8E2BDEA3}">
      <dsp:nvSpPr>
        <dsp:cNvPr id="0" name=""/>
        <dsp:cNvSpPr/>
      </dsp:nvSpPr>
      <dsp:spPr>
        <a:xfrm rot="3600000">
          <a:off x="4754945" y="1718097"/>
          <a:ext cx="1020821" cy="3420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4857561" y="1786508"/>
        <a:ext cx="815589" cy="205232"/>
      </dsp:txXfrm>
    </dsp:sp>
    <dsp:sp modelId="{8C6A9152-978C-4647-AD4C-AAE976E1CAC8}">
      <dsp:nvSpPr>
        <dsp:cNvPr id="0" name=""/>
        <dsp:cNvSpPr/>
      </dsp:nvSpPr>
      <dsp:spPr>
        <a:xfrm>
          <a:off x="5095713" y="2799376"/>
          <a:ext cx="1954596" cy="977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ÖĞRENME</a:t>
          </a:r>
          <a:endParaRPr lang="tr-TR" sz="2600" kern="1200" dirty="0"/>
        </a:p>
      </dsp:txBody>
      <dsp:txXfrm>
        <a:off x="5124337" y="2828000"/>
        <a:ext cx="1897348" cy="920050"/>
      </dsp:txXfrm>
    </dsp:sp>
    <dsp:sp modelId="{4120C36C-8F25-4AF7-B3C7-EFA581591C6E}">
      <dsp:nvSpPr>
        <dsp:cNvPr id="0" name=""/>
        <dsp:cNvSpPr/>
      </dsp:nvSpPr>
      <dsp:spPr>
        <a:xfrm rot="10800000">
          <a:off x="3947289" y="3116998"/>
          <a:ext cx="1020821" cy="3420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4049905" y="3185409"/>
        <a:ext cx="815589" cy="205232"/>
      </dsp:txXfrm>
    </dsp:sp>
    <dsp:sp modelId="{B88C5E36-B513-41F0-AE32-7AEE3DDAFDFE}">
      <dsp:nvSpPr>
        <dsp:cNvPr id="0" name=""/>
        <dsp:cNvSpPr/>
      </dsp:nvSpPr>
      <dsp:spPr>
        <a:xfrm>
          <a:off x="1865089" y="2799376"/>
          <a:ext cx="1954596" cy="977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ÖĞRETME</a:t>
          </a:r>
          <a:endParaRPr lang="tr-TR" sz="2600" kern="1200" dirty="0"/>
        </a:p>
      </dsp:txBody>
      <dsp:txXfrm>
        <a:off x="1893713" y="2828000"/>
        <a:ext cx="1897348" cy="920050"/>
      </dsp:txXfrm>
    </dsp:sp>
    <dsp:sp modelId="{DEE58D61-3187-41DA-A96B-9BEAB0E1FAB6}">
      <dsp:nvSpPr>
        <dsp:cNvPr id="0" name=""/>
        <dsp:cNvSpPr/>
      </dsp:nvSpPr>
      <dsp:spPr>
        <a:xfrm rot="18000000">
          <a:off x="3139633" y="1718097"/>
          <a:ext cx="1020821" cy="3420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3242249" y="1786508"/>
        <a:ext cx="815589" cy="2052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5DC7D7-84FD-4267-BCCD-85F9678C3CF9}">
      <dsp:nvSpPr>
        <dsp:cNvPr id="0" name=""/>
        <dsp:cNvSpPr/>
      </dsp:nvSpPr>
      <dsp:spPr>
        <a:xfrm>
          <a:off x="753975" y="665"/>
          <a:ext cx="2521657" cy="1623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İhtiyaçların ilgi oluşturması</a:t>
          </a:r>
          <a:endParaRPr lang="tr-TR" sz="2500" kern="1200" dirty="0"/>
        </a:p>
      </dsp:txBody>
      <dsp:txXfrm>
        <a:off x="1123263" y="238437"/>
        <a:ext cx="1783081" cy="1148063"/>
      </dsp:txXfrm>
    </dsp:sp>
    <dsp:sp modelId="{0D65E5F2-2460-4F0F-82B2-096456D865E6}">
      <dsp:nvSpPr>
        <dsp:cNvPr id="0" name=""/>
        <dsp:cNvSpPr/>
      </dsp:nvSpPr>
      <dsp:spPr>
        <a:xfrm>
          <a:off x="1543958" y="1756110"/>
          <a:ext cx="941692" cy="94169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500" kern="1200"/>
        </a:p>
      </dsp:txBody>
      <dsp:txXfrm>
        <a:off x="1668779" y="2116213"/>
        <a:ext cx="692050" cy="221486"/>
      </dsp:txXfrm>
    </dsp:sp>
    <dsp:sp modelId="{7E8196E6-7D99-477D-8A06-C317DDAFF88E}">
      <dsp:nvSpPr>
        <dsp:cNvPr id="0" name=""/>
        <dsp:cNvSpPr/>
      </dsp:nvSpPr>
      <dsp:spPr>
        <a:xfrm>
          <a:off x="705851" y="2829639"/>
          <a:ext cx="2617905" cy="1623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İlginin dürtü oluşturması</a:t>
          </a:r>
          <a:endParaRPr lang="tr-TR" sz="2500" kern="1200" dirty="0"/>
        </a:p>
      </dsp:txBody>
      <dsp:txXfrm>
        <a:off x="1089234" y="3067411"/>
        <a:ext cx="1851139" cy="1148063"/>
      </dsp:txXfrm>
    </dsp:sp>
    <dsp:sp modelId="{6D6C948B-8BAF-4C25-8159-CFCEB915DACA}">
      <dsp:nvSpPr>
        <dsp:cNvPr id="0" name=""/>
        <dsp:cNvSpPr/>
      </dsp:nvSpPr>
      <dsp:spPr>
        <a:xfrm>
          <a:off x="3567298" y="1924965"/>
          <a:ext cx="516307" cy="6039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/>
        </a:p>
      </dsp:txBody>
      <dsp:txXfrm>
        <a:off x="3567298" y="2045761"/>
        <a:ext cx="361415" cy="362390"/>
      </dsp:txXfrm>
    </dsp:sp>
    <dsp:sp modelId="{721D6525-BB04-4C4E-AECC-125863B32A51}">
      <dsp:nvSpPr>
        <dsp:cNvPr id="0" name=""/>
        <dsp:cNvSpPr/>
      </dsp:nvSpPr>
      <dsp:spPr>
        <a:xfrm>
          <a:off x="4297921" y="603348"/>
          <a:ext cx="3247215" cy="32472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Öğrenme davranışı </a:t>
          </a:r>
          <a:endParaRPr lang="tr-TR" sz="3600" kern="1200" dirty="0"/>
        </a:p>
      </dsp:txBody>
      <dsp:txXfrm>
        <a:off x="4773465" y="1078892"/>
        <a:ext cx="2296127" cy="2296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28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95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9885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026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7542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180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941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73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2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20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775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78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79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99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343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14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37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53185" y="1814945"/>
            <a:ext cx="9521398" cy="1648691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AHE 312 HEMŞİRELİKTE EĞİTİM DERSİ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220308" y="4504266"/>
            <a:ext cx="4937547" cy="2248225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/>
              <a:t>DR. ÖĞR.ÜYESİ TUFAN ASLI SEZER</a:t>
            </a:r>
          </a:p>
          <a:p>
            <a:pPr algn="ctr"/>
            <a:endParaRPr lang="tr-TR" b="1" dirty="0" smtClean="0"/>
          </a:p>
          <a:p>
            <a:pPr algn="ctr"/>
            <a:r>
              <a:rPr lang="tr-TR" b="1" dirty="0" smtClean="0"/>
              <a:t>ANKARA ÜNİVERSİTESİ</a:t>
            </a:r>
          </a:p>
          <a:p>
            <a:pPr algn="ctr"/>
            <a:r>
              <a:rPr lang="tr-TR" b="1" dirty="0" smtClean="0"/>
              <a:t> HEMŞİRELİK FAKÜLTESİ </a:t>
            </a:r>
          </a:p>
          <a:p>
            <a:pPr algn="ctr"/>
            <a:r>
              <a:rPr lang="tr-TR" b="1" dirty="0" smtClean="0"/>
              <a:t>2023-2024 </a:t>
            </a:r>
            <a:r>
              <a:rPr lang="tr-TR" b="1" dirty="0" smtClean="0"/>
              <a:t>BAHAR DÖNEMİ</a:t>
            </a:r>
          </a:p>
          <a:p>
            <a:pPr algn="ctr"/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527479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i="1" dirty="0" smtClean="0"/>
              <a:t>Hemşireler;</a:t>
            </a:r>
          </a:p>
          <a:p>
            <a:pPr lvl="1"/>
            <a:r>
              <a:rPr lang="tr-TR" sz="2800" i="1" dirty="0" smtClean="0"/>
              <a:t>toplum </a:t>
            </a:r>
            <a:r>
              <a:rPr lang="tr-TR" sz="2800" i="1" dirty="0"/>
              <a:t>sağlığının geliştirilmesi, sürdürülmesi hastalık durumunda yeniden kazandırılması gibi </a:t>
            </a:r>
            <a:r>
              <a:rPr lang="tr-TR" sz="2800" i="1" dirty="0" smtClean="0"/>
              <a:t>amaçları gerçekleştirebilmesi için</a:t>
            </a:r>
          </a:p>
          <a:p>
            <a:pPr lvl="1"/>
            <a:r>
              <a:rPr lang="tr-TR" sz="2800" i="1" dirty="0" smtClean="0"/>
              <a:t>Gerçek birer </a:t>
            </a:r>
            <a:r>
              <a:rPr lang="tr-TR" sz="2800" b="1" i="1" dirty="0" smtClean="0"/>
              <a:t>sağlık eğitimcisi </a:t>
            </a:r>
            <a:r>
              <a:rPr lang="tr-TR" sz="2800" i="1" dirty="0" smtClean="0"/>
              <a:t>olmayı gerektirmektedir.</a:t>
            </a:r>
            <a:endParaRPr lang="tr-TR" sz="2800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7748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Hemşirenin Eğitimci Rolü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Sağlığın Geliştirilmesi, Sürdürülmesi ve Hastalıklardan Koruma</a:t>
            </a:r>
          </a:p>
          <a:p>
            <a:endParaRPr lang="tr-TR" sz="3200" dirty="0" smtClean="0"/>
          </a:p>
          <a:p>
            <a:r>
              <a:rPr lang="tr-TR" sz="3200" dirty="0" smtClean="0"/>
              <a:t>Sağlığı Yeniden Kazanma</a:t>
            </a:r>
          </a:p>
          <a:p>
            <a:endParaRPr lang="tr-TR" sz="3200" dirty="0" smtClean="0"/>
          </a:p>
          <a:p>
            <a:r>
              <a:rPr lang="tr-TR" sz="3200" dirty="0" smtClean="0"/>
              <a:t>Rehabilitasyon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08874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50473" y="1905000"/>
            <a:ext cx="9454139" cy="4301836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Hemşirelerin eğitimci rolleri arasındaki sorumluluklarını gerçekleştirebilmesi için hemşirelik eğitimi ile ilgili etkinliklerde bilimsel yaklaşımları yerine getirebilmeli ve bunu gerçekleştirecek eğitimi almış olmaları gerekmektedir. 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r>
              <a:rPr lang="tr-TR" sz="2400" dirty="0" smtClean="0"/>
              <a:t>Sadece öğrenme yeteneğine sahip olması değil, bu konuda donanımlı olmasını da gerektirir.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r>
              <a:rPr lang="tr-TR" sz="2400" dirty="0" smtClean="0"/>
              <a:t>Bu nedenle eğitim ile ilgili gereken bilgi, beceri, tutum ve davranışı da kazanmalıdır.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3959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/>
              <a:t>Eğitimin Amaçları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11680" y="1402080"/>
            <a:ext cx="9492932" cy="5080000"/>
          </a:xfrm>
        </p:spPr>
        <p:txBody>
          <a:bodyPr>
            <a:normAutofit fontScale="92500" lnSpcReduction="20000"/>
          </a:bodyPr>
          <a:lstStyle/>
          <a:p>
            <a:endParaRPr lang="tr-TR" dirty="0"/>
          </a:p>
          <a:p>
            <a:endParaRPr lang="tr-TR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tr-TR" sz="3200" dirty="0" smtClean="0"/>
              <a:t>Var olan </a:t>
            </a:r>
            <a:r>
              <a:rPr lang="tr-TR" sz="3200" dirty="0"/>
              <a:t>bilgi birikiminin yeni kuşaklara aktarılması</a:t>
            </a:r>
          </a:p>
          <a:p>
            <a:r>
              <a:rPr lang="tr-TR" sz="3200" dirty="0"/>
              <a:t>İnsanların zihinsel gelişimlerinin sağlanması</a:t>
            </a:r>
          </a:p>
          <a:p>
            <a:r>
              <a:rPr lang="tr-TR" sz="3200" dirty="0"/>
              <a:t>Kültürel mirasın genç kuşaklara aktarılması</a:t>
            </a:r>
          </a:p>
          <a:p>
            <a:r>
              <a:rPr lang="tr-TR" sz="3200" dirty="0"/>
              <a:t>Özerk, özgür ve eleştirel düşünebilen bireyler yetişmesine olanak sağlaması</a:t>
            </a:r>
          </a:p>
          <a:p>
            <a:r>
              <a:rPr lang="tr-TR" sz="3200" dirty="0"/>
              <a:t>Etkin, bilinçli ve katılımcı yurttaşlar yetiştirilmesi</a:t>
            </a:r>
          </a:p>
          <a:p>
            <a:r>
              <a:rPr lang="tr-TR" sz="3200" dirty="0"/>
              <a:t>Toplumun gereksinim duyduğu nitelikli insan gücünün yetiştirilmesi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225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/>
              <a:t>Hemşirelikte Eğitimin Amaçları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71040" y="1905000"/>
            <a:ext cx="9533572" cy="4431632"/>
          </a:xfrm>
        </p:spPr>
        <p:txBody>
          <a:bodyPr>
            <a:normAutofit lnSpcReduction="10000"/>
          </a:bodyPr>
          <a:lstStyle/>
          <a:p>
            <a:r>
              <a:rPr lang="tr-TR" sz="2600" dirty="0"/>
              <a:t>Bireylere ve topluma sağlıklı hayat için alınması gereken önlemleri benimsetip </a:t>
            </a:r>
            <a:r>
              <a:rPr lang="tr-TR" sz="2600" dirty="0" smtClean="0"/>
              <a:t>uygulatmak</a:t>
            </a:r>
          </a:p>
          <a:p>
            <a:r>
              <a:rPr lang="tr-TR" sz="2600" dirty="0" smtClean="0"/>
              <a:t>Sunulan </a:t>
            </a:r>
            <a:r>
              <a:rPr lang="tr-TR" sz="2600" dirty="0"/>
              <a:t>sağlık hizmetlerini kullanmaya </a:t>
            </a:r>
            <a:r>
              <a:rPr lang="tr-TR" sz="2600" dirty="0" smtClean="0"/>
              <a:t>alıştırmak</a:t>
            </a:r>
          </a:p>
          <a:p>
            <a:r>
              <a:rPr lang="tr-TR" sz="2600" dirty="0"/>
              <a:t>S</a:t>
            </a:r>
            <a:r>
              <a:rPr lang="tr-TR" sz="2600" dirty="0" smtClean="0"/>
              <a:t>ağlıklarını </a:t>
            </a:r>
            <a:r>
              <a:rPr lang="tr-TR" sz="2600" dirty="0"/>
              <a:t>ve çevrelerini iyileştirmek için insanları ikna </a:t>
            </a:r>
            <a:r>
              <a:rPr lang="tr-TR" sz="2600" dirty="0" smtClean="0"/>
              <a:t>etmek</a:t>
            </a:r>
          </a:p>
          <a:p>
            <a:r>
              <a:rPr lang="tr-TR" sz="2600" dirty="0"/>
              <a:t>O</a:t>
            </a:r>
            <a:r>
              <a:rPr lang="tr-TR" sz="2600" dirty="0" smtClean="0"/>
              <a:t>rtak </a:t>
            </a:r>
            <a:r>
              <a:rPr lang="tr-TR" sz="2600" dirty="0"/>
              <a:t>karara vardırmak ve eyleme yöneltmek </a:t>
            </a:r>
          </a:p>
          <a:p>
            <a:r>
              <a:rPr lang="tr-TR" sz="2600" dirty="0" smtClean="0"/>
              <a:t>Sağlığa </a:t>
            </a:r>
            <a:r>
              <a:rPr lang="tr-TR" sz="2600" dirty="0"/>
              <a:t>yönelik istekli eylemleri ve bilinçli kararları </a:t>
            </a:r>
            <a:r>
              <a:rPr lang="tr-TR" sz="2600" dirty="0" smtClean="0"/>
              <a:t>geliştirmek</a:t>
            </a:r>
          </a:p>
          <a:p>
            <a:r>
              <a:rPr lang="tr-TR" sz="2600" dirty="0" smtClean="0"/>
              <a:t>Yeni </a:t>
            </a:r>
            <a:r>
              <a:rPr lang="tr-TR" sz="2600" dirty="0"/>
              <a:t>sağlık bilgi ve becerilerini </a:t>
            </a:r>
            <a:r>
              <a:rPr lang="tr-TR" sz="2600" dirty="0" smtClean="0"/>
              <a:t>kazandırmak</a:t>
            </a:r>
            <a:endParaRPr lang="tr-TR" sz="2600" dirty="0"/>
          </a:p>
          <a:p>
            <a:r>
              <a:rPr lang="tr-TR" sz="2600" dirty="0" smtClean="0"/>
              <a:t>Yanlış </a:t>
            </a:r>
            <a:r>
              <a:rPr lang="tr-TR" sz="2600" dirty="0"/>
              <a:t>bilgi, beceri ve davranışlarını </a:t>
            </a:r>
            <a:r>
              <a:rPr lang="tr-TR" sz="2600" dirty="0" smtClean="0"/>
              <a:t>değiştirmek</a:t>
            </a:r>
            <a:endParaRPr lang="tr-TR" sz="2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5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Bu amaçlar çerçevesinde,</a:t>
            </a:r>
          </a:p>
          <a:p>
            <a:pPr lvl="1"/>
            <a:r>
              <a:rPr lang="tr-TR" sz="2800" dirty="0" smtClean="0"/>
              <a:t> hemşireler eğitici rolü ile sağlıklı/hasta bireyi, aileyi ve toplumu bilgi sahibi yapabilir,</a:t>
            </a:r>
          </a:p>
          <a:p>
            <a:pPr lvl="1"/>
            <a:endParaRPr lang="tr-TR" sz="2800" dirty="0" smtClean="0"/>
          </a:p>
          <a:p>
            <a:pPr lvl="1"/>
            <a:r>
              <a:rPr lang="tr-TR" sz="2800" dirty="0" smtClean="0"/>
              <a:t>onların sağlıklı, nitelikli yaşamını destekleyecek davranış değişikliklerini kazandırabilir.</a:t>
            </a:r>
          </a:p>
          <a:p>
            <a:pPr lvl="1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59945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EĞİTİMDE TEMEL KAVRAMLAR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/>
              <a:t>ÖĞRETİM</a:t>
            </a:r>
          </a:p>
          <a:p>
            <a:pPr algn="ctr"/>
            <a:r>
              <a:rPr lang="tr-TR" sz="4800" dirty="0" smtClean="0"/>
              <a:t>ÖĞRETME</a:t>
            </a:r>
          </a:p>
          <a:p>
            <a:pPr algn="ctr"/>
            <a:r>
              <a:rPr lang="tr-TR" sz="4800" dirty="0" smtClean="0"/>
              <a:t>ÖĞRENME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3445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/>
              <a:t>EĞİTİM</a:t>
            </a:r>
            <a:r>
              <a:rPr lang="tr-TR" sz="4400" dirty="0" smtClean="0"/>
              <a:t> 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Eğitim </a:t>
            </a:r>
            <a:r>
              <a:rPr lang="tr-TR" sz="3600" b="1" dirty="0" smtClean="0"/>
              <a:t>bireyin davranışında </a:t>
            </a:r>
            <a:r>
              <a:rPr lang="tr-TR" sz="3600" dirty="0" smtClean="0"/>
              <a:t>kendi yaşantısı yoluyla </a:t>
            </a:r>
            <a:r>
              <a:rPr lang="tr-TR" sz="3600" b="1" dirty="0" smtClean="0"/>
              <a:t>kasıtlı </a:t>
            </a:r>
            <a:r>
              <a:rPr lang="tr-TR" sz="3600" dirty="0" smtClean="0"/>
              <a:t>olarak</a:t>
            </a:r>
            <a:r>
              <a:rPr lang="tr-TR" sz="3600" b="1" dirty="0" smtClean="0"/>
              <a:t> istendik değişme </a:t>
            </a:r>
            <a:r>
              <a:rPr lang="tr-TR" sz="3600" dirty="0" smtClean="0"/>
              <a:t>meydana getirme </a:t>
            </a:r>
            <a:r>
              <a:rPr lang="tr-TR" sz="3600" b="1" dirty="0" smtClean="0"/>
              <a:t>sürecidir</a:t>
            </a:r>
            <a:r>
              <a:rPr lang="tr-TR" sz="3600" dirty="0" smtClean="0"/>
              <a:t>.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7535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/>
              <a:t>Eğitim</a:t>
            </a:r>
            <a:r>
              <a:rPr lang="tr-TR" sz="4400" b="1" dirty="0"/>
              <a:t> </a:t>
            </a:r>
            <a:r>
              <a:rPr lang="tr-TR" sz="4400" b="1" dirty="0" smtClean="0"/>
              <a:t>Kavramı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092102"/>
          </a:xfrm>
        </p:spPr>
        <p:txBody>
          <a:bodyPr>
            <a:normAutofit/>
          </a:bodyPr>
          <a:lstStyle/>
          <a:p>
            <a:pPr lvl="1"/>
            <a:r>
              <a:rPr lang="tr-TR" sz="3000" dirty="0" smtClean="0"/>
              <a:t>Birey</a:t>
            </a:r>
          </a:p>
          <a:p>
            <a:pPr lvl="1"/>
            <a:r>
              <a:rPr lang="tr-TR" sz="3000" dirty="0" smtClean="0"/>
              <a:t>Davranış</a:t>
            </a:r>
          </a:p>
          <a:p>
            <a:pPr lvl="1"/>
            <a:r>
              <a:rPr lang="tr-TR" sz="3000" dirty="0" smtClean="0"/>
              <a:t>İstendik</a:t>
            </a:r>
          </a:p>
          <a:p>
            <a:pPr lvl="1"/>
            <a:r>
              <a:rPr lang="tr-TR" sz="3000" dirty="0" smtClean="0"/>
              <a:t>Kasıt</a:t>
            </a:r>
          </a:p>
          <a:p>
            <a:pPr lvl="1"/>
            <a:r>
              <a:rPr lang="tr-TR" sz="3000" dirty="0" smtClean="0"/>
              <a:t>Süreç</a:t>
            </a:r>
          </a:p>
          <a:p>
            <a:pPr lvl="1"/>
            <a:r>
              <a:rPr lang="tr-TR" sz="3000" dirty="0" smtClean="0"/>
              <a:t>Yaşantı</a:t>
            </a:r>
          </a:p>
          <a:p>
            <a:pPr lvl="1"/>
            <a:r>
              <a:rPr lang="tr-TR" sz="3000" dirty="0" smtClean="0"/>
              <a:t>Kültürlenme 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97914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98451" y="953311"/>
            <a:ext cx="9306161" cy="5369668"/>
          </a:xfrm>
        </p:spPr>
        <p:txBody>
          <a:bodyPr>
            <a:noAutofit/>
          </a:bodyPr>
          <a:lstStyle/>
          <a:p>
            <a:r>
              <a:rPr lang="tr-TR" sz="2400" b="1" i="1" dirty="0" smtClean="0"/>
              <a:t>Birey: </a:t>
            </a:r>
            <a:r>
              <a:rPr lang="tr-TR" sz="2400" dirty="0" smtClean="0"/>
              <a:t>Biyolojik, sosyal ve kültürel bir bütündür.</a:t>
            </a:r>
          </a:p>
          <a:p>
            <a:r>
              <a:rPr lang="tr-TR" sz="2400" b="1" i="1" dirty="0" smtClean="0"/>
              <a:t>Yaşantı:</a:t>
            </a:r>
            <a:r>
              <a:rPr lang="tr-TR" sz="2400" dirty="0" smtClean="0"/>
              <a:t> Bireyin diğer bireyler ve çevresiyle etkileşiminin bireyde bıraktığı izlenimdir.</a:t>
            </a:r>
          </a:p>
          <a:p>
            <a:r>
              <a:rPr lang="tr-TR" sz="2400" b="1" i="1" dirty="0" smtClean="0"/>
              <a:t>Davranış:</a:t>
            </a:r>
            <a:r>
              <a:rPr lang="tr-TR" sz="2400" dirty="0" smtClean="0"/>
              <a:t> Organizmanın gözlenebilir, ölçülebilir ve istendik olan hareketleridir.</a:t>
            </a:r>
          </a:p>
          <a:p>
            <a:r>
              <a:rPr lang="tr-TR" sz="2400" b="1" i="1" dirty="0" smtClean="0"/>
              <a:t>Kasıt: </a:t>
            </a:r>
            <a:r>
              <a:rPr lang="tr-TR" sz="2400" dirty="0" smtClean="0"/>
              <a:t>İstenilen değişimlere ulaşmak için önceden tasarlamak, planlamaktır.</a:t>
            </a:r>
          </a:p>
          <a:p>
            <a:r>
              <a:rPr lang="tr-TR" sz="2400" b="1" i="1" dirty="0" smtClean="0"/>
              <a:t>Süreç: </a:t>
            </a:r>
            <a:r>
              <a:rPr lang="tr-TR" sz="2400" dirty="0" smtClean="0"/>
              <a:t>Belirli bir sonuca ulaşmak veya bir oluşumu gerçekleştirmek için birbirini izleyen olayların ya da durumların akışıdır.</a:t>
            </a:r>
          </a:p>
          <a:p>
            <a:r>
              <a:rPr lang="tr-TR" sz="2400" b="1" i="1" dirty="0" smtClean="0"/>
              <a:t>Kültürlenme: </a:t>
            </a:r>
            <a:r>
              <a:rPr lang="tr-TR" sz="2400" dirty="0" smtClean="0"/>
              <a:t>Toplumun, bireylerini kendi kültürünün istek ve beklentilerine uyacak biçimde etkilemesi ve değiştirmesidir.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4693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DERSİN AMACI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Hemşirelik </a:t>
            </a:r>
            <a:r>
              <a:rPr lang="tr-TR" sz="2400" dirty="0"/>
              <a:t>alanında eğitim ve öğretim temel kavramları, ilke ve metotlarına göre; bireylerin, ailelerin ve toplumun eğitim ihtiyaçlarının belirlenmesini inceleyerek hemşirenin eğiticilik rolünü geliştirmeyi hedefler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 </a:t>
            </a:r>
            <a:r>
              <a:rPr lang="tr-TR" sz="2400" dirty="0"/>
              <a:t>Ayrıca, eğitim-öğretim sürecinde planlama, uygulama ve değerlendirmede güncel bilgi, beceri ve davranışları kazandırır.</a:t>
            </a:r>
          </a:p>
        </p:txBody>
      </p:sp>
    </p:spTree>
    <p:extLst>
      <p:ext uri="{BB962C8B-B14F-4D97-AF65-F5344CB8AC3E}">
        <p14:creationId xmlns:p14="http://schemas.microsoft.com/office/powerpoint/2010/main" val="21004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Eğitim yoluyla;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72640" y="2133600"/>
            <a:ext cx="9431972" cy="400304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Bireyler, amaçları, bilgileri, davranışları, tutumları ve değerleri toplumca uygun görülen </a:t>
            </a:r>
            <a:r>
              <a:rPr lang="tr-TR" sz="2800" i="1" dirty="0" smtClean="0"/>
              <a:t>yönde-istendik</a:t>
            </a:r>
            <a:r>
              <a:rPr lang="tr-TR" sz="2800" dirty="0" smtClean="0"/>
              <a:t> ve amaçlı olarak- </a:t>
            </a:r>
            <a:r>
              <a:rPr lang="tr-TR" sz="2800" i="1" dirty="0" smtClean="0"/>
              <a:t>kasıtlı</a:t>
            </a:r>
            <a:r>
              <a:rPr lang="tr-TR" sz="2800" dirty="0" smtClean="0"/>
              <a:t> </a:t>
            </a:r>
            <a:r>
              <a:rPr lang="tr-TR" sz="2800" b="1" dirty="0" smtClean="0"/>
              <a:t>değiştirilir.</a:t>
            </a:r>
            <a:endParaRPr lang="tr-TR" sz="2800" dirty="0"/>
          </a:p>
          <a:p>
            <a:endParaRPr lang="tr-TR" sz="2800" dirty="0" smtClean="0"/>
          </a:p>
          <a:p>
            <a:r>
              <a:rPr lang="tr-TR" sz="2800" b="1" i="1" dirty="0" smtClean="0"/>
              <a:t>Bu değişim; </a:t>
            </a:r>
            <a:r>
              <a:rPr lang="tr-TR" sz="2800" dirty="0" smtClean="0"/>
              <a:t>bireyin yeni bir davranışı kazanması şeklinde olabileceği gibi, önceden sahip olduğu istenmeyen nitelikteki davranışlarını terk etmesi biçiminde de olabilir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7381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Eğitim Türleri 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600" dirty="0" err="1" smtClean="0"/>
              <a:t>Formal</a:t>
            </a:r>
            <a:r>
              <a:rPr lang="tr-TR" sz="3600" dirty="0" smtClean="0"/>
              <a:t> eğitim</a:t>
            </a:r>
          </a:p>
          <a:p>
            <a:pPr lvl="1"/>
            <a:r>
              <a:rPr lang="tr-TR" sz="3200" dirty="0" smtClean="0"/>
              <a:t>Örgün eğitim</a:t>
            </a:r>
          </a:p>
          <a:p>
            <a:pPr lvl="1"/>
            <a:r>
              <a:rPr lang="tr-TR" sz="3200" dirty="0" smtClean="0"/>
              <a:t>Yaygın eğitim</a:t>
            </a:r>
          </a:p>
          <a:p>
            <a:pPr lvl="1"/>
            <a:endParaRPr lang="tr-TR" sz="3200" dirty="0" smtClean="0"/>
          </a:p>
          <a:p>
            <a:r>
              <a:rPr lang="tr-TR" sz="3600" dirty="0" err="1" smtClean="0"/>
              <a:t>İnformal</a:t>
            </a:r>
            <a:r>
              <a:rPr lang="tr-TR" sz="3600" dirty="0" smtClean="0"/>
              <a:t> eğitim- Algın öğrenme</a:t>
            </a:r>
          </a:p>
          <a:p>
            <a:pPr marL="0" indent="0">
              <a:buNone/>
            </a:pPr>
            <a:endParaRPr lang="tr-TR" sz="3600" dirty="0" smtClean="0"/>
          </a:p>
          <a:p>
            <a:r>
              <a:rPr lang="tr-TR" sz="3600" dirty="0" smtClean="0"/>
              <a:t>Rastlantısal öğrenme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7904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80101"/>
          </a:xfrm>
        </p:spPr>
        <p:txBody>
          <a:bodyPr>
            <a:normAutofit/>
          </a:bodyPr>
          <a:lstStyle/>
          <a:p>
            <a:r>
              <a:rPr lang="tr-TR" sz="4400" b="1" dirty="0" err="1" smtClean="0"/>
              <a:t>Formal</a:t>
            </a:r>
            <a:r>
              <a:rPr lang="tr-TR" sz="4400" b="1" dirty="0" smtClean="0"/>
              <a:t> Eğitim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5055" y="1731818"/>
            <a:ext cx="9810865" cy="4668982"/>
          </a:xfrm>
        </p:spPr>
        <p:txBody>
          <a:bodyPr>
            <a:noAutofit/>
          </a:bodyPr>
          <a:lstStyle/>
          <a:p>
            <a:r>
              <a:rPr lang="tr-TR" sz="2800" dirty="0" smtClean="0"/>
              <a:t>Planlı ve kasıtlı bir biçimde öğrenme ortamının düzenlenmesidir.</a:t>
            </a:r>
          </a:p>
          <a:p>
            <a:r>
              <a:rPr lang="tr-TR" sz="2800" b="1" i="1" dirty="0" smtClean="0"/>
              <a:t>Örgün eğitim: </a:t>
            </a:r>
            <a:r>
              <a:rPr lang="tr-TR" sz="2800" dirty="0" smtClean="0"/>
              <a:t>belirli bir yaş grubundaki bireylere Milli Eğitimin amaçları doğrultusunda hazırlanmış eğitim programlarıyla okul çatısı altında düzenli olarak verilen eğitimdir.</a:t>
            </a:r>
          </a:p>
          <a:p>
            <a:r>
              <a:rPr lang="tr-TR" sz="2800" b="1" i="1" dirty="0" smtClean="0"/>
              <a:t>Yaygın eğitim: </a:t>
            </a:r>
            <a:r>
              <a:rPr lang="tr-TR" sz="2800" dirty="0" smtClean="0"/>
              <a:t>Örgün eğitime hiç girmemiş, bu sistemin herhangi bir basamağında bulunan ya da bu basamakların birinden sistemi terk etmiş olan bireylere ilgili ve gereksinim duydukları alanlarda yapılan eğitimdir.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7643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28765" y="502190"/>
            <a:ext cx="8911687" cy="1280890"/>
          </a:xfrm>
        </p:spPr>
        <p:txBody>
          <a:bodyPr>
            <a:normAutofit/>
          </a:bodyPr>
          <a:lstStyle/>
          <a:p>
            <a:r>
              <a:rPr lang="tr-TR" sz="4000" b="1" dirty="0" err="1" smtClean="0"/>
              <a:t>İnformal</a:t>
            </a:r>
            <a:r>
              <a:rPr lang="tr-TR" sz="4000" b="1" dirty="0"/>
              <a:t> </a:t>
            </a:r>
            <a:r>
              <a:rPr lang="tr-TR" sz="4000" b="1" dirty="0" smtClean="0"/>
              <a:t>Eğitim-Algın Öğrenme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Bir plana bağlı olmaksızın insan yaşamanı içerisinde çeşitli şekillerde kendiliğinden oluşan eğitim etkinlikleridir.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6874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27165" y="38027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EĞİTİMDE ÜÇ TEMEL KAVRAM</a:t>
            </a:r>
            <a:endParaRPr lang="tr-TR" sz="44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348873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639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/>
              <a:t>ÖĞRETİM</a:t>
            </a:r>
            <a:endParaRPr lang="tr-TR" sz="4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Planlı programlı eğitim faaliyetleridir</a:t>
            </a:r>
            <a:r>
              <a:rPr lang="tr-TR" sz="3200" dirty="0" smtClean="0"/>
              <a:t>.</a:t>
            </a:r>
          </a:p>
          <a:p>
            <a:endParaRPr lang="tr-TR" sz="2000" dirty="0"/>
          </a:p>
          <a:p>
            <a:r>
              <a:rPr lang="tr-TR" sz="2800" dirty="0"/>
              <a:t>Öğrenmenin belirli amaç/amaçlar doğrultusunda başlatılması, yönlendirilmesi ve gerçekleştirilmesi sürecidir</a:t>
            </a:r>
            <a:r>
              <a:rPr lang="tr-TR" sz="2800" dirty="0" smtClean="0"/>
              <a:t>.</a:t>
            </a:r>
            <a:endParaRPr lang="tr-TR" sz="4000" dirty="0" smtClean="0"/>
          </a:p>
          <a:p>
            <a:endParaRPr lang="tr-TR" sz="2800" dirty="0"/>
          </a:p>
          <a:p>
            <a:r>
              <a:rPr lang="tr-TR" sz="2800" dirty="0"/>
              <a:t>Öğretim süreci öğeleri, öğretmen, program, amaç ve araçlardan oluşur.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0982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400" b="1" dirty="0" smtClean="0"/>
              <a:t>ÖĞRETME/ÖĞRETİM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23353" y="1463040"/>
            <a:ext cx="9481259" cy="4665386"/>
          </a:xfrm>
        </p:spPr>
        <p:txBody>
          <a:bodyPr>
            <a:normAutofit fontScale="92500"/>
          </a:bodyPr>
          <a:lstStyle/>
          <a:p>
            <a:endParaRPr lang="tr-TR" dirty="0"/>
          </a:p>
          <a:p>
            <a:r>
              <a:rPr lang="tr-TR" sz="2800" dirty="0"/>
              <a:t>Öğrenmeyi sağlama ve rehberlik etme etkinliğidir</a:t>
            </a:r>
            <a:r>
              <a:rPr lang="tr-TR" sz="2800" dirty="0" smtClean="0"/>
              <a:t>.</a:t>
            </a:r>
            <a:endParaRPr lang="tr-TR" sz="3600" dirty="0" smtClean="0"/>
          </a:p>
          <a:p>
            <a:endParaRPr lang="tr-TR" sz="3600" dirty="0"/>
          </a:p>
          <a:p>
            <a:r>
              <a:rPr lang="tr-TR" sz="2800" dirty="0" smtClean="0"/>
              <a:t>Bir dersin öğretim programında belirtilen esaslara uygun bir öğrenme –öğretme süreci içinde;</a:t>
            </a:r>
          </a:p>
          <a:p>
            <a:pPr lvl="1"/>
            <a:r>
              <a:rPr lang="tr-TR" sz="2400" dirty="0" smtClean="0"/>
              <a:t>Gerekli hazırlıkların yapılması,</a:t>
            </a:r>
          </a:p>
          <a:p>
            <a:pPr lvl="1"/>
            <a:r>
              <a:rPr lang="tr-TR" sz="2400" dirty="0" smtClean="0"/>
              <a:t>Sürecin gerçekleştirilmesi, bu sürecin ürün olarak ortaya çıkması</a:t>
            </a:r>
          </a:p>
          <a:p>
            <a:pPr lvl="1"/>
            <a:r>
              <a:rPr lang="tr-TR" sz="2400" dirty="0" smtClean="0"/>
              <a:t>Beklenen davranışların tümü görülünceye kadar olabildiğinde etkili ve verimli bir biçimde sürdürülmesi hizmetidir.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3034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5400" dirty="0" smtClean="0"/>
              <a:t>ÖĞRENME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4443" y="2133599"/>
            <a:ext cx="9688748" cy="416992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Bireyin çevresi ile etkileşimde bulunarak geçirdiği yaşantı ürünü ve çoğunlukla </a:t>
            </a:r>
            <a:r>
              <a:rPr lang="tr-TR" sz="3200" b="1" dirty="0" smtClean="0"/>
              <a:t>kalıcı izli</a:t>
            </a:r>
            <a:r>
              <a:rPr lang="tr-TR" sz="3200" dirty="0" smtClean="0"/>
              <a:t> davranış değişikliğidir.</a:t>
            </a:r>
          </a:p>
          <a:p>
            <a:r>
              <a:rPr lang="tr-TR" sz="3200" dirty="0" smtClean="0"/>
              <a:t>Öğrenme, doğuştan gelen davranışları, eğilimleri kapsamayan, çevredeki etkileşimler yoluyla </a:t>
            </a:r>
            <a:r>
              <a:rPr lang="tr-TR" sz="3200" b="1" dirty="0" smtClean="0"/>
              <a:t>davranışların oluşturulması ya da değiştirilmesi </a:t>
            </a:r>
            <a:r>
              <a:rPr lang="tr-TR" sz="3200" dirty="0" smtClean="0"/>
              <a:t>sürecidir.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1528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8820" y="734518"/>
            <a:ext cx="9705792" cy="56662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b="1" i="1" dirty="0"/>
              <a:t>DAVRANIŞ;</a:t>
            </a:r>
          </a:p>
          <a:p>
            <a:endParaRPr lang="tr-TR" sz="28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tr-TR" sz="2800" dirty="0"/>
              <a:t>Kişinin çevresiyle etkileşimi sırasında kişide ve çevrede oluşan gözlenebilir ve ölçülebilir değişikliklere davranış denir. </a:t>
            </a:r>
            <a:endParaRPr lang="tr-TR" sz="2800" dirty="0" smtClean="0"/>
          </a:p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Bir organizmanın gösterdiği her türlü tepki, organizmanın, çevrede ve/veya çevreyle olan ilişkisinde değişiklik yaratan eylemlerdir.</a:t>
            </a:r>
          </a:p>
          <a:p>
            <a:endParaRPr lang="tr-TR" sz="2800" dirty="0" smtClean="0"/>
          </a:p>
          <a:p>
            <a:r>
              <a:rPr lang="tr-TR" sz="2800" dirty="0" smtClean="0"/>
              <a:t>Kişinin </a:t>
            </a:r>
            <a:r>
              <a:rPr lang="tr-TR" sz="2800" dirty="0"/>
              <a:t>söylediği ve yaptığı her şeydir.</a:t>
            </a:r>
          </a:p>
        </p:txBody>
      </p:sp>
    </p:spTree>
    <p:extLst>
      <p:ext uri="{BB962C8B-B14F-4D97-AF65-F5344CB8AC3E}">
        <p14:creationId xmlns:p14="http://schemas.microsoft.com/office/powerpoint/2010/main" val="423989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53921" y="284480"/>
            <a:ext cx="9350692" cy="1620520"/>
          </a:xfrm>
        </p:spPr>
        <p:txBody>
          <a:bodyPr/>
          <a:lstStyle/>
          <a:p>
            <a:pPr algn="ctr"/>
            <a:r>
              <a:rPr lang="tr-TR" sz="4400" dirty="0" smtClean="0"/>
              <a:t>Öğrenme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1523" y="1381330"/>
            <a:ext cx="10077856" cy="4202348"/>
          </a:xfrm>
        </p:spPr>
        <p:txBody>
          <a:bodyPr>
            <a:noAutofit/>
          </a:bodyPr>
          <a:lstStyle/>
          <a:p>
            <a:r>
              <a:rPr lang="tr-TR" sz="2400" dirty="0"/>
              <a:t>Oluşan davranışlar birbiriyle etkileşim halinde olan ve genellikle beraber kullanılan üç farklı türde </a:t>
            </a:r>
            <a:r>
              <a:rPr lang="tr-TR" sz="2400" dirty="0" smtClean="0"/>
              <a:t>tanımlanmaktadır</a:t>
            </a:r>
            <a:r>
              <a:rPr lang="tr-TR" sz="2400" dirty="0"/>
              <a:t>:</a:t>
            </a:r>
          </a:p>
          <a:p>
            <a:pPr lvl="1" algn="ctr"/>
            <a:r>
              <a:rPr lang="tr-TR" sz="2400" b="1" dirty="0" smtClean="0"/>
              <a:t>Bilgi, beceri ve tutum</a:t>
            </a:r>
          </a:p>
          <a:p>
            <a:pPr marL="457200" lvl="1" indent="0" algn="ctr">
              <a:buNone/>
            </a:pPr>
            <a:endParaRPr lang="tr-TR" sz="2400" dirty="0" smtClean="0"/>
          </a:p>
          <a:p>
            <a:r>
              <a:rPr lang="tr-TR" b="1" dirty="0" smtClean="0"/>
              <a:t>1. Bilişsel </a:t>
            </a:r>
            <a:r>
              <a:rPr lang="tr-TR" b="1" dirty="0"/>
              <a:t>davranışlar: </a:t>
            </a:r>
            <a:r>
              <a:rPr lang="tr-TR" dirty="0"/>
              <a:t>Kişinin bir görevi yapabilmesi ile ilgili “bilgi” </a:t>
            </a:r>
            <a:r>
              <a:rPr lang="tr-TR" dirty="0" err="1" smtClean="0"/>
              <a:t>lerin</a:t>
            </a:r>
            <a:r>
              <a:rPr lang="tr-TR" dirty="0" smtClean="0"/>
              <a:t> öğrenilmesi </a:t>
            </a:r>
            <a:r>
              <a:rPr lang="tr-TR" dirty="0"/>
              <a:t>ile ortaya çıkar. Örneğin hastalık tanılarının nasıl konulacağının ve tedavisinin bilinmesi gibi</a:t>
            </a:r>
            <a:r>
              <a:rPr lang="tr-TR" dirty="0" smtClean="0"/>
              <a:t>.</a:t>
            </a:r>
          </a:p>
          <a:p>
            <a:r>
              <a:rPr lang="tr-TR" b="1" dirty="0"/>
              <a:t>2. </a:t>
            </a:r>
            <a:r>
              <a:rPr lang="tr-TR" b="1" dirty="0" err="1"/>
              <a:t>Duyuşsal</a:t>
            </a:r>
            <a:r>
              <a:rPr lang="tr-TR" b="1" dirty="0"/>
              <a:t> davranışlar: </a:t>
            </a:r>
            <a:r>
              <a:rPr lang="tr-TR" dirty="0"/>
              <a:t>Tutum ve inanışlar şeklinde yerleşmektedir</a:t>
            </a:r>
            <a:r>
              <a:rPr lang="tr-TR" dirty="0" smtClean="0"/>
              <a:t>.</a:t>
            </a:r>
          </a:p>
          <a:p>
            <a:r>
              <a:rPr lang="tr-TR" b="1" dirty="0" err="1"/>
              <a:t>Psiko</a:t>
            </a:r>
            <a:r>
              <a:rPr lang="tr-TR" b="1" dirty="0"/>
              <a:t>-motor (</a:t>
            </a:r>
            <a:r>
              <a:rPr lang="tr-TR" b="1" dirty="0" err="1"/>
              <a:t>devinsel</a:t>
            </a:r>
            <a:r>
              <a:rPr lang="tr-TR" b="1" dirty="0"/>
              <a:t>) davranışlar: </a:t>
            </a:r>
            <a:r>
              <a:rPr lang="tr-TR" dirty="0"/>
              <a:t>Kişinin zihin ve bedeninin beraber oluşturduğu davranışlardır, beceri olarak adlandırılır. Örneğin enjeksiyon yapmak, kan basıncı ölçmek.</a:t>
            </a:r>
            <a:endParaRPr lang="tr-TR" sz="3200" dirty="0"/>
          </a:p>
          <a:p>
            <a:pPr algn="ctr"/>
            <a:r>
              <a:rPr lang="tr-TR" sz="2800" dirty="0" smtClean="0"/>
              <a:t>Bu kazanımlar, </a:t>
            </a:r>
            <a:r>
              <a:rPr lang="tr-TR" sz="2800" u="sng" dirty="0" smtClean="0"/>
              <a:t>kendiliğinden</a:t>
            </a:r>
            <a:r>
              <a:rPr lang="tr-TR" sz="2800" dirty="0" smtClean="0"/>
              <a:t> olabildiği gibi, </a:t>
            </a:r>
            <a:r>
              <a:rPr lang="tr-TR" sz="2800" u="sng" dirty="0" smtClean="0"/>
              <a:t>yönlendirilmiş</a:t>
            </a:r>
            <a:r>
              <a:rPr lang="tr-TR" sz="2800" dirty="0" smtClean="0"/>
              <a:t> şekilde olabilir.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2651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Dersin İçeriği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8800" y="1388534"/>
            <a:ext cx="9675812" cy="5178521"/>
          </a:xfrm>
        </p:spPr>
        <p:txBody>
          <a:bodyPr>
            <a:normAutofit fontScale="92500" lnSpcReduction="10000"/>
          </a:bodyPr>
          <a:lstStyle/>
          <a:p>
            <a:r>
              <a:rPr lang="tr-TR" sz="2000" dirty="0"/>
              <a:t>Eğitim/öğretim ile ilgili temel kavramlar, tanımlar, teoriler, </a:t>
            </a:r>
            <a:endParaRPr lang="tr-TR" sz="2000" dirty="0" smtClean="0"/>
          </a:p>
          <a:p>
            <a:r>
              <a:rPr lang="tr-TR" sz="2000" dirty="0" smtClean="0"/>
              <a:t>Hemşirelikte </a:t>
            </a:r>
            <a:r>
              <a:rPr lang="tr-TR" sz="2000" dirty="0"/>
              <a:t>eğitim ve öğretimin önemi</a:t>
            </a:r>
            <a:r>
              <a:rPr lang="tr-TR" sz="2000" dirty="0" smtClean="0"/>
              <a:t>,</a:t>
            </a:r>
          </a:p>
          <a:p>
            <a:r>
              <a:rPr lang="tr-TR" sz="2000" dirty="0" smtClean="0"/>
              <a:t>Eğitim/öğretimin </a:t>
            </a:r>
            <a:r>
              <a:rPr lang="tr-TR" sz="2000" dirty="0"/>
              <a:t>ilkeleri, </a:t>
            </a:r>
            <a:endParaRPr lang="tr-TR" sz="2000" dirty="0" smtClean="0"/>
          </a:p>
          <a:p>
            <a:r>
              <a:rPr lang="tr-TR" sz="2000" dirty="0" smtClean="0"/>
              <a:t>Eğitim </a:t>
            </a:r>
            <a:r>
              <a:rPr lang="tr-TR" sz="2000" dirty="0"/>
              <a:t>/öğretim sürecinin özellikleri</a:t>
            </a:r>
            <a:r>
              <a:rPr lang="tr-TR" sz="2000" dirty="0" smtClean="0"/>
              <a:t>,</a:t>
            </a:r>
          </a:p>
          <a:p>
            <a:r>
              <a:rPr lang="tr-TR" sz="2000" dirty="0" smtClean="0"/>
              <a:t>Eğitim </a:t>
            </a:r>
            <a:r>
              <a:rPr lang="tr-TR" sz="2000" dirty="0"/>
              <a:t>/öğretimi yöntemleri, </a:t>
            </a:r>
            <a:endParaRPr lang="tr-TR" sz="2000" dirty="0" smtClean="0"/>
          </a:p>
          <a:p>
            <a:r>
              <a:rPr lang="tr-TR" sz="2000" dirty="0"/>
              <a:t>Ö</a:t>
            </a:r>
            <a:r>
              <a:rPr lang="tr-TR" sz="2000" dirty="0" smtClean="0"/>
              <a:t>ğretim </a:t>
            </a:r>
            <a:r>
              <a:rPr lang="tr-TR" sz="2000" dirty="0"/>
              <a:t>araç ve gereçleri, </a:t>
            </a:r>
            <a:endParaRPr lang="tr-TR" sz="2000" dirty="0" smtClean="0"/>
          </a:p>
          <a:p>
            <a:r>
              <a:rPr lang="tr-TR" sz="2000" dirty="0" smtClean="0"/>
              <a:t>Eğitim </a:t>
            </a:r>
            <a:r>
              <a:rPr lang="tr-TR" sz="2000" dirty="0"/>
              <a:t>/öğretim sürecinde, gereksinim analizi, hedeflerin oluşturulması, </a:t>
            </a:r>
            <a:endParaRPr lang="tr-TR" sz="2000" dirty="0" smtClean="0"/>
          </a:p>
          <a:p>
            <a:r>
              <a:rPr lang="tr-TR" sz="2000" dirty="0" smtClean="0"/>
              <a:t>Eğitim </a:t>
            </a:r>
            <a:r>
              <a:rPr lang="tr-TR" sz="2000" dirty="0"/>
              <a:t>programı hazırlama, </a:t>
            </a:r>
            <a:endParaRPr lang="tr-TR" sz="2000" dirty="0" smtClean="0"/>
          </a:p>
          <a:p>
            <a:r>
              <a:rPr lang="tr-TR" sz="2000" dirty="0" smtClean="0"/>
              <a:t>Eğiticinin </a:t>
            </a:r>
            <a:r>
              <a:rPr lang="tr-TR" sz="2000" dirty="0"/>
              <a:t>özellikleri</a:t>
            </a:r>
            <a:r>
              <a:rPr lang="tr-TR" sz="2000" dirty="0" smtClean="0"/>
              <a:t>,</a:t>
            </a:r>
          </a:p>
          <a:p>
            <a:r>
              <a:rPr lang="tr-TR" sz="2000" dirty="0" smtClean="0"/>
              <a:t>Profesyonel </a:t>
            </a:r>
            <a:r>
              <a:rPr lang="tr-TR" sz="2000" dirty="0"/>
              <a:t>eğitim (İşe uyum, Hizmet içi eğitim, </a:t>
            </a:r>
            <a:r>
              <a:rPr lang="tr-TR" sz="2000" dirty="0" smtClean="0"/>
              <a:t>Hasta </a:t>
            </a:r>
            <a:r>
              <a:rPr lang="tr-TR" sz="2000" dirty="0"/>
              <a:t>eğitimi, Sürekli eğitim</a:t>
            </a:r>
            <a:r>
              <a:rPr lang="tr-TR" sz="2000" dirty="0" smtClean="0"/>
              <a:t>),</a:t>
            </a:r>
          </a:p>
          <a:p>
            <a:r>
              <a:rPr lang="tr-TR" sz="2000" dirty="0" smtClean="0"/>
              <a:t> </a:t>
            </a:r>
            <a:r>
              <a:rPr lang="tr-TR" sz="2000" dirty="0"/>
              <a:t>Sağlık eğitimi ve sağlık inanç modeli,</a:t>
            </a:r>
          </a:p>
          <a:p>
            <a:r>
              <a:rPr lang="tr-TR" sz="2000" dirty="0"/>
              <a:t>Eğitim materyali/poster hazırlama/değerlendirme, eğitimde değerlendirme, etkili sunum yapma aktivitelerini içerir.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38961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Öğrenmenin üç temel özelliği vardır: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014281"/>
          </a:xfrm>
        </p:spPr>
        <p:txBody>
          <a:bodyPr>
            <a:normAutofit/>
          </a:bodyPr>
          <a:lstStyle/>
          <a:p>
            <a:r>
              <a:rPr lang="tr-TR" sz="3200" dirty="0"/>
              <a:t>1. Öğrenme sonucunda kesinlikle bir davranış değişikliği oluşur</a:t>
            </a:r>
            <a:r>
              <a:rPr lang="tr-TR" sz="3200" dirty="0" smtClean="0"/>
              <a:t>.</a:t>
            </a:r>
          </a:p>
          <a:p>
            <a:r>
              <a:rPr lang="tr-TR" sz="3200" dirty="0"/>
              <a:t>2. Öğrenme yaşantı (deneyim-tecrübe) ürünüdür. </a:t>
            </a:r>
          </a:p>
          <a:p>
            <a:r>
              <a:rPr lang="tr-TR" sz="3200" dirty="0"/>
              <a:t>3. Öğrenme kalıcı izlidir. </a:t>
            </a:r>
          </a:p>
        </p:txBody>
      </p:sp>
    </p:spTree>
    <p:extLst>
      <p:ext uri="{BB962C8B-B14F-4D97-AF65-F5344CB8AC3E}">
        <p14:creationId xmlns:p14="http://schemas.microsoft.com/office/powerpoint/2010/main" val="59347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/>
              <a:t>Öğrenme nasıl gerçekleşir?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4247" y="2133600"/>
            <a:ext cx="9870365" cy="4267200"/>
          </a:xfrm>
        </p:spPr>
        <p:txBody>
          <a:bodyPr>
            <a:normAutofit/>
          </a:bodyPr>
          <a:lstStyle/>
          <a:p>
            <a:r>
              <a:rPr lang="tr-TR" sz="2800" dirty="0"/>
              <a:t>Anlamlı ve kalıcı öğrenme ancak bireyin kendi isteği, çabası ve bilinçli bir şekilde bilgileri işlemesi ile mümkündür</a:t>
            </a:r>
            <a:r>
              <a:rPr lang="tr-TR" sz="2800" dirty="0" smtClean="0"/>
              <a:t>.</a:t>
            </a:r>
          </a:p>
          <a:p>
            <a:endParaRPr lang="tr-TR" sz="2800" dirty="0"/>
          </a:p>
          <a:p>
            <a:r>
              <a:rPr lang="tr-TR" sz="2800" dirty="0" smtClean="0"/>
              <a:t>3 aşamada gerçekleşir.</a:t>
            </a:r>
          </a:p>
          <a:p>
            <a:pPr lvl="1"/>
            <a:r>
              <a:rPr lang="tr-TR" sz="2400" dirty="0" smtClean="0"/>
              <a:t>Duyu organları --- dikkat, algılama, kayıt alma</a:t>
            </a:r>
          </a:p>
          <a:p>
            <a:pPr lvl="1"/>
            <a:r>
              <a:rPr lang="tr-TR" sz="2400" dirty="0" smtClean="0"/>
              <a:t>Kısa süreli hafıza --- tekrar, kodlama, deneme</a:t>
            </a:r>
          </a:p>
          <a:p>
            <a:pPr lvl="1"/>
            <a:r>
              <a:rPr lang="tr-TR" sz="2400" dirty="0" smtClean="0"/>
              <a:t>Uzun süreli hafıza – uygulamaya geçiş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1126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/>
              <a:t>Öğrenme Aşamaları 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329123907"/>
              </p:ext>
            </p:extLst>
          </p:nvPr>
        </p:nvGraphicFramePr>
        <p:xfrm>
          <a:off x="1572127" y="1636295"/>
          <a:ext cx="8250989" cy="4453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36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 – Duyu organları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Tatma --- %1</a:t>
            </a:r>
          </a:p>
          <a:p>
            <a:r>
              <a:rPr lang="tr-TR" sz="3200" dirty="0" smtClean="0"/>
              <a:t>Dokunma --- % 2</a:t>
            </a:r>
          </a:p>
          <a:p>
            <a:r>
              <a:rPr lang="tr-TR" sz="3200" dirty="0" smtClean="0"/>
              <a:t>Koklama ---- % 4</a:t>
            </a:r>
          </a:p>
          <a:p>
            <a:r>
              <a:rPr lang="tr-TR" sz="3200" dirty="0" smtClean="0"/>
              <a:t>Duyma ---- % 10</a:t>
            </a:r>
          </a:p>
          <a:p>
            <a:r>
              <a:rPr lang="tr-TR" sz="3200" dirty="0" smtClean="0"/>
              <a:t>Görme ---- % 83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1842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 – Akılda kalan öğrenmeler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Okuma --- %10</a:t>
            </a:r>
          </a:p>
          <a:p>
            <a:r>
              <a:rPr lang="tr-TR" sz="2800" dirty="0" smtClean="0"/>
              <a:t>Duyma ----% 20</a:t>
            </a:r>
          </a:p>
          <a:p>
            <a:r>
              <a:rPr lang="tr-TR" sz="2800" dirty="0" smtClean="0"/>
              <a:t>Görme ---- % 30</a:t>
            </a:r>
          </a:p>
          <a:p>
            <a:r>
              <a:rPr lang="tr-TR" sz="2800" dirty="0" smtClean="0"/>
              <a:t>Duyma ve görme ----%50</a:t>
            </a:r>
          </a:p>
          <a:p>
            <a:r>
              <a:rPr lang="tr-TR" sz="2800" dirty="0" smtClean="0"/>
              <a:t>Söyleme ---  % 70</a:t>
            </a:r>
          </a:p>
          <a:p>
            <a:r>
              <a:rPr lang="tr-TR" sz="2800" dirty="0" smtClean="0"/>
              <a:t>Yapma  ----- % 90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7818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/>
              <a:t>Eğitim ve Öğrenme İlişkisi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727200"/>
            <a:ext cx="8915400" cy="4184022"/>
          </a:xfrm>
        </p:spPr>
        <p:txBody>
          <a:bodyPr/>
          <a:lstStyle/>
          <a:p>
            <a:endParaRPr lang="tr-TR" sz="2800" dirty="0"/>
          </a:p>
          <a:p>
            <a:r>
              <a:rPr lang="tr-TR" sz="3200" dirty="0"/>
              <a:t>Eğitim, öğrenmenin kurumsallaşmış, </a:t>
            </a:r>
            <a:r>
              <a:rPr lang="tr-TR" sz="3200" b="1" dirty="0"/>
              <a:t>sistemli</a:t>
            </a:r>
            <a:r>
              <a:rPr lang="tr-TR" sz="3200" dirty="0"/>
              <a:t> ve </a:t>
            </a:r>
            <a:r>
              <a:rPr lang="tr-TR" sz="3200" b="1" dirty="0"/>
              <a:t>kasıtlı</a:t>
            </a:r>
            <a:r>
              <a:rPr lang="tr-TR" sz="3200" dirty="0"/>
              <a:t> olan şeklidir</a:t>
            </a:r>
            <a:r>
              <a:rPr lang="tr-TR" sz="3200" dirty="0" smtClean="0"/>
              <a:t>.</a:t>
            </a:r>
          </a:p>
          <a:p>
            <a:endParaRPr lang="tr-TR" sz="3200" dirty="0"/>
          </a:p>
          <a:p>
            <a:r>
              <a:rPr lang="tr-TR" sz="3200" dirty="0" smtClean="0"/>
              <a:t>Öğrenmenin </a:t>
            </a:r>
            <a:r>
              <a:rPr lang="tr-TR" sz="3200" dirty="0"/>
              <a:t>eğitim olabilmesi için örgütlü, sistematik ve kasıtlı olması gerekir.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48222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Özet olarak;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56509" y="1537855"/>
            <a:ext cx="9648103" cy="4373367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Eğitim</a:t>
            </a:r>
            <a:r>
              <a:rPr lang="tr-TR" sz="2400" dirty="0" smtClean="0"/>
              <a:t>; bilgi dahil her türlü yaşantıyı kapsar ve bu yaşantılar rastlantısal olabilir. zaman yönünden sürekli, kapsamlı ve çok boyutludur.</a:t>
            </a:r>
          </a:p>
          <a:p>
            <a:endParaRPr lang="tr-TR" sz="2400" dirty="0"/>
          </a:p>
          <a:p>
            <a:r>
              <a:rPr lang="tr-TR" sz="2400" dirty="0" smtClean="0"/>
              <a:t>Bireyin yaşam boyu süren eğitiminin, eğitim kurumlarında planlı ve programlı olarak yürütülen kısmı bireyin </a:t>
            </a:r>
            <a:r>
              <a:rPr lang="tr-TR" sz="2400" b="1" dirty="0" smtClean="0"/>
              <a:t>öğretimini</a:t>
            </a:r>
            <a:r>
              <a:rPr lang="tr-TR" sz="2400" dirty="0" smtClean="0"/>
              <a:t> oluşturur.</a:t>
            </a:r>
          </a:p>
          <a:p>
            <a:endParaRPr lang="tr-TR" sz="2400" dirty="0"/>
          </a:p>
          <a:p>
            <a:r>
              <a:rPr lang="tr-TR" sz="2400" dirty="0" smtClean="0"/>
              <a:t>Bu durum birey açısından ifade edildiğinde kendisinde görülen davranış değişikliği ise </a:t>
            </a:r>
            <a:r>
              <a:rPr lang="tr-TR" sz="2400" b="1" dirty="0" smtClean="0"/>
              <a:t>öğrenmedir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389862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854371" y="2925772"/>
            <a:ext cx="638508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80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TEŞEKKÜRLER</a:t>
            </a:r>
            <a:endParaRPr lang="tr-TR" sz="80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559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84557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Dersin Öğrenme </a:t>
            </a:r>
            <a:r>
              <a:rPr lang="tr-TR" b="1" dirty="0" smtClean="0"/>
              <a:t>Kazanımları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7333" y="1811867"/>
            <a:ext cx="9557279" cy="484293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Birey, aile ya da toplumun eğitim gereksinimlerini belirler. 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Hemşirelikte eğitim ve öğrenmeyi etkileyen değişkenleri analiz eder. 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Öğretim/eğitim sürecinin temel kavramlarını ve öğelerini tartışır. 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Sağlık ve hastalık sürecindeki hemşirenin eğitici rolünün farkına varır. 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Eğitim/öğretim aktiviteleri ile içerik hazırlamayı ilişkilendirir. 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Bilişsel,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duyuşsal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psikomotor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alanlara yönelik hedefleri tanımlar</a:t>
            </a:r>
            <a:r>
              <a:rPr lang="tr-TR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51211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kazanımları….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8253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Eğitim teknolojilerini kullanır. 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Etkili sunum yapma becerilerini kullanır.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Eğitim süreci basamaklarını kullanarak bir eğitim planı geliştirir.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Sağlık eğitim materyali olarak bir poster hazırlar.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Ders sunum yöntemlerinin olumlu ve olumsuz yönlerini açıklar. </a:t>
            </a:r>
          </a:p>
          <a:p>
            <a:pPr lvl="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Eğitim /öğretimin değerlendirilmesi için yöntemler geliştirir.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643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Dersin sorumlulukları ve işleyişi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82018" y="1727200"/>
            <a:ext cx="9422594" cy="4893733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 smtClean="0"/>
              <a:t>Derse aktif katılımınız önemlidir.</a:t>
            </a:r>
          </a:p>
          <a:p>
            <a:r>
              <a:rPr lang="tr-TR" sz="2400" dirty="0" smtClean="0"/>
              <a:t>1 hafta vize haftası olmak üzere toplamda </a:t>
            </a:r>
            <a:r>
              <a:rPr lang="tr-TR" sz="2400" dirty="0"/>
              <a:t>1</a:t>
            </a:r>
            <a:r>
              <a:rPr lang="tr-TR" sz="2400" dirty="0" smtClean="0"/>
              <a:t>4 hafta yürütülecektir.</a:t>
            </a:r>
          </a:p>
          <a:p>
            <a:endParaRPr lang="tr-TR" sz="2400" dirty="0"/>
          </a:p>
          <a:p>
            <a:r>
              <a:rPr lang="tr-TR" sz="2400" dirty="0" smtClean="0"/>
              <a:t>Dersin teorik ve uygulama bölümü birlikte işlenecektir. </a:t>
            </a:r>
          </a:p>
          <a:p>
            <a:r>
              <a:rPr lang="tr-TR" sz="2400" dirty="0" smtClean="0"/>
              <a:t>İlk haftalar konu anlatımı ve paylaşımlar, sonrasında ise uygulamaya yönelik eğitim materyali/eğitim programı paylaşımları olacaktır.</a:t>
            </a:r>
          </a:p>
          <a:p>
            <a:endParaRPr lang="tr-TR" sz="2400" dirty="0"/>
          </a:p>
          <a:p>
            <a:r>
              <a:rPr lang="tr-TR" sz="2400" dirty="0" smtClean="0"/>
              <a:t>Dersin değerlendirilmesinde;</a:t>
            </a:r>
          </a:p>
          <a:p>
            <a:pPr lvl="1"/>
            <a:r>
              <a:rPr lang="tr-TR" sz="2000" dirty="0" smtClean="0"/>
              <a:t>1 alanınızla ilgili eğitim materyali hazırlama ödevi,</a:t>
            </a:r>
          </a:p>
          <a:p>
            <a:pPr lvl="1"/>
            <a:r>
              <a:rPr lang="tr-TR" sz="2000" dirty="0" smtClean="0"/>
              <a:t>1 </a:t>
            </a:r>
            <a:r>
              <a:rPr lang="tr-TR" sz="2000" dirty="0"/>
              <a:t>alanınızla ilgili </a:t>
            </a:r>
            <a:r>
              <a:rPr lang="tr-TR" sz="2000" dirty="0" smtClean="0"/>
              <a:t>eğitim programı hazırlığı,</a:t>
            </a:r>
          </a:p>
          <a:p>
            <a:pPr lvl="1"/>
            <a:r>
              <a:rPr lang="tr-TR" sz="2000" dirty="0" smtClean="0"/>
              <a:t>1 ara sınav ve 1 final sınavından sorumlusunuz.</a:t>
            </a:r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182072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Uygulama dersinin işlenişi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3692" y="1905001"/>
            <a:ext cx="9510920" cy="4326466"/>
          </a:xfrm>
        </p:spPr>
        <p:txBody>
          <a:bodyPr>
            <a:noAutofit/>
          </a:bodyPr>
          <a:lstStyle/>
          <a:p>
            <a:r>
              <a:rPr lang="tr-TR" sz="2400" dirty="0" smtClean="0"/>
              <a:t>Gruplarının belirlenmesi,</a:t>
            </a:r>
          </a:p>
          <a:p>
            <a:r>
              <a:rPr lang="tr-TR" sz="2400" dirty="0" smtClean="0"/>
              <a:t>Konuların belirlenmesi ve paylaşımı</a:t>
            </a:r>
          </a:p>
          <a:p>
            <a:r>
              <a:rPr lang="tr-TR" sz="2400" dirty="0" smtClean="0"/>
              <a:t>Materyal hazırlama süreci</a:t>
            </a:r>
          </a:p>
          <a:p>
            <a:r>
              <a:rPr lang="tr-TR" sz="2400" dirty="0" smtClean="0"/>
              <a:t>Materyal Sunumları</a:t>
            </a:r>
          </a:p>
          <a:p>
            <a:r>
              <a:rPr lang="tr-TR" sz="2400" dirty="0" smtClean="0"/>
              <a:t>Eğitim programı </a:t>
            </a:r>
            <a:r>
              <a:rPr lang="tr-TR" sz="2400" smtClean="0"/>
              <a:t>konularını sunumu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1454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HEMŞİRELİK EĞİTİMİ </a:t>
            </a:r>
            <a:br>
              <a:rPr lang="tr-TR" b="1" dirty="0" smtClean="0"/>
            </a:br>
            <a:r>
              <a:rPr lang="tr-TR" b="1" dirty="0" smtClean="0"/>
              <a:t>GİRİŞ</a:t>
            </a:r>
            <a:endParaRPr lang="tr-TR" b="1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62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26105" y="960996"/>
            <a:ext cx="9178507" cy="528711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tr-TR" b="1" i="1" dirty="0" smtClean="0"/>
              <a:t>«</a:t>
            </a:r>
            <a:r>
              <a:rPr lang="tr-TR" sz="2400" b="1" i="1" dirty="0" smtClean="0"/>
              <a:t>İnsan eğitilmek zorunda olan tek varlıktır.«</a:t>
            </a:r>
          </a:p>
          <a:p>
            <a:pPr marL="0" indent="0" algn="r">
              <a:buNone/>
            </a:pPr>
            <a:r>
              <a:rPr lang="tr-TR" sz="2400" b="1" i="1" dirty="0" err="1" smtClean="0"/>
              <a:t>E.Kant</a:t>
            </a:r>
            <a:endParaRPr lang="tr-TR" sz="2400" b="1" i="1" dirty="0" smtClean="0"/>
          </a:p>
          <a:p>
            <a:pPr marL="0" indent="0" algn="just">
              <a:buNone/>
            </a:pPr>
            <a:endParaRPr lang="tr-TR" sz="2400" i="1" dirty="0"/>
          </a:p>
          <a:p>
            <a:pPr marL="0" indent="0" algn="just">
              <a:buNone/>
            </a:pPr>
            <a:r>
              <a:rPr lang="tr-TR" sz="2400" i="1" dirty="0" smtClean="0"/>
              <a:t>Sağlık hizmetlerindeki reformlar, </a:t>
            </a:r>
          </a:p>
          <a:p>
            <a:pPr marL="0" indent="0" algn="just">
              <a:buNone/>
            </a:pPr>
            <a:r>
              <a:rPr lang="tr-TR" sz="2400" i="1" dirty="0" smtClean="0"/>
              <a:t>Sosyal değişimler; </a:t>
            </a:r>
            <a:r>
              <a:rPr lang="tr-TR" sz="2000" i="1" dirty="0" smtClean="0"/>
              <a:t>eğitim düzeyinin yükselmesi, yaşam biçimi ve çevre arasındaki değişimler, kişilerin sağlık davranışları, alışkanlıkları, sağlık okuryazarlığı gelişimi,</a:t>
            </a:r>
          </a:p>
          <a:p>
            <a:pPr marL="0" indent="0" algn="just">
              <a:buNone/>
            </a:pPr>
            <a:r>
              <a:rPr lang="tr-TR" sz="2400" i="1" dirty="0" smtClean="0"/>
              <a:t>Teknolojik değişimler; </a:t>
            </a:r>
            <a:r>
              <a:rPr lang="tr-TR" sz="2000" i="1" dirty="0" smtClean="0"/>
              <a:t>bilimsel bilginin sürekli artması ve hızla değişmesi,</a:t>
            </a:r>
            <a:endParaRPr lang="tr-TR" sz="2400" i="1" dirty="0" smtClean="0"/>
          </a:p>
          <a:p>
            <a:pPr marL="0" indent="0" algn="just">
              <a:buNone/>
            </a:pPr>
            <a:r>
              <a:rPr lang="tr-TR" sz="2400" i="1" dirty="0" smtClean="0"/>
              <a:t>Ekonomik değişimler;</a:t>
            </a:r>
          </a:p>
          <a:p>
            <a:pPr marL="0" indent="0" algn="just">
              <a:buNone/>
            </a:pPr>
            <a:r>
              <a:rPr lang="tr-TR" sz="2400" i="1" dirty="0" smtClean="0"/>
              <a:t>Hemşirelik mesleğindeki değişimler; profesyonelleşme, kendi dinamiklerindeki değişimler, </a:t>
            </a:r>
            <a:r>
              <a:rPr lang="tr-TR" sz="2400" i="1" dirty="0" err="1" smtClean="0"/>
              <a:t>alanlaşma</a:t>
            </a:r>
            <a:r>
              <a:rPr lang="tr-TR" sz="2400" i="1" dirty="0" smtClean="0"/>
              <a:t> gibi</a:t>
            </a:r>
            <a:endParaRPr lang="tr-TR" sz="2000" i="1" dirty="0"/>
          </a:p>
        </p:txBody>
      </p:sp>
    </p:spTree>
    <p:extLst>
      <p:ext uri="{BB962C8B-B14F-4D97-AF65-F5344CB8AC3E}">
        <p14:creationId xmlns:p14="http://schemas.microsoft.com/office/powerpoint/2010/main" val="85972431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662</TotalTime>
  <Words>1384</Words>
  <Application>Microsoft Office PowerPoint</Application>
  <PresentationFormat>Geniş ekran</PresentationFormat>
  <Paragraphs>212</Paragraphs>
  <Slides>37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3" baseType="lpstr">
      <vt:lpstr>Arial</vt:lpstr>
      <vt:lpstr>Calibri</vt:lpstr>
      <vt:lpstr>Century Gothic</vt:lpstr>
      <vt:lpstr>Times New Roman</vt:lpstr>
      <vt:lpstr>Wingdings 3</vt:lpstr>
      <vt:lpstr>Duman</vt:lpstr>
      <vt:lpstr>AHE 312 HEMŞİRELİKTE EĞİTİM DERSİ</vt:lpstr>
      <vt:lpstr>DERSİN AMACI</vt:lpstr>
      <vt:lpstr>Dersin İçeriği </vt:lpstr>
      <vt:lpstr>Dersin Öğrenme Kazanımları  </vt:lpstr>
      <vt:lpstr>Dersin kazanımları….</vt:lpstr>
      <vt:lpstr>Dersin sorumlulukları ve işleyişi</vt:lpstr>
      <vt:lpstr>Uygulama dersinin işlenişi</vt:lpstr>
      <vt:lpstr>HEMŞİRELİK EĞİTİMİ  GİRİŞ</vt:lpstr>
      <vt:lpstr>PowerPoint Sunusu</vt:lpstr>
      <vt:lpstr>PowerPoint Sunusu</vt:lpstr>
      <vt:lpstr>Hemşirenin Eğitimci Rolü</vt:lpstr>
      <vt:lpstr>PowerPoint Sunusu</vt:lpstr>
      <vt:lpstr>Eğitimin Amaçları</vt:lpstr>
      <vt:lpstr>Hemşirelikte Eğitimin Amaçları</vt:lpstr>
      <vt:lpstr>PowerPoint Sunusu</vt:lpstr>
      <vt:lpstr>EĞİTİMDE TEMEL KAVRAMLAR </vt:lpstr>
      <vt:lpstr>EĞİTİM </vt:lpstr>
      <vt:lpstr>Eğitim Kavramı</vt:lpstr>
      <vt:lpstr>PowerPoint Sunusu</vt:lpstr>
      <vt:lpstr>Eğitim yoluyla;</vt:lpstr>
      <vt:lpstr>Eğitim Türleri </vt:lpstr>
      <vt:lpstr>Formal Eğitim</vt:lpstr>
      <vt:lpstr>İnformal Eğitim-Algın Öğrenme</vt:lpstr>
      <vt:lpstr>EĞİTİMDE ÜÇ TEMEL KAVRAM</vt:lpstr>
      <vt:lpstr>ÖĞRETİM</vt:lpstr>
      <vt:lpstr>ÖĞRETME/ÖĞRETİM </vt:lpstr>
      <vt:lpstr>ÖĞRENME </vt:lpstr>
      <vt:lpstr>PowerPoint Sunusu</vt:lpstr>
      <vt:lpstr>Öğrenme </vt:lpstr>
      <vt:lpstr>Öğrenmenin üç temel özelliği vardır:</vt:lpstr>
      <vt:lpstr>Öğrenme nasıl gerçekleşir?</vt:lpstr>
      <vt:lpstr>Öğrenme Aşamaları </vt:lpstr>
      <vt:lpstr>Öğrenme – Duyu organları </vt:lpstr>
      <vt:lpstr>Öğrenme – Akılda kalan öğrenmeler</vt:lpstr>
      <vt:lpstr>Eğitim ve Öğrenme İlişkisi</vt:lpstr>
      <vt:lpstr>Özet olarak;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giriş</dc:title>
  <dc:creator>Barış SEZER</dc:creator>
  <cp:lastModifiedBy>Aslı</cp:lastModifiedBy>
  <cp:revision>42</cp:revision>
  <dcterms:created xsi:type="dcterms:W3CDTF">2021-01-30T20:17:31Z</dcterms:created>
  <dcterms:modified xsi:type="dcterms:W3CDTF">2023-10-18T07:13:22Z</dcterms:modified>
</cp:coreProperties>
</file>