
<file path=[Content_Types].xml><?xml version="1.0" encoding="utf-8"?>
<Types xmlns="http://schemas.openxmlformats.org/package/2006/content-types">
  <Default Extension="jpeg" ContentType="image/jpe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1"/>
  </p:notesMasterIdLst>
  <p:sldIdLst>
    <p:sldId id="258" r:id="rId3"/>
    <p:sldId id="277" r:id="rId4"/>
    <p:sldId id="272" r:id="rId5"/>
    <p:sldId id="271" r:id="rId6"/>
    <p:sldId id="280" r:id="rId7"/>
    <p:sldId id="276" r:id="rId8"/>
    <p:sldId id="273" r:id="rId9"/>
    <p:sldId id="27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74588-89F0-47E0-8337-FAB6FD301A46}" type="datetimeFigureOut">
              <a:rPr lang="tr-TR" smtClean="0"/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1CED7-ED20-477C-AD07-DC26597E8E46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49AD-9DBB-490C-B476-544C9B1D0575}" type="datetime1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6FC5-FF5A-4308-AB68-3A3CAD2C6B0C}" type="datetime1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68577-5A92-40BB-A1F5-17B2A89D957A}" type="datetime1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2D65-731D-430A-9798-28BC38F0C396}" type="datetime1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7ACE-5F47-4514-9512-86133ABEE07E}" type="datetime1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516C-0132-492B-891B-02A32FE34AC6}" type="datetime1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87793-A2EA-4DF5-AA5A-2965A36AC3CA}" type="datetime1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C62C-FC12-49E2-AA45-1173927685E4}" type="datetime1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5718F-2FE3-487B-8210-6060CF6244DA}" type="datetime1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CF8D-13C2-4B71-8EC5-76753473CBC7}" type="datetime1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379A-7767-401F-8E13-F671AE99D7A8}" type="datetime1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  <a:endParaRPr lang="tr-TR"/>
          </a:p>
          <a:p>
            <a:pPr lvl="1"/>
            <a:r>
              <a:rPr lang="tr-TR"/>
              <a:t>İkinci düzey</a:t>
            </a:r>
            <a:endParaRPr lang="tr-TR"/>
          </a:p>
          <a:p>
            <a:pPr lvl="2"/>
            <a:r>
              <a:rPr lang="tr-TR"/>
              <a:t>Üçüncü düzey</a:t>
            </a:r>
            <a:endParaRPr lang="tr-TR"/>
          </a:p>
          <a:p>
            <a:pPr lvl="3"/>
            <a:r>
              <a:rPr lang="tr-TR"/>
              <a:t>Dördüncü düzey</a:t>
            </a:r>
            <a:endParaRPr lang="tr-TR"/>
          </a:p>
          <a:p>
            <a:pPr lvl="4"/>
            <a:r>
              <a:rPr lang="tr-TR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F711D-0BCB-47B3-8F3B-F984505C4AE2}" type="datetime1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13.02.2013/ Nesibe ÜZEL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C236A-863E-40EE-8C24-C3C4546F95CE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5536" y="476672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endParaRPr lang="tr-TR" sz="2000" b="1" dirty="0"/>
          </a:p>
          <a:p>
            <a:pPr marL="0" lvl="1" algn="ctr"/>
            <a:r>
              <a:rPr lang="tr-TR" sz="3200" b="1" dirty="0"/>
              <a:t>Sağlığın Tanımı ve Sağlık Hizmetleri</a:t>
            </a:r>
            <a:endParaRPr lang="tr-TR" sz="3200" b="1" dirty="0"/>
          </a:p>
          <a:p>
            <a:pPr marL="0" lvl="1" algn="ctr"/>
            <a:endParaRPr lang="tr-TR" sz="2000" b="1" dirty="0"/>
          </a:p>
          <a:p>
            <a:pPr marL="0" lvl="1"/>
            <a:r>
              <a:rPr lang="tr-TR" sz="2800" b="1" dirty="0"/>
              <a:t>Sağlık: </a:t>
            </a:r>
            <a:r>
              <a:rPr lang="tr-TR" sz="2800" dirty="0"/>
              <a:t>Sağlık, Dünya Sağlık Örgütünce (DSÖ) sadece hastalık veya sakatlık halinin olmaması değil yada kişilerin kendilerini rahatsız hissetmemeleri değil </a:t>
            </a:r>
            <a:r>
              <a:rPr lang="tr-TR" sz="2800" b="1" u="sng" dirty="0"/>
              <a:t>bedenen, ruhen, sosyal yönden tam bir iyilik hali </a:t>
            </a:r>
            <a:r>
              <a:rPr lang="tr-TR" sz="2800" dirty="0"/>
              <a:t>olarak tanımlanmaktadır.</a:t>
            </a:r>
            <a:endParaRPr lang="tr-TR" sz="2800" dirty="0"/>
          </a:p>
          <a:p>
            <a:pPr marL="0" lvl="1"/>
            <a:endParaRPr lang="tr-TR" sz="2800" b="1" dirty="0"/>
          </a:p>
          <a:p>
            <a:pPr marL="0" lvl="1"/>
            <a:endParaRPr lang="tr-TR" sz="2000" dirty="0"/>
          </a:p>
          <a:p>
            <a:pPr marL="0" lvl="1"/>
            <a:endParaRPr lang="tr-TR" sz="2000" dirty="0"/>
          </a:p>
          <a:p>
            <a:endParaRPr lang="tr-TR" sz="2000" dirty="0"/>
          </a:p>
        </p:txBody>
      </p:sp>
      <p:pic>
        <p:nvPicPr>
          <p:cNvPr id="19458" name="Picture 2" descr="http://halksagligi.pamukkale.edu.tr/images/CommHeal.gi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011654" y="3717032"/>
            <a:ext cx="4664801" cy="3140968"/>
          </a:xfrm>
          <a:prstGeom prst="rect">
            <a:avLst/>
          </a:prstGeo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44E2-A1EC-4B69-B105-BB891EE6C2A4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700" dirty="0"/>
              <a:t>Sağlığın Bileşenleri</a:t>
            </a:r>
            <a:endParaRPr lang="tr-TR" sz="37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88840"/>
            <a:ext cx="8229600" cy="4525963"/>
          </a:xfrm>
          <a:ln w="38100">
            <a:solidFill>
              <a:schemeClr val="tx1"/>
            </a:solidFill>
          </a:ln>
        </p:spPr>
        <p:txBody>
          <a:bodyPr/>
          <a:lstStyle/>
          <a:p>
            <a:endParaRPr lang="tr-TR" sz="2400" b="1" dirty="0"/>
          </a:p>
          <a:p>
            <a:r>
              <a:rPr lang="tr-TR" sz="2400" b="1" dirty="0"/>
              <a:t>Fiziksel sağlık</a:t>
            </a:r>
            <a:r>
              <a:rPr lang="tr-TR" sz="2400" dirty="0"/>
              <a:t> (Solunum, beslenme, boşaltım, hareket, uyku, cinsellik gibi ihtiyaçlarını tam olarak yerine getirebilme)</a:t>
            </a:r>
            <a:endParaRPr lang="tr-TR" sz="2400" dirty="0"/>
          </a:p>
          <a:p>
            <a:r>
              <a:rPr lang="tr-TR" sz="2400" b="1" dirty="0"/>
              <a:t>Ruhsal-duygusal sağlık:</a:t>
            </a:r>
            <a:r>
              <a:rPr lang="tr-TR" sz="2400" dirty="0"/>
              <a:t> Bireyin kendisi ve çevresiyle sürekli uyum içinde olmasıdır.( Olumlu düşünme, yaşamdan zevk alma, başkalarıyla ve yalnız çalışabilme yeteneği, sorumluluk alma vb.)</a:t>
            </a:r>
            <a:endParaRPr lang="tr-TR" sz="2400" dirty="0"/>
          </a:p>
          <a:p>
            <a:r>
              <a:rPr lang="tr-TR" sz="2400" b="1" dirty="0"/>
              <a:t>Sosyal sağlık:</a:t>
            </a:r>
            <a:r>
              <a:rPr lang="tr-TR" sz="2400" dirty="0"/>
              <a:t> Sevilme, ait olma, ailesiyle ve arkadaşlarıyla ilişkisi, iş durumu, sosyal uğraşıların olması)</a:t>
            </a:r>
            <a:endParaRPr lang="tr-TR" sz="2400" dirty="0"/>
          </a:p>
        </p:txBody>
      </p:sp>
      <p:pic>
        <p:nvPicPr>
          <p:cNvPr id="32772" name="Picture 4" descr="C:\Users\Nesibe\AppData\Local\Microsoft\Windows\Temporary Internet Files\Content.IE5\PY1V9CMC\MC900334268[1].wm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328916" y="260648"/>
            <a:ext cx="1815084" cy="1756562"/>
          </a:xfrm>
          <a:prstGeom prst="rect">
            <a:avLst/>
          </a:prstGeom>
          <a:noFill/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B61F0-A4B8-4C5E-8F04-30DFF81C86B1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395536" y="2420888"/>
            <a:ext cx="4702349" cy="316865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tr-TR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259632" y="3068960"/>
            <a:ext cx="2520280" cy="216024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</a:ln>
        </p:spPr>
        <p:txBody>
          <a:bodyPr lIns="0" tIns="0" rIns="0" bIns="0"/>
          <a:lstStyle/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Genetik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Beden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Bağışıklık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Endokrin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Kişisel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mizaç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139952" y="3357563"/>
            <a:ext cx="936873" cy="12954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</a:ln>
        </p:spPr>
        <p:txBody>
          <a:bodyPr lIns="0" tIns="0" rIns="0" bIns="0"/>
          <a:lstStyle/>
          <a:p>
            <a:pPr algn="ctr" eaLnBrk="0" hangingPunct="0"/>
            <a:r>
              <a:rPr lang="en-US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SAĞLIK</a:t>
            </a:r>
            <a:endParaRPr lang="tr-TR" sz="12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endParaRPr lang="en-US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İç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etmenleri</a:t>
            </a: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başarılı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en-US" sz="1400" dirty="0">
              <a:latin typeface="Times New Roman" panose="02020603050405020304" pitchFamily="18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436096" y="2924944"/>
            <a:ext cx="2376488" cy="2016125"/>
          </a:xfrm>
          <a:prstGeom prst="rect">
            <a:avLst/>
          </a:prstGeom>
          <a:noFill/>
          <a:ln w="6350">
            <a:solidFill>
              <a:srgbClr val="FFFFFF"/>
            </a:solidFill>
            <a:miter lim="800000"/>
          </a:ln>
        </p:spPr>
        <p:txBody>
          <a:bodyPr lIns="0" tIns="0" rIns="0" bIns="0"/>
          <a:lstStyle/>
          <a:p>
            <a:pPr eaLnBrk="0" hangingPunct="0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-ekonomik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Ekolojik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çevre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Eğitim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düzeyi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koşulları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yaşam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biçimi</a:t>
            </a:r>
            <a:endParaRPr lang="en-US" sz="20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bütünleşme</a:t>
            </a:r>
            <a:endParaRPr lang="en-US" sz="2000" dirty="0">
              <a:latin typeface="Times New Roman" panose="02020603050405020304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140200" y="2276872"/>
            <a:ext cx="4392240" cy="3384376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tr-TR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313113" y="2560638"/>
            <a:ext cx="10287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</a:ln>
        </p:spPr>
        <p:txBody>
          <a:bodyPr/>
          <a:lstStyle/>
          <a:p>
            <a:pPr eaLnBrk="0" hangingPunct="0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 İÇ SİSTEM</a:t>
            </a:r>
            <a:endParaRPr 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913313" y="2560638"/>
            <a:ext cx="1143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</a:ln>
        </p:spPr>
        <p:txBody>
          <a:bodyPr/>
          <a:lstStyle/>
          <a:p>
            <a:pPr eaLnBrk="0" hangingPunct="0"/>
            <a:r>
              <a:rPr lang="en-US" sz="12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DIŞ SİSTEM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539552" y="410815"/>
            <a:ext cx="7992888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76200" cmpd="tri">
            <a:solidFill>
              <a:schemeClr val="tx1"/>
            </a:solidFill>
            <a:miter lim="800000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Sağlık</a:t>
            </a:r>
            <a:r>
              <a:rPr lang="tr-T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lı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Birey?</a:t>
            </a:r>
            <a:endParaRPr lang="en-US" sz="2800" dirty="0">
              <a:latin typeface="Times New Roman" panose="02020603050405020304" pitchFamily="18" charset="0"/>
            </a:endParaRPr>
          </a:p>
          <a:p>
            <a:pPr algn="ctr" eaLnBrk="0" hangingPunct="0"/>
            <a:endParaRPr 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2195736" y="4653136"/>
            <a:ext cx="5665787" cy="20467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0" hangingPunct="0"/>
            <a:br>
              <a:rPr lang="en-US" sz="1100" dirty="0">
                <a:latin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</a:endParaRPr>
          </a:p>
          <a:p>
            <a:pPr eaLnBrk="0" hangingPunct="0"/>
            <a:b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4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Biyolojik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psikolojik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Toplumsal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0" hangingPunct="0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ögeleri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kültürel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ögeler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0" hangingPunct="0"/>
            <a:endParaRPr lang="en-US" sz="1400" dirty="0">
              <a:latin typeface="Times New Roman" panose="02020603050405020304" pitchFamily="18" charset="0"/>
            </a:endParaRPr>
          </a:p>
        </p:txBody>
      </p:sp>
      <p:pic>
        <p:nvPicPr>
          <p:cNvPr id="2049" name="Picture 1" descr="C:\Users\Nesibe\AppData\Local\Microsoft\Windows\Temporary Internet Files\Content.IE5\19YCGCBZ\MC900441908[1].wm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56176" y="548680"/>
            <a:ext cx="2232025" cy="1222375"/>
          </a:xfrm>
          <a:prstGeom prst="rect">
            <a:avLst/>
          </a:prstGeom>
          <a:noFill/>
        </p:spPr>
      </p:pic>
      <p:sp>
        <p:nvSpPr>
          <p:cNvPr id="12" name="1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6B94-9EDD-4B44-8ACA-DB24F0F825ED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0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tr-TR" sz="2400" b="1" dirty="0"/>
          </a:p>
          <a:p>
            <a:pPr lvl="1"/>
            <a:r>
              <a:rPr lang="tr-TR" sz="2400" b="1" dirty="0"/>
              <a:t> </a:t>
            </a:r>
            <a:r>
              <a:rPr lang="tr-TR" sz="2800" b="1" dirty="0"/>
              <a:t>Halk Sağlığı</a:t>
            </a:r>
            <a:r>
              <a:rPr lang="tr-TR" sz="2800" dirty="0"/>
              <a:t>: </a:t>
            </a:r>
            <a:endParaRPr lang="tr-TR" sz="2800" dirty="0"/>
          </a:p>
          <a:p>
            <a:pPr lvl="1"/>
            <a:endParaRPr lang="tr-TR" sz="2400" dirty="0"/>
          </a:p>
          <a:p>
            <a:pPr lvl="1"/>
            <a:r>
              <a:rPr lang="tr-TR" sz="2400" dirty="0"/>
              <a:t>Toplum sağlığını bir bütün olarak ele alan bir tıp disiplinidir. </a:t>
            </a:r>
            <a:endParaRPr lang="tr-TR" sz="2400" dirty="0"/>
          </a:p>
          <a:p>
            <a:pPr lvl="1"/>
            <a:endParaRPr lang="tr-TR" sz="2400" dirty="0"/>
          </a:p>
          <a:p>
            <a:pPr lvl="1"/>
            <a:r>
              <a:rPr lang="tr-TR" sz="2400" dirty="0"/>
              <a:t>Sağlık hizmetlerine herkesin, her an gereksinim duyacağı ve bu gereksinimin karşılanması gerektiği düşüncesinden yola çıkılır. </a:t>
            </a:r>
            <a:endParaRPr lang="tr-TR" sz="2400" dirty="0"/>
          </a:p>
          <a:p>
            <a:pPr lvl="1"/>
            <a:endParaRPr lang="tr-TR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3568" y="3861048"/>
            <a:ext cx="7772400" cy="16240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 cmpd="tri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kumimoji="0" lang="tr-T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Toplumların sağlık düzeylerini yükseltmede pek çok kişinin rolü ve sorumluluğu vardır. 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A1F4C-FD8B-4259-84C9-5373F7B3C576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155679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Toplumda sağlık sorunlarını, önceliklerini, risk </a:t>
            </a:r>
            <a:endParaRPr lang="tr-TR" sz="2400" dirty="0"/>
          </a:p>
          <a:p>
            <a:r>
              <a:rPr lang="tr-TR" sz="2400" dirty="0"/>
              <a:t>altındaki grupları belirleme ve izleme,</a:t>
            </a: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Ulusal ve bölgesel düzeyde toplum sağlığı problemlerine ilişkin çözüm önerilerini ve buna uygun sağlık politikalarını geliştirme ve uygulama,</a:t>
            </a: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Toplumda herkesin, sağlığı geliştirme, hastalıkların engellenmesi, erken dönemde tanısı, tedavisi ve bakımını içerecek şekilde, sağlık hizmetlerine ulaşmasını ve etkin olarak yararlanmasını sağlamaktır. </a:t>
            </a:r>
            <a:endParaRPr lang="tr-TR" sz="24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/>
              <a:t>Temel yaklaşım;</a:t>
            </a:r>
            <a:endParaRPr lang="tr-TR" sz="2800" b="1" dirty="0"/>
          </a:p>
        </p:txBody>
      </p:sp>
      <p:pic>
        <p:nvPicPr>
          <p:cNvPr id="33794" name="Picture 2" descr="C:\Users\Nesibe\AppData\Local\Microsoft\Windows\Temporary Internet Files\Content.IE5\E8XMRYQN\MC900197966[1].wm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372201" y="0"/>
            <a:ext cx="2771800" cy="2568166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2438-5060-4563-B14B-EB0C24010CD1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6" descr="health_care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39750" y="1323975"/>
            <a:ext cx="8129588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0" name="Text Box 7"/>
          <p:cNvSpPr txBox="1">
            <a:spLocks noChangeArrowheads="1"/>
          </p:cNvSpPr>
          <p:nvPr/>
        </p:nvSpPr>
        <p:spPr bwMode="auto">
          <a:xfrm rot="-170871">
            <a:off x="3214688" y="2160588"/>
            <a:ext cx="1717675" cy="1604962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Küresel kriz</a:t>
            </a:r>
            <a:endParaRPr lang="tr-TR"/>
          </a:p>
          <a:p>
            <a:pPr>
              <a:spcBef>
                <a:spcPct val="50000"/>
              </a:spcBef>
            </a:pPr>
            <a:r>
              <a:rPr lang="tr-TR"/>
              <a:t>nedeniyle</a:t>
            </a:r>
            <a:endParaRPr lang="tr-TR"/>
          </a:p>
          <a:p>
            <a:pPr>
              <a:spcBef>
                <a:spcPct val="50000"/>
              </a:spcBef>
            </a:pPr>
            <a:r>
              <a:rPr lang="tr-TR"/>
              <a:t>Kliniğimiz Çin’e</a:t>
            </a:r>
            <a:endParaRPr lang="tr-TR"/>
          </a:p>
          <a:p>
            <a:pPr>
              <a:spcBef>
                <a:spcPct val="50000"/>
              </a:spcBef>
            </a:pPr>
            <a:r>
              <a:rPr lang="tr-TR"/>
              <a:t>taşınmıştır.</a:t>
            </a:r>
            <a:endParaRPr lang="tr-TR"/>
          </a:p>
        </p:txBody>
      </p:sp>
      <p:sp>
        <p:nvSpPr>
          <p:cNvPr id="70661" name="Text Box 8"/>
          <p:cNvSpPr txBox="1">
            <a:spLocks noChangeArrowheads="1"/>
          </p:cNvSpPr>
          <p:nvPr/>
        </p:nvSpPr>
        <p:spPr bwMode="auto">
          <a:xfrm rot="-170871">
            <a:off x="3240088" y="4203700"/>
            <a:ext cx="1717675" cy="9159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Lütfen uçuş kartı için bir bilet alınız.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28C-9B1B-49BE-AA74-F019AA695460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88640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/>
              <a:t>Sağlığın Tanımı ve Sağlık Hizmetleri</a:t>
            </a:r>
            <a:endParaRPr lang="tr-TR" sz="3200" b="1" dirty="0"/>
          </a:p>
          <a:p>
            <a:pPr algn="ctr"/>
            <a:endParaRPr lang="tr-TR" sz="3200" b="1" dirty="0"/>
          </a:p>
          <a:p>
            <a:r>
              <a:rPr lang="tr-TR" sz="3200" b="1" dirty="0"/>
              <a:t>Sağlık Hizmetleri:  </a:t>
            </a:r>
            <a:r>
              <a:rPr lang="tr-TR" sz="3200" dirty="0"/>
              <a:t>Sağlam kişilerin sağlıklarını sürdürmelerini, hastalık ve sakatlıkların önlenmesini, hasta olanların erken dönemde yakalanıp, tedavisinin yapılmasını, tedavi sonrası rehabilitasyonlarını kapsayan hizmetler bütünüdür. </a:t>
            </a:r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Geniş kapsamlıdır. </a:t>
            </a:r>
            <a:endParaRPr lang="tr-TR" sz="3200" dirty="0"/>
          </a:p>
        </p:txBody>
      </p:sp>
      <p:pic>
        <p:nvPicPr>
          <p:cNvPr id="1026" name="Picture 2" descr="C:\Users\Nesibe\Desktop\znj4m87wg94xhbkk3qm1g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004048" y="3587438"/>
            <a:ext cx="4139952" cy="3270562"/>
          </a:xfrm>
          <a:prstGeom prst="rect">
            <a:avLst/>
          </a:prstGeo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9300-D7B3-456A-98C1-A6FD85B9A45E}" type="datetime1">
              <a:rPr lang="tr-TR" smtClean="0"/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331640" y="260648"/>
            <a:ext cx="6048672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</a:rPr>
              <a:t>Sağlık Hizmetleri</a:t>
            </a:r>
            <a:endParaRPr lang="tr-TR" sz="2800" dirty="0">
              <a:solidFill>
                <a:schemeClr val="tx1"/>
              </a:solidFill>
            </a:endParaRPr>
          </a:p>
        </p:txBody>
      </p:sp>
      <p:cxnSp>
        <p:nvCxnSpPr>
          <p:cNvPr id="4" name="3 Düz Ok Bağlayıcısı"/>
          <p:cNvCxnSpPr/>
          <p:nvPr/>
        </p:nvCxnSpPr>
        <p:spPr>
          <a:xfrm flipH="1">
            <a:off x="827584" y="1052736"/>
            <a:ext cx="158417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>
            <a:stCxn id="2" idx="2"/>
          </p:cNvCxnSpPr>
          <p:nvPr/>
        </p:nvCxnSpPr>
        <p:spPr>
          <a:xfrm>
            <a:off x="4355976" y="98072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6012160" y="1052736"/>
            <a:ext cx="158417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Dikdörtgen"/>
          <p:cNvSpPr/>
          <p:nvPr/>
        </p:nvSpPr>
        <p:spPr>
          <a:xfrm>
            <a:off x="251520" y="1844824"/>
            <a:ext cx="2520280" cy="720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</a:rPr>
              <a:t>Koruyucu Sağlık Hizmetleri</a:t>
            </a: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3059832" y="1844824"/>
            <a:ext cx="2808312" cy="720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</a:rPr>
              <a:t>Tedavi Edici Sağlık hizmetleri</a:t>
            </a: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6300192" y="1844824"/>
            <a:ext cx="2555776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>
                <a:solidFill>
                  <a:schemeClr val="tx1"/>
                </a:solidFill>
              </a:rPr>
              <a:t>Rehabilite</a:t>
            </a:r>
            <a:r>
              <a:rPr lang="tr-TR" sz="2000" dirty="0">
                <a:solidFill>
                  <a:schemeClr val="tx1"/>
                </a:solidFill>
              </a:rPr>
              <a:t> Edici Sağlık Hizmetleri</a:t>
            </a: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53752" y="2780928"/>
            <a:ext cx="2915816" cy="33123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Temel Koruma</a:t>
            </a:r>
            <a:endParaRPr lang="tr-TR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</a:rPr>
              <a:t>1. derece Koruma</a:t>
            </a:r>
            <a:endParaRPr lang="tr-TR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tr-TR" dirty="0">
                <a:solidFill>
                  <a:schemeClr val="tx1"/>
                </a:solidFill>
              </a:rPr>
              <a:t>çevreye Yönelik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-Bireye  Yönelik </a:t>
            </a:r>
            <a:endParaRPr lang="tr-TR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</a:rPr>
              <a:t>2. derece Koruma (erken teşhis,tarama </a:t>
            </a:r>
            <a:r>
              <a:rPr lang="tr-TR" dirty="0" err="1">
                <a:solidFill>
                  <a:schemeClr val="tx1"/>
                </a:solidFill>
              </a:rPr>
              <a:t>pr</a:t>
            </a:r>
            <a:r>
              <a:rPr lang="tr-TR" dirty="0">
                <a:solidFill>
                  <a:schemeClr val="tx1"/>
                </a:solidFill>
              </a:rPr>
              <a:t>.)</a:t>
            </a:r>
            <a:endParaRPr lang="tr-TR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</a:rPr>
              <a:t> 3. derece Koruma (</a:t>
            </a:r>
            <a:r>
              <a:rPr lang="tr-TR" dirty="0" err="1">
                <a:solidFill>
                  <a:schemeClr val="tx1"/>
                </a:solidFill>
              </a:rPr>
              <a:t>kompl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azalt.yaşam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klt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yüks</a:t>
            </a:r>
            <a:r>
              <a:rPr lang="tr-TR" dirty="0">
                <a:solidFill>
                  <a:schemeClr val="tx1"/>
                </a:solidFill>
              </a:rPr>
              <a:t>.)</a:t>
            </a:r>
            <a:endParaRPr lang="tr-TR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3131840" y="2780928"/>
            <a:ext cx="2736304" cy="33123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600" dirty="0">
                <a:solidFill>
                  <a:schemeClr val="tx1"/>
                </a:solidFill>
              </a:rPr>
              <a:t>Evde Bakım(1.2.Basamak)</a:t>
            </a:r>
            <a:endParaRPr lang="tr-TR" sz="16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</a:rPr>
              <a:t>- 1. Basamak</a:t>
            </a:r>
            <a:endParaRPr lang="tr-TR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</a:rPr>
              <a:t>- 2. Basamak</a:t>
            </a:r>
            <a:endParaRPr lang="tr-TR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/>
                </a:solidFill>
              </a:rPr>
              <a:t>- 3. Basamak</a:t>
            </a:r>
            <a:endParaRPr lang="tr-TR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6372200" y="2852936"/>
            <a:ext cx="2448272" cy="32403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1600200" algn="l"/>
              </a:tabLst>
            </a:pPr>
            <a:r>
              <a:rPr lang="tr-TR" altLang="zh-CN" dirty="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Tıbbi rehabilitasyon </a:t>
            </a:r>
            <a:endParaRPr lang="tr-TR" altLang="zh-CN" dirty="0">
              <a:solidFill>
                <a:schemeClr val="tx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1600200" algn="l"/>
              </a:tabLst>
            </a:pPr>
            <a:r>
              <a:rPr lang="tr-TR" altLang="zh-CN" dirty="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Sosyal rehabilitasyon</a:t>
            </a:r>
            <a:endParaRPr lang="tr-TR" altLang="zh-CN" dirty="0">
              <a:solidFill>
                <a:schemeClr val="tx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</a:pPr>
            <a:r>
              <a:rPr lang="tr-TR" altLang="zh-CN" dirty="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İş gücü sağlanabilmesi, </a:t>
            </a:r>
            <a:endParaRPr lang="tr-TR" altLang="zh-CN" dirty="0">
              <a:solidFill>
                <a:schemeClr val="tx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tabLst>
                <a:tab pos="1600200" algn="l"/>
              </a:tabLst>
            </a:pPr>
            <a:r>
              <a:rPr lang="tr-TR" altLang="zh-CN" dirty="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Yaşam kalitesinin arttırılması yönelik sunulan hizmetler.</a:t>
            </a:r>
            <a:endParaRPr lang="tr-TR" altLang="zh-CN" dirty="0">
              <a:solidFill>
                <a:schemeClr val="tx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</a:pPr>
            <a:endParaRPr lang="tr-TR" altLang="zh-CN" dirty="0">
              <a:solidFill>
                <a:schemeClr val="tx1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236A-863E-40EE-8C24-C3C4546F95CE}" type="slidenum">
              <a:rPr lang="tr-TR" smtClean="0"/>
            </a:fld>
            <a:endParaRPr lang="tr-TR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63B8-EC1E-4641-852C-48DC8EB69CB6}" type="datetime1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2703</Words>
  <Application>WPS Presentation</Application>
  <PresentationFormat>Ekran Gösterisi (4:3)</PresentationFormat>
  <Paragraphs>139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Calibri</vt:lpstr>
      <vt:lpstr>Microsoft YaHei</vt:lpstr>
      <vt:lpstr/>
      <vt:lpstr>Arial Unicode MS</vt:lpstr>
      <vt:lpstr>Ofis Teması</vt:lpstr>
      <vt:lpstr>PowerPoint 演示文稿</vt:lpstr>
      <vt:lpstr>Sağlığın Bileşenleri</vt:lpstr>
      <vt:lpstr>PowerPoint 演示文稿</vt:lpstr>
      <vt:lpstr>PowerPoint 演示文稿</vt:lpstr>
      <vt:lpstr>Temel yaklaşım;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Nesibe</dc:creator>
  <cp:lastModifiedBy>Nesibe Uzel Yar</cp:lastModifiedBy>
  <cp:revision>33</cp:revision>
  <dcterms:created xsi:type="dcterms:W3CDTF">2013-02-12T21:31:00Z</dcterms:created>
  <dcterms:modified xsi:type="dcterms:W3CDTF">2020-02-06T14:31:04Z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