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2" r:id="rId4"/>
    <p:sldId id="258" r:id="rId5"/>
    <p:sldId id="259" r:id="rId6"/>
    <p:sldId id="265" r:id="rId7"/>
    <p:sldId id="260" r:id="rId8"/>
    <p:sldId id="261" r:id="rId9"/>
    <p:sldId id="263" r:id="rId10"/>
    <p:sldId id="264"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5399" autoAdjust="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5A46A4-B03F-4855-9F66-A1A921C2C42B}" type="datetimeFigureOut">
              <a:rPr lang="tr-TR" smtClean="0"/>
              <a:t>4.10.2019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574D21-BFCC-406B-96EA-CC3E3E731123}" type="slidenum">
              <a:rPr lang="tr-TR" smtClean="0"/>
              <a:t>‹#›</a:t>
            </a:fld>
            <a:endParaRPr lang="tr-TR"/>
          </a:p>
        </p:txBody>
      </p:sp>
    </p:spTree>
    <p:extLst>
      <p:ext uri="{BB962C8B-B14F-4D97-AF65-F5344CB8AC3E}">
        <p14:creationId xmlns:p14="http://schemas.microsoft.com/office/powerpoint/2010/main" val="1134711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Bireye özgü tipik ve</a:t>
            </a:r>
            <a:r>
              <a:rPr lang="tr-TR" baseline="0" dirty="0" smtClean="0"/>
              <a:t> sıklıkla yapma ! </a:t>
            </a:r>
            <a:endParaRPr lang="tr-TR" dirty="0"/>
          </a:p>
        </p:txBody>
      </p:sp>
      <p:sp>
        <p:nvSpPr>
          <p:cNvPr id="4" name="Slayt Numarası Yer Tutucusu 3"/>
          <p:cNvSpPr>
            <a:spLocks noGrp="1"/>
          </p:cNvSpPr>
          <p:nvPr>
            <p:ph type="sldNum" sz="quarter" idx="10"/>
          </p:nvPr>
        </p:nvSpPr>
        <p:spPr/>
        <p:txBody>
          <a:bodyPr/>
          <a:lstStyle/>
          <a:p>
            <a:fld id="{63574D21-BFCC-406B-96EA-CC3E3E731123}" type="slidenum">
              <a:rPr lang="tr-TR" smtClean="0"/>
              <a:t>4</a:t>
            </a:fld>
            <a:endParaRPr lang="tr-TR"/>
          </a:p>
        </p:txBody>
      </p:sp>
    </p:spTree>
    <p:extLst>
      <p:ext uri="{BB962C8B-B14F-4D97-AF65-F5344CB8AC3E}">
        <p14:creationId xmlns:p14="http://schemas.microsoft.com/office/powerpoint/2010/main" val="522028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96FF190-FAD6-4DBB-9EF9-F1AED20EA6F2}"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3108210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6FF190-FAD6-4DBB-9EF9-F1AED20EA6F2}"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2893357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6FF190-FAD6-4DBB-9EF9-F1AED20EA6F2}"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473650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6FF190-FAD6-4DBB-9EF9-F1AED20EA6F2}"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3737657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96FF190-FAD6-4DBB-9EF9-F1AED20EA6F2}"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396600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6FF190-FAD6-4DBB-9EF9-F1AED20EA6F2}"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3225765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6FF190-FAD6-4DBB-9EF9-F1AED20EA6F2}" type="datetimeFigureOut">
              <a:rPr lang="tr-TR" smtClean="0"/>
              <a:t>4.10.2019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3299754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6FF190-FAD6-4DBB-9EF9-F1AED20EA6F2}" type="datetimeFigureOut">
              <a:rPr lang="tr-TR" smtClean="0"/>
              <a:t>4.10.2019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1542720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6FF190-FAD6-4DBB-9EF9-F1AED20EA6F2}" type="datetimeFigureOut">
              <a:rPr lang="tr-TR" smtClean="0"/>
              <a:t>4.10.2019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2039354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6FF190-FAD6-4DBB-9EF9-F1AED20EA6F2}"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21679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6FF190-FAD6-4DBB-9EF9-F1AED20EA6F2}"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CDA678-3EB7-4A49-9772-DB718315443A}" type="slidenum">
              <a:rPr lang="tr-TR" smtClean="0"/>
              <a:t>‹#›</a:t>
            </a:fld>
            <a:endParaRPr lang="tr-TR"/>
          </a:p>
        </p:txBody>
      </p:sp>
    </p:spTree>
    <p:extLst>
      <p:ext uri="{BB962C8B-B14F-4D97-AF65-F5344CB8AC3E}">
        <p14:creationId xmlns:p14="http://schemas.microsoft.com/office/powerpoint/2010/main" val="2728501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FF190-FAD6-4DBB-9EF9-F1AED20EA6F2}" type="datetimeFigureOut">
              <a:rPr lang="tr-TR" smtClean="0"/>
              <a:t>4.10.2019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CDA678-3EB7-4A49-9772-DB718315443A}" type="slidenum">
              <a:rPr lang="tr-TR" smtClean="0"/>
              <a:t>‹#›</a:t>
            </a:fld>
            <a:endParaRPr lang="tr-TR"/>
          </a:p>
        </p:txBody>
      </p:sp>
    </p:spTree>
    <p:extLst>
      <p:ext uri="{BB962C8B-B14F-4D97-AF65-F5344CB8AC3E}">
        <p14:creationId xmlns:p14="http://schemas.microsoft.com/office/powerpoint/2010/main" val="2660386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2479675"/>
          </a:xfrm>
        </p:spPr>
        <p:txBody>
          <a:bodyPr>
            <a:normAutofit fontScale="90000"/>
          </a:bodyPr>
          <a:lstStyle/>
          <a:p>
            <a:r>
              <a:rPr lang="tr-TR" b="1" dirty="0">
                <a:solidFill>
                  <a:srgbClr val="FF0000"/>
                </a:solidFill>
              </a:rPr>
              <a:t>RPE401 Psikolojik Testler</a:t>
            </a:r>
            <a:r>
              <a:rPr lang="tr-TR" dirty="0"/>
              <a:t/>
            </a:r>
            <a:br>
              <a:rPr lang="tr-TR" dirty="0"/>
            </a:b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b="1" dirty="0" smtClean="0"/>
              <a:t>8. Sunu </a:t>
            </a:r>
          </a:p>
          <a:p>
            <a:endParaRPr lang="tr-TR" b="1" dirty="0" smtClean="0"/>
          </a:p>
          <a:p>
            <a:r>
              <a:rPr lang="tr-TR" b="1" dirty="0" smtClean="0"/>
              <a:t>Kişiliğin </a:t>
            </a:r>
            <a:r>
              <a:rPr lang="tr-TR" b="1" dirty="0" smtClean="0"/>
              <a:t>Ölçülmesi </a:t>
            </a:r>
            <a:endParaRPr lang="tr-TR" b="1" dirty="0"/>
          </a:p>
        </p:txBody>
      </p:sp>
    </p:spTree>
    <p:extLst>
      <p:ext uri="{BB962C8B-B14F-4D97-AF65-F5344CB8AC3E}">
        <p14:creationId xmlns:p14="http://schemas.microsoft.com/office/powerpoint/2010/main" val="375923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rgbClr val="FF0000"/>
                </a:solidFill>
              </a:rPr>
              <a:t>Kişilik Envanterleri </a:t>
            </a:r>
            <a:endParaRPr lang="tr-TR" dirty="0"/>
          </a:p>
        </p:txBody>
      </p:sp>
      <p:sp>
        <p:nvSpPr>
          <p:cNvPr id="3" name="İçerik Yer Tutucusu 2"/>
          <p:cNvSpPr>
            <a:spLocks noGrp="1"/>
          </p:cNvSpPr>
          <p:nvPr>
            <p:ph idx="1"/>
          </p:nvPr>
        </p:nvSpPr>
        <p:spPr/>
        <p:txBody>
          <a:bodyPr/>
          <a:lstStyle/>
          <a:p>
            <a:r>
              <a:rPr lang="tr-TR" dirty="0" err="1" smtClean="0"/>
              <a:t>Woodwort</a:t>
            </a:r>
            <a:r>
              <a:rPr lang="tr-TR" dirty="0" smtClean="0"/>
              <a:t> Kişisel Bilgi Envanteri (tek puan / uyum / mantıksal) </a:t>
            </a:r>
          </a:p>
          <a:p>
            <a:r>
              <a:rPr lang="tr-TR" dirty="0" err="1" smtClean="0"/>
              <a:t>Bell</a:t>
            </a:r>
            <a:r>
              <a:rPr lang="tr-TR" dirty="0" smtClean="0"/>
              <a:t> Uyum Envanteri (mantıksal / alt ölçekler / çok puan) </a:t>
            </a:r>
          </a:p>
          <a:p>
            <a:r>
              <a:rPr lang="tr-TR" dirty="0" smtClean="0"/>
              <a:t>Minnesota Çok Yönlü Kişilik Envanteri (Ölçüt Gruplar) </a:t>
            </a:r>
          </a:p>
          <a:p>
            <a:r>
              <a:rPr lang="tr-TR" dirty="0" smtClean="0"/>
              <a:t>MMPI (ölçüt grup) </a:t>
            </a:r>
          </a:p>
          <a:p>
            <a:r>
              <a:rPr lang="tr-TR" dirty="0" smtClean="0"/>
              <a:t>16 Kişilik Faktörü Envanteri (faktör analizi ) </a:t>
            </a:r>
          </a:p>
          <a:p>
            <a:r>
              <a:rPr lang="tr-TR" dirty="0" smtClean="0"/>
              <a:t>HKE (dış ölçüte göre seçilen maddeler / ülkemizde </a:t>
            </a:r>
            <a:r>
              <a:rPr lang="tr-TR" dirty="0" err="1" smtClean="0"/>
              <a:t>psikometrik</a:t>
            </a:r>
            <a:r>
              <a:rPr lang="tr-TR" dirty="0" smtClean="0"/>
              <a:t> ve istatistiksel yöntemlerle geliştirilen ilk envanter ) </a:t>
            </a:r>
            <a:endParaRPr lang="tr-TR" dirty="0"/>
          </a:p>
        </p:txBody>
      </p:sp>
    </p:spTree>
    <p:extLst>
      <p:ext uri="{BB962C8B-B14F-4D97-AF65-F5344CB8AC3E}">
        <p14:creationId xmlns:p14="http://schemas.microsoft.com/office/powerpoint/2010/main" val="8073681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a:t>Özgüven, İ.E. (2017). </a:t>
            </a:r>
            <a:r>
              <a:rPr lang="tr-TR" i="1" dirty="0"/>
              <a:t>Psikolojik Testler </a:t>
            </a:r>
            <a:r>
              <a:rPr lang="tr-TR" dirty="0"/>
              <a:t>(14. Baskı). Ankara: Nobel Yayınevi. </a:t>
            </a:r>
          </a:p>
          <a:p>
            <a:r>
              <a:rPr lang="tr-TR" dirty="0"/>
              <a:t>Öner, Necla (1997). </a:t>
            </a:r>
            <a:r>
              <a:rPr lang="tr-TR" i="1" dirty="0"/>
              <a:t>Türkiye’de Kullanılan Psikolojik Testler: Bir Başvuru Kaynağı</a:t>
            </a:r>
            <a:r>
              <a:rPr lang="tr-TR" dirty="0"/>
              <a:t>. </a:t>
            </a:r>
            <a:r>
              <a:rPr lang="tr-TR"/>
              <a:t>Türk Psikologlar Derneği Yayınları, Ankara. </a:t>
            </a:r>
          </a:p>
          <a:p>
            <a:pPr marL="0" indent="0">
              <a:buNone/>
            </a:pPr>
            <a:endParaRPr lang="tr-TR" dirty="0"/>
          </a:p>
        </p:txBody>
      </p:sp>
    </p:spTree>
    <p:extLst>
      <p:ext uri="{BB962C8B-B14F-4D97-AF65-F5344CB8AC3E}">
        <p14:creationId xmlns:p14="http://schemas.microsoft.com/office/powerpoint/2010/main" val="53793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Kişilik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Kişiliğin iki temel boyutu </a:t>
            </a:r>
          </a:p>
          <a:p>
            <a:r>
              <a:rPr lang="tr-TR" dirty="0" smtClean="0"/>
              <a:t>Dışsal Boyut (sosyal yön, çevrede bıraktığı izlenim, dış dünya ile uyum ve ilişkiler)</a:t>
            </a:r>
          </a:p>
          <a:p>
            <a:r>
              <a:rPr lang="tr-TR" dirty="0" smtClean="0"/>
              <a:t>İçsel Boyut (benlik kavramı, kendine güveni, kendini değerli bulması, değerleri </a:t>
            </a:r>
            <a:r>
              <a:rPr lang="tr-TR" dirty="0" err="1" smtClean="0"/>
              <a:t>vs</a:t>
            </a:r>
            <a:r>
              <a:rPr lang="tr-TR" dirty="0" smtClean="0"/>
              <a:t>)</a:t>
            </a:r>
          </a:p>
          <a:p>
            <a:r>
              <a:rPr lang="tr-TR" dirty="0" smtClean="0"/>
              <a:t>İki yaklaşımın bir sentezi </a:t>
            </a:r>
            <a:endParaRPr lang="tr-TR" dirty="0"/>
          </a:p>
        </p:txBody>
      </p:sp>
    </p:spTree>
    <p:extLst>
      <p:ext uri="{BB962C8B-B14F-4D97-AF65-F5344CB8AC3E}">
        <p14:creationId xmlns:p14="http://schemas.microsoft.com/office/powerpoint/2010/main" val="3597713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Kişiliği Etkileyen Faktörler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Biyolojik Faktörler </a:t>
            </a:r>
          </a:p>
          <a:p>
            <a:r>
              <a:rPr lang="tr-TR" dirty="0" smtClean="0"/>
              <a:t>Ailesel </a:t>
            </a:r>
          </a:p>
          <a:p>
            <a:r>
              <a:rPr lang="tr-TR" dirty="0" smtClean="0"/>
              <a:t>sosyal ve </a:t>
            </a:r>
          </a:p>
          <a:p>
            <a:r>
              <a:rPr lang="tr-TR" dirty="0" smtClean="0"/>
              <a:t>kültürel faktörler </a:t>
            </a:r>
            <a:endParaRPr lang="tr-TR" dirty="0"/>
          </a:p>
        </p:txBody>
      </p:sp>
    </p:spTree>
    <p:extLst>
      <p:ext uri="{BB962C8B-B14F-4D97-AF65-F5344CB8AC3E}">
        <p14:creationId xmlns:p14="http://schemas.microsoft.com/office/powerpoint/2010/main" val="4261805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Kişilik</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Kişilik; </a:t>
            </a:r>
          </a:p>
          <a:p>
            <a:r>
              <a:rPr lang="tr-TR" dirty="0" smtClean="0"/>
              <a:t>Bireyin </a:t>
            </a:r>
            <a:r>
              <a:rPr lang="tr-TR" u="sng" dirty="0" err="1" smtClean="0"/>
              <a:t>psikobiyolojik</a:t>
            </a:r>
            <a:r>
              <a:rPr lang="tr-TR" dirty="0" smtClean="0"/>
              <a:t> yapı ve sisteminin bireye özgü </a:t>
            </a:r>
            <a:r>
              <a:rPr lang="tr-TR" u="sng" dirty="0" smtClean="0"/>
              <a:t>dinamik bir organizasyonu</a:t>
            </a:r>
            <a:r>
              <a:rPr lang="tr-TR" dirty="0" smtClean="0"/>
              <a:t> ve bu organizasyonun </a:t>
            </a:r>
            <a:r>
              <a:rPr lang="tr-TR" u="sng" dirty="0" smtClean="0"/>
              <a:t>çevre ile etkileşiminin </a:t>
            </a:r>
            <a:r>
              <a:rPr lang="tr-TR" dirty="0" smtClean="0"/>
              <a:t>bir ürünüdür </a:t>
            </a:r>
          </a:p>
          <a:p>
            <a:r>
              <a:rPr lang="tr-TR" dirty="0" smtClean="0"/>
              <a:t>Bireye özgü ve ayırıcı davranışlar </a:t>
            </a:r>
          </a:p>
          <a:p>
            <a:pPr marL="0" indent="0">
              <a:buNone/>
            </a:pPr>
            <a:endParaRPr lang="tr-TR" dirty="0" smtClean="0"/>
          </a:p>
        </p:txBody>
      </p:sp>
    </p:spTree>
    <p:extLst>
      <p:ext uri="{BB962C8B-B14F-4D97-AF65-F5344CB8AC3E}">
        <p14:creationId xmlns:p14="http://schemas.microsoft.com/office/powerpoint/2010/main" val="1178376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Kişiliğin Ölçülmesi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Kişilik ölçülür mü ?    Nasıl ? </a:t>
            </a:r>
          </a:p>
          <a:p>
            <a:endParaRPr lang="tr-TR" dirty="0"/>
          </a:p>
          <a:p>
            <a:r>
              <a:rPr lang="tr-TR" dirty="0" smtClean="0"/>
              <a:t>Kendini ifade etme / öz bildirim ölçekleri </a:t>
            </a:r>
          </a:p>
          <a:p>
            <a:r>
              <a:rPr lang="tr-TR" dirty="0" err="1" smtClean="0"/>
              <a:t>Projektif</a:t>
            </a:r>
            <a:r>
              <a:rPr lang="tr-TR" dirty="0" smtClean="0"/>
              <a:t> teknikler </a:t>
            </a:r>
          </a:p>
          <a:p>
            <a:r>
              <a:rPr lang="tr-TR" dirty="0" smtClean="0"/>
              <a:t>Klinik görüşmeler </a:t>
            </a:r>
          </a:p>
          <a:p>
            <a:r>
              <a:rPr lang="tr-TR" dirty="0" smtClean="0"/>
              <a:t>Davranışsal Ölçümler (</a:t>
            </a:r>
            <a:r>
              <a:rPr lang="tr-TR" dirty="0" err="1" smtClean="0"/>
              <a:t>Durmal</a:t>
            </a:r>
            <a:r>
              <a:rPr lang="tr-TR" dirty="0" smtClean="0"/>
              <a:t> Testler) </a:t>
            </a:r>
            <a:endParaRPr lang="tr-TR" dirty="0"/>
          </a:p>
        </p:txBody>
      </p:sp>
    </p:spTree>
    <p:extLst>
      <p:ext uri="{BB962C8B-B14F-4D97-AF65-F5344CB8AC3E}">
        <p14:creationId xmlns:p14="http://schemas.microsoft.com/office/powerpoint/2010/main" val="1278599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Kişilik Envanterleri </a:t>
            </a:r>
            <a:endParaRPr lang="tr-TR" dirty="0">
              <a:solidFill>
                <a:srgbClr val="FF0000"/>
              </a:solidFill>
            </a:endParaRPr>
          </a:p>
        </p:txBody>
      </p:sp>
      <p:sp>
        <p:nvSpPr>
          <p:cNvPr id="3" name="İçerik Yer Tutucusu 2"/>
          <p:cNvSpPr>
            <a:spLocks noGrp="1"/>
          </p:cNvSpPr>
          <p:nvPr>
            <p:ph idx="1"/>
          </p:nvPr>
        </p:nvSpPr>
        <p:spPr>
          <a:xfrm>
            <a:off x="838200" y="1690688"/>
            <a:ext cx="10515600" cy="4486275"/>
          </a:xfrm>
        </p:spPr>
        <p:txBody>
          <a:bodyPr>
            <a:normAutofit fontScale="77500" lnSpcReduction="20000"/>
          </a:bodyPr>
          <a:lstStyle/>
          <a:p>
            <a:pPr>
              <a:defRPr/>
            </a:pPr>
            <a:r>
              <a:rPr lang="tr-TR" dirty="0"/>
              <a:t>Kişilik envanteri temelde kişinin belli durumlardaki tepkilerini ya da hislerini bildirdiği bir tekniktir </a:t>
            </a:r>
            <a:r>
              <a:rPr lang="tr-TR" dirty="0">
                <a:sym typeface="Wingdings" pitchFamily="2" charset="2"/>
              </a:rPr>
              <a:t> bireyin kendini gözlemlemesi.</a:t>
            </a:r>
            <a:r>
              <a:rPr lang="tr-TR" dirty="0"/>
              <a:t>  </a:t>
            </a:r>
          </a:p>
          <a:p>
            <a:pPr>
              <a:defRPr/>
            </a:pPr>
            <a:r>
              <a:rPr lang="tr-TR" dirty="0"/>
              <a:t>Envanter maddesi olarak verilen yapılandırılmış durumlardan kendi özel durumunu anlatan ifadeyi seçme esasına dayanmaktadır. Bazı hallerde verilen seçeneklerden birini işaret etmek yerine envanter maddesi olarak verilen tek bir madde hakkındaki tercihini ya da kişisel durumunu, cevaplama yöntemlerinden birini seçerek işaretlemektedir.</a:t>
            </a:r>
          </a:p>
          <a:p>
            <a:pPr>
              <a:defRPr/>
            </a:pPr>
            <a:r>
              <a:rPr lang="tr-TR" dirty="0"/>
              <a:t>Cevaplama kategorileri:</a:t>
            </a:r>
          </a:p>
          <a:p>
            <a:pPr lvl="1">
              <a:defRPr/>
            </a:pPr>
            <a:r>
              <a:rPr lang="tr-TR" sz="2800" dirty="0"/>
              <a:t>“Evet”, “fark etmez” ve “Hayır” şeklinde üç seçenekli</a:t>
            </a:r>
          </a:p>
          <a:p>
            <a:pPr lvl="1">
              <a:defRPr/>
            </a:pPr>
            <a:r>
              <a:rPr lang="tr-TR" sz="2800" dirty="0"/>
              <a:t>“Evet” veya “Hayır” olarak iki seçenek: zorunlu seçme (</a:t>
            </a:r>
            <a:r>
              <a:rPr lang="tr-TR" sz="2800" dirty="0" err="1"/>
              <a:t>forced</a:t>
            </a:r>
            <a:r>
              <a:rPr lang="tr-TR" sz="2800" dirty="0"/>
              <a:t> </a:t>
            </a:r>
            <a:r>
              <a:rPr lang="tr-TR" sz="2800" dirty="0" err="1"/>
              <a:t>choice</a:t>
            </a:r>
            <a:r>
              <a:rPr lang="tr-TR" sz="2800" dirty="0"/>
              <a:t>) yöntemi</a:t>
            </a:r>
          </a:p>
          <a:p>
            <a:pPr lvl="1">
              <a:defRPr/>
            </a:pPr>
            <a:r>
              <a:rPr lang="tr-TR" sz="2800" dirty="0"/>
              <a:t>Üçlü, beşli olarak verilen derecelendirme ifadeleri</a:t>
            </a:r>
          </a:p>
          <a:p>
            <a:pPr>
              <a:defRPr/>
            </a:pPr>
            <a:r>
              <a:rPr lang="tr-TR" dirty="0"/>
              <a:t>Kapsam olarak geniş – kısa süre </a:t>
            </a:r>
            <a:r>
              <a:rPr lang="tr-TR" dirty="0">
                <a:sym typeface="Wingdings" pitchFamily="2" charset="2"/>
              </a:rPr>
              <a:t> </a:t>
            </a:r>
            <a:r>
              <a:rPr lang="tr-TR" dirty="0"/>
              <a:t>enerji ve zaman tasarrufu </a:t>
            </a:r>
          </a:p>
          <a:p>
            <a:pPr>
              <a:defRPr/>
            </a:pPr>
            <a:r>
              <a:rPr lang="tr-TR" dirty="0"/>
              <a:t>Uygulanan bireyin okuma-yazma ve kavrama düzeyi</a:t>
            </a:r>
          </a:p>
          <a:p>
            <a:pPr>
              <a:defRPr/>
            </a:pPr>
            <a:r>
              <a:rPr lang="tr-TR" dirty="0" smtClean="0"/>
              <a:t>Zaman </a:t>
            </a:r>
            <a:r>
              <a:rPr lang="tr-TR" dirty="0"/>
              <a:t>sınırlaması yok. </a:t>
            </a:r>
          </a:p>
        </p:txBody>
      </p:sp>
    </p:spTree>
    <p:extLst>
      <p:ext uri="{BB962C8B-B14F-4D97-AF65-F5344CB8AC3E}">
        <p14:creationId xmlns:p14="http://schemas.microsoft.com/office/powerpoint/2010/main" val="1763499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Kişilik Envanterleri </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Bazı Problemler </a:t>
            </a:r>
          </a:p>
          <a:p>
            <a:r>
              <a:rPr lang="tr-TR" dirty="0" smtClean="0"/>
              <a:t>Orta yol cevap verme ya da boş bırakma </a:t>
            </a:r>
          </a:p>
          <a:p>
            <a:r>
              <a:rPr lang="tr-TR" dirty="0" smtClean="0"/>
              <a:t>Sosyal Kabul Hatası </a:t>
            </a:r>
          </a:p>
          <a:p>
            <a:r>
              <a:rPr lang="tr-TR" dirty="0" smtClean="0"/>
              <a:t>Yanıltma Hatası </a:t>
            </a:r>
          </a:p>
          <a:p>
            <a:r>
              <a:rPr lang="tr-TR" dirty="0" smtClean="0"/>
              <a:t>Cevapların kalıplaşması </a:t>
            </a:r>
          </a:p>
          <a:p>
            <a:pPr marL="0" indent="0">
              <a:buNone/>
            </a:pPr>
            <a:endParaRPr lang="tr-TR" dirty="0"/>
          </a:p>
        </p:txBody>
      </p:sp>
    </p:spTree>
    <p:extLst>
      <p:ext uri="{BB962C8B-B14F-4D97-AF65-F5344CB8AC3E}">
        <p14:creationId xmlns:p14="http://schemas.microsoft.com/office/powerpoint/2010/main" val="1706159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rgbClr val="FF0000"/>
                </a:solidFill>
              </a:rPr>
              <a:t>Kişilik Envanterleri </a:t>
            </a:r>
            <a:endParaRPr lang="tr-TR" dirty="0"/>
          </a:p>
        </p:txBody>
      </p:sp>
      <p:sp>
        <p:nvSpPr>
          <p:cNvPr id="3" name="İçerik Yer Tutucusu 2"/>
          <p:cNvSpPr>
            <a:spLocks noGrp="1"/>
          </p:cNvSpPr>
          <p:nvPr>
            <p:ph idx="1"/>
          </p:nvPr>
        </p:nvSpPr>
        <p:spPr/>
        <p:txBody>
          <a:bodyPr/>
          <a:lstStyle/>
          <a:p>
            <a:pPr marL="0" indent="0">
              <a:buNone/>
            </a:pPr>
            <a:r>
              <a:rPr lang="tr-TR" dirty="0" smtClean="0"/>
              <a:t>Alınabilecek önlemler </a:t>
            </a:r>
          </a:p>
          <a:p>
            <a:r>
              <a:rPr lang="tr-TR" dirty="0" smtClean="0"/>
              <a:t>Zorunlu seçme </a:t>
            </a:r>
          </a:p>
          <a:p>
            <a:r>
              <a:rPr lang="tr-TR" dirty="0" smtClean="0"/>
              <a:t>Cevaplandırma geçerliği hakkında bilgi veren ek bölümler </a:t>
            </a:r>
          </a:p>
          <a:p>
            <a:r>
              <a:rPr lang="tr-TR" dirty="0" smtClean="0"/>
              <a:t>Dolaylı içeriği açık olmayan maddeler </a:t>
            </a:r>
          </a:p>
          <a:p>
            <a:r>
              <a:rPr lang="tr-TR" altLang="tr-TR" dirty="0" smtClean="0"/>
              <a:t>Amaç hakkında bilgi</a:t>
            </a:r>
          </a:p>
          <a:p>
            <a:r>
              <a:rPr lang="tr-TR" altLang="tr-TR" dirty="0" smtClean="0"/>
              <a:t>Puanlara ilişkin rapor verilmemesi</a:t>
            </a:r>
          </a:p>
          <a:p>
            <a:r>
              <a:rPr lang="tr-TR" altLang="tr-TR" dirty="0" smtClean="0"/>
              <a:t>Psikiyatrik – teknik terimlerin kullanılmaması</a:t>
            </a:r>
          </a:p>
          <a:p>
            <a:endParaRPr lang="tr-TR" dirty="0" smtClean="0"/>
          </a:p>
        </p:txBody>
      </p:sp>
    </p:spTree>
    <p:extLst>
      <p:ext uri="{BB962C8B-B14F-4D97-AF65-F5344CB8AC3E}">
        <p14:creationId xmlns:p14="http://schemas.microsoft.com/office/powerpoint/2010/main" val="3255035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Kişilik Envanteri Geliştirme Yaklaşımları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Rasyonel Yaklaşım            Mantıksal İçerikli Yaklaşım</a:t>
            </a:r>
          </a:p>
          <a:p>
            <a:pPr marL="0" indent="0">
              <a:buNone/>
            </a:pPr>
            <a:r>
              <a:rPr lang="tr-TR" dirty="0" smtClean="0"/>
              <a:t>                                                Teoriye Dayalı Yaklaşım    </a:t>
            </a:r>
          </a:p>
          <a:p>
            <a:pPr marL="0" indent="0">
              <a:buNone/>
            </a:pPr>
            <a:endParaRPr lang="tr-TR" dirty="0" smtClean="0"/>
          </a:p>
          <a:p>
            <a:r>
              <a:rPr lang="tr-TR" dirty="0" smtClean="0"/>
              <a:t>Ampirik Yaklaşım              Ölçüt Gruplar Yöntemi</a:t>
            </a:r>
          </a:p>
          <a:p>
            <a:pPr marL="0" indent="0">
              <a:buNone/>
            </a:pPr>
            <a:r>
              <a:rPr lang="tr-TR" dirty="0"/>
              <a:t> </a:t>
            </a:r>
            <a:r>
              <a:rPr lang="tr-TR" dirty="0" smtClean="0"/>
              <a:t>                                              Faktör Analizi Yöntemi </a:t>
            </a:r>
          </a:p>
          <a:p>
            <a:pPr marL="0" indent="0">
              <a:buNone/>
            </a:pPr>
            <a:r>
              <a:rPr lang="tr-TR" dirty="0" smtClean="0"/>
              <a:t>                                    </a:t>
            </a:r>
          </a:p>
          <a:p>
            <a:pPr marL="0" indent="0">
              <a:buNone/>
            </a:pPr>
            <a:endParaRPr lang="tr-TR" dirty="0"/>
          </a:p>
        </p:txBody>
      </p:sp>
      <p:sp>
        <p:nvSpPr>
          <p:cNvPr id="4" name="Sağ Ok 3"/>
          <p:cNvSpPr/>
          <p:nvPr/>
        </p:nvSpPr>
        <p:spPr>
          <a:xfrm>
            <a:off x="4057650" y="2043113"/>
            <a:ext cx="485775" cy="100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4057650" y="2586038"/>
            <a:ext cx="485775" cy="1143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4057650" y="3600450"/>
            <a:ext cx="485775" cy="1000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4057650" y="4043363"/>
            <a:ext cx="485775"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62420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840</TotalTime>
  <Words>424</Words>
  <Application>Microsoft Office PowerPoint</Application>
  <PresentationFormat>Geniş ekran</PresentationFormat>
  <Paragraphs>68</Paragraphs>
  <Slides>11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vt:lpstr>
      <vt:lpstr>Office Teması</vt:lpstr>
      <vt:lpstr>RPE401 Psikolojik Testler  </vt:lpstr>
      <vt:lpstr>Kişilik </vt:lpstr>
      <vt:lpstr>Kişiliği Etkileyen Faktörler </vt:lpstr>
      <vt:lpstr>Kişilik</vt:lpstr>
      <vt:lpstr>Kişiliğin Ölçülmesi </vt:lpstr>
      <vt:lpstr>Kişilik Envanterleri </vt:lpstr>
      <vt:lpstr>Kişilik Envanterleri </vt:lpstr>
      <vt:lpstr>Kişilik Envanterleri </vt:lpstr>
      <vt:lpstr>Kişilik Envanteri Geliştirme Yaklaşımları </vt:lpstr>
      <vt:lpstr>Kişilik Envanterleri </vt:lpstr>
      <vt:lpstr>Kaynaklar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Psikolojik Testler  8. Sunu</dc:title>
  <dc:creator>CAT_Proje_PC_1</dc:creator>
  <cp:lastModifiedBy>CAT_Proje_PC_1</cp:lastModifiedBy>
  <cp:revision>11</cp:revision>
  <dcterms:created xsi:type="dcterms:W3CDTF">2018-12-16T19:03:28Z</dcterms:created>
  <dcterms:modified xsi:type="dcterms:W3CDTF">2019-10-04T12:00:10Z</dcterms:modified>
</cp:coreProperties>
</file>