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9" r:id="rId3"/>
    <p:sldId id="300" r:id="rId4"/>
    <p:sldId id="272" r:id="rId5"/>
    <p:sldId id="273" r:id="rId6"/>
    <p:sldId id="274" r:id="rId7"/>
    <p:sldId id="275" r:id="rId8"/>
    <p:sldId id="301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95" r:id="rId17"/>
    <p:sldId id="286" r:id="rId18"/>
    <p:sldId id="287" r:id="rId19"/>
    <p:sldId id="288" r:id="rId20"/>
    <p:sldId id="289" r:id="rId21"/>
    <p:sldId id="290" r:id="rId22"/>
    <p:sldId id="302" r:id="rId23"/>
    <p:sldId id="296" r:id="rId24"/>
    <p:sldId id="303" r:id="rId25"/>
    <p:sldId id="305" r:id="rId26"/>
    <p:sldId id="304" r:id="rId27"/>
    <p:sldId id="297" r:id="rId28"/>
    <p:sldId id="291" r:id="rId29"/>
    <p:sldId id="292" r:id="rId30"/>
    <p:sldId id="298" r:id="rId31"/>
    <p:sldId id="29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AE6FE"/>
    <a:srgbClr val="008000"/>
    <a:srgbClr val="CCFF99"/>
    <a:srgbClr val="FFFF99"/>
    <a:srgbClr val="FF9900"/>
    <a:srgbClr val="996633"/>
    <a:srgbClr val="FFFFCC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7E59-D577-472D-A9DA-979392A8FA1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338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7F45-D6A1-4651-A1AB-810E59D709F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914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EB1C-0C2C-4442-B451-202C47BCD21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1248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E671-8E52-4064-B6B4-6A90F650747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055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266E-2E3B-435D-95A4-588260E21D4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463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ECA5-7B69-4817-B2E8-D14A2FC8B33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976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5D40-E9ED-4A0D-B013-81D36EB30E7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11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FB80-52ED-41B9-88D2-AB75904955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7421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81D9-9C85-4E58-95FA-B9538BCD619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6805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4A55-C347-4BE0-857A-570C1E435DE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642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E966-3E78-48DA-811B-120D0615C68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019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AE59E36-547F-438B-BE47-981A77B0912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selim\Dersler\A207\sunu\yer_apollo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338"/>
            <a:ext cx="6858000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selim\Dersler\A207\sekiller\bol_02\06_anak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76200"/>
            <a:ext cx="45608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selim\Dersler\A207\sekiller\bol_02\07_kitaevr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76200"/>
            <a:ext cx="39147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selim\Dersler\A207\sekiller\bol_02\08_okyanusdag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52400"/>
            <a:ext cx="49895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selim\Dersler\A207\sekiller\bol_02\09_levhalar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263"/>
            <a:ext cx="8382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selim\Dersler\A207\sekiller\bol_02\10_levhatekto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074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selim\Dersler\A207\sekiller\bol_02\11_levhaayris-carpis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04850"/>
            <a:ext cx="9144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2_miknatisa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533400"/>
            <a:ext cx="53355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3_Yermikn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04800"/>
            <a:ext cx="56800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_manyetos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675"/>
            <a:ext cx="74676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5_aurora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0700"/>
            <a:ext cx="62484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213" y="620713"/>
            <a:ext cx="7704137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</a:rPr>
              <a:t>Yer’in Yüzey Yaşı: 100 milyon yıl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  <a:p>
            <a:pPr algn="ctr" eaLnBrk="1" hangingPunct="1">
              <a:defRPr/>
            </a:pPr>
            <a:r>
              <a:rPr lang="tr-TR" b="1" dirty="0"/>
              <a:t>Yer atmosferini, katı yüzeyini ve sularını</a:t>
            </a:r>
          </a:p>
          <a:p>
            <a:pPr algn="ctr" eaLnBrk="1" hangingPunct="1">
              <a:defRPr/>
            </a:pPr>
            <a:r>
              <a:rPr lang="tr-TR" b="1" dirty="0"/>
              <a:t>harekete geçiren enerji kaynakları:</a:t>
            </a:r>
          </a:p>
          <a:p>
            <a:pPr eaLnBrk="1" hangingPunct="1">
              <a:defRPr/>
            </a:pPr>
            <a:endParaRPr lang="tr-TR" dirty="0"/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tr-TR" dirty="0"/>
              <a:t>Güneş ışınları (enejisi)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tr-TR" dirty="0"/>
              <a:t>Ay’ın çekim etkisi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tr-TR" dirty="0"/>
              <a:t>Yer’in iç ısısı</a:t>
            </a:r>
          </a:p>
          <a:p>
            <a:pPr marL="342900" indent="-342900" algn="ctr" eaLnBrk="1" hangingPunct="1">
              <a:buFontTx/>
              <a:buChar char="-"/>
              <a:defRPr/>
            </a:pPr>
            <a:endParaRPr lang="tr-TR" dirty="0"/>
          </a:p>
          <a:p>
            <a:pPr algn="ctr" eaLnBrk="1" hangingPunct="1">
              <a:defRPr/>
            </a:pPr>
            <a:endParaRPr lang="tr-TR" dirty="0"/>
          </a:p>
          <a:p>
            <a:pPr algn="ctr" eaLnBrk="1" hangingPunct="1">
              <a:defRPr/>
            </a:pPr>
            <a:r>
              <a:rPr lang="tr-TR" b="1" dirty="0"/>
              <a:t>YER’in Albedosu (yansıtma gücü)</a:t>
            </a:r>
            <a:r>
              <a:rPr lang="tr-TR" dirty="0"/>
              <a:t> = 0.39  (%39)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6_aurorashu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0960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7_aurora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79450"/>
            <a:ext cx="61722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9552" y="1200908"/>
            <a:ext cx="1440160" cy="1440160"/>
            <a:chOff x="1331640" y="2276872"/>
            <a:chExt cx="1440160" cy="1440160"/>
          </a:xfrm>
        </p:grpSpPr>
        <p:sp>
          <p:nvSpPr>
            <p:cNvPr id="3" name="Oval 2"/>
            <p:cNvSpPr/>
            <p:nvPr/>
          </p:nvSpPr>
          <p:spPr>
            <a:xfrm>
              <a:off x="1331640" y="2276872"/>
              <a:ext cx="1440160" cy="1440160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32672" y="2372687"/>
              <a:ext cx="82266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 smtClean="0"/>
                <a:t>az</a:t>
              </a:r>
            </a:p>
            <a:p>
              <a:pPr algn="ctr"/>
              <a:r>
                <a:rPr lang="tr-TR" sz="1400" dirty="0" smtClean="0"/>
                <a:t>miktarda</a:t>
              </a:r>
            </a:p>
            <a:p>
              <a:pPr algn="ctr"/>
              <a:r>
                <a:rPr lang="tr-TR" sz="40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99792" y="1196752"/>
            <a:ext cx="1440160" cy="1440160"/>
            <a:chOff x="3491880" y="2272716"/>
            <a:chExt cx="1440160" cy="1440160"/>
          </a:xfrm>
        </p:grpSpPr>
        <p:sp>
          <p:nvSpPr>
            <p:cNvPr id="4" name="Oval 3"/>
            <p:cNvSpPr/>
            <p:nvPr/>
          </p:nvSpPr>
          <p:spPr>
            <a:xfrm>
              <a:off x="3491880" y="2272716"/>
              <a:ext cx="1440160" cy="144016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93415" y="2372687"/>
              <a:ext cx="83708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 smtClean="0"/>
                <a:t>en bol 3.</a:t>
              </a:r>
            </a:p>
            <a:p>
              <a:pPr algn="ctr"/>
              <a:r>
                <a:rPr lang="tr-TR" sz="1400" dirty="0" smtClean="0"/>
                <a:t>element</a:t>
              </a:r>
            </a:p>
            <a:p>
              <a:pPr algn="ctr"/>
              <a:r>
                <a:rPr lang="tr-TR" sz="4000" b="1" dirty="0" smtClean="0">
                  <a:solidFill>
                    <a:srgbClr val="FF0000"/>
                  </a:solidFill>
                </a:rPr>
                <a:t>O</a:t>
              </a:r>
              <a:endParaRPr lang="tr-TR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4355976" y="1704964"/>
            <a:ext cx="720080" cy="360040"/>
          </a:xfrm>
          <a:prstGeom prst="rightArrow">
            <a:avLst>
              <a:gd name="adj1" fmla="val 50000"/>
              <a:gd name="adj2" fmla="val 858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5220072" y="1200908"/>
            <a:ext cx="1440160" cy="1440160"/>
            <a:chOff x="3491880" y="2272716"/>
            <a:chExt cx="1440160" cy="1440160"/>
          </a:xfrm>
        </p:grpSpPr>
        <p:sp>
          <p:nvSpPr>
            <p:cNvPr id="11" name="Oval 10"/>
            <p:cNvSpPr/>
            <p:nvPr/>
          </p:nvSpPr>
          <p:spPr>
            <a:xfrm>
              <a:off x="3491880" y="2272716"/>
              <a:ext cx="1440160" cy="144016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31325" y="2372687"/>
              <a:ext cx="136127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 smtClean="0"/>
                <a:t>Yer</a:t>
              </a:r>
            </a:p>
            <a:p>
              <a:pPr algn="ctr"/>
              <a:r>
                <a:rPr lang="tr-TR" sz="1400" dirty="0"/>
                <a:t>y</a:t>
              </a:r>
              <a:r>
                <a:rPr lang="tr-TR" sz="1400" dirty="0" smtClean="0"/>
                <a:t>üzeyinin %70 i</a:t>
              </a:r>
            </a:p>
            <a:p>
              <a:pPr algn="ctr"/>
              <a:r>
                <a:rPr lang="tr-TR" sz="4000" b="1" dirty="0" smtClean="0">
                  <a:solidFill>
                    <a:srgbClr val="FF0000"/>
                  </a:solidFill>
                </a:rPr>
                <a:t>H</a:t>
              </a:r>
              <a:r>
                <a:rPr lang="tr-TR" sz="4000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tr-TR" sz="4000" b="1" dirty="0" smtClean="0">
                  <a:solidFill>
                    <a:srgbClr val="FF0000"/>
                  </a:solidFill>
                </a:rPr>
                <a:t>O</a:t>
              </a:r>
              <a:endParaRPr lang="tr-TR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Cross 12"/>
          <p:cNvSpPr/>
          <p:nvPr/>
        </p:nvSpPr>
        <p:spPr>
          <a:xfrm>
            <a:off x="2123728" y="1737538"/>
            <a:ext cx="432048" cy="408421"/>
          </a:xfrm>
          <a:prstGeom prst="plus">
            <a:avLst>
              <a:gd name="adj" fmla="val 4104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39552" y="2996952"/>
            <a:ext cx="1440160" cy="1440160"/>
          </a:xfrm>
          <a:prstGeom prst="ellipse">
            <a:avLst/>
          </a:prstGeom>
          <a:solidFill>
            <a:srgbClr val="FF99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755627" y="3249196"/>
            <a:ext cx="992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dirty="0" smtClean="0"/>
              <a:t>şiddetli</a:t>
            </a:r>
          </a:p>
          <a:p>
            <a:pPr algn="ctr"/>
            <a:r>
              <a:rPr lang="tr-TR" sz="1800" dirty="0" smtClean="0"/>
              <a:t>volkanik</a:t>
            </a:r>
          </a:p>
          <a:p>
            <a:pPr algn="ctr"/>
            <a:r>
              <a:rPr lang="tr-TR" sz="1800" dirty="0" smtClean="0"/>
              <a:t>aktivite</a:t>
            </a:r>
          </a:p>
        </p:txBody>
      </p:sp>
      <p:sp>
        <p:nvSpPr>
          <p:cNvPr id="18" name="Oval 17"/>
          <p:cNvSpPr/>
          <p:nvPr/>
        </p:nvSpPr>
        <p:spPr>
          <a:xfrm>
            <a:off x="2699792" y="2992796"/>
            <a:ext cx="1440160" cy="1440160"/>
          </a:xfrm>
          <a:prstGeom prst="ellipse">
            <a:avLst/>
          </a:prstGeom>
          <a:solidFill>
            <a:srgbClr val="FFFF99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2885110" y="3236422"/>
            <a:ext cx="1069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dirty="0" smtClean="0"/>
              <a:t>karbonca</a:t>
            </a:r>
          </a:p>
          <a:p>
            <a:pPr algn="ctr"/>
            <a:r>
              <a:rPr lang="tr-TR" sz="1800" dirty="0" smtClean="0"/>
              <a:t>zengin</a:t>
            </a:r>
          </a:p>
          <a:p>
            <a:pPr algn="ctr"/>
            <a:r>
              <a:rPr lang="tr-TR" sz="1800" dirty="0" smtClean="0"/>
              <a:t>meteorlar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355976" y="3501008"/>
            <a:ext cx="720080" cy="360040"/>
          </a:xfrm>
          <a:prstGeom prst="rightArrow">
            <a:avLst>
              <a:gd name="adj1" fmla="val 50000"/>
              <a:gd name="adj2" fmla="val 858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>
            <a:off x="5220072" y="2996952"/>
            <a:ext cx="1440160" cy="144016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5377338" y="3356992"/>
            <a:ext cx="1125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CO</a:t>
            </a:r>
            <a:r>
              <a:rPr lang="tr-TR" sz="4000" b="1" baseline="-25000" dirty="0" smtClean="0">
                <a:solidFill>
                  <a:srgbClr val="FF0000"/>
                </a:solidFill>
              </a:rPr>
              <a:t>2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24" name="Cross 23"/>
          <p:cNvSpPr/>
          <p:nvPr/>
        </p:nvSpPr>
        <p:spPr>
          <a:xfrm>
            <a:off x="2123728" y="3533582"/>
            <a:ext cx="432048" cy="408421"/>
          </a:xfrm>
          <a:prstGeom prst="plus">
            <a:avLst>
              <a:gd name="adj" fmla="val 4104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ight Brace 24"/>
          <p:cNvSpPr/>
          <p:nvPr/>
        </p:nvSpPr>
        <p:spPr>
          <a:xfrm>
            <a:off x="6876256" y="1196752"/>
            <a:ext cx="288032" cy="3236204"/>
          </a:xfrm>
          <a:prstGeom prst="rightBrace">
            <a:avLst>
              <a:gd name="adj1" fmla="val 11008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Rounded Rectangle 27"/>
          <p:cNvSpPr/>
          <p:nvPr/>
        </p:nvSpPr>
        <p:spPr>
          <a:xfrm>
            <a:off x="7380312" y="1124744"/>
            <a:ext cx="1440160" cy="3266688"/>
          </a:xfrm>
          <a:prstGeom prst="roundRect">
            <a:avLst>
              <a:gd name="adj" fmla="val 296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7514471" y="1196752"/>
            <a:ext cx="1161985" cy="299114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İLK</a:t>
            </a:r>
          </a:p>
          <a:p>
            <a:endParaRPr lang="tr-TR" sz="1100" b="1" dirty="0" smtClean="0">
              <a:solidFill>
                <a:srgbClr val="FF0000"/>
              </a:solidFill>
            </a:endParaRPr>
          </a:p>
          <a:p>
            <a:r>
              <a:rPr lang="tr-TR" sz="700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GAZLARI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12088" y="2636912"/>
            <a:ext cx="582211" cy="168251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SERA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8367" y="385500"/>
            <a:ext cx="6407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Oluşum Aşamasında Yer’in İlkel Atmosferi</a:t>
            </a:r>
            <a:endParaRPr lang="tr-TR" sz="2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23528" y="4797152"/>
            <a:ext cx="849694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39552" y="5056057"/>
            <a:ext cx="1440160" cy="1440160"/>
          </a:xfrm>
          <a:prstGeom prst="ellipse">
            <a:avLst/>
          </a:prstGeom>
          <a:solidFill>
            <a:srgbClr val="CCFF99">
              <a:alpha val="49804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TextBox 34"/>
          <p:cNvSpPr txBox="1"/>
          <p:nvPr/>
        </p:nvSpPr>
        <p:spPr>
          <a:xfrm>
            <a:off x="685095" y="5308301"/>
            <a:ext cx="1133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dirty="0" smtClean="0"/>
              <a:t>fotosentez</a:t>
            </a:r>
          </a:p>
          <a:p>
            <a:pPr algn="ctr"/>
            <a:r>
              <a:rPr lang="tr-TR" sz="1800" dirty="0" smtClean="0"/>
              <a:t>yapan</a:t>
            </a:r>
          </a:p>
          <a:p>
            <a:pPr algn="ctr"/>
            <a:r>
              <a:rPr lang="tr-TR" sz="1800" dirty="0" smtClean="0"/>
              <a:t>bitkiler</a:t>
            </a:r>
          </a:p>
        </p:txBody>
      </p:sp>
      <p:sp>
        <p:nvSpPr>
          <p:cNvPr id="36" name="Oval 35"/>
          <p:cNvSpPr/>
          <p:nvPr/>
        </p:nvSpPr>
        <p:spPr>
          <a:xfrm>
            <a:off x="2699792" y="5051901"/>
            <a:ext cx="1440160" cy="1440160"/>
          </a:xfrm>
          <a:prstGeom prst="ellipse">
            <a:avLst/>
          </a:prstGeom>
          <a:solidFill>
            <a:srgbClr val="CAE6FE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TextBox 36"/>
          <p:cNvSpPr txBox="1"/>
          <p:nvPr/>
        </p:nvSpPr>
        <p:spPr>
          <a:xfrm>
            <a:off x="2929995" y="5295527"/>
            <a:ext cx="97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800" dirty="0" smtClean="0"/>
              <a:t>solunum</a:t>
            </a:r>
          </a:p>
          <a:p>
            <a:pPr algn="ctr"/>
            <a:r>
              <a:rPr lang="tr-TR" sz="1800" dirty="0" smtClean="0"/>
              <a:t>yapan</a:t>
            </a:r>
          </a:p>
          <a:p>
            <a:pPr algn="ctr"/>
            <a:r>
              <a:rPr lang="tr-TR" sz="1800" dirty="0" smtClean="0"/>
              <a:t>canlılar</a:t>
            </a:r>
          </a:p>
        </p:txBody>
      </p:sp>
      <p:sp>
        <p:nvSpPr>
          <p:cNvPr id="38" name="Cross 37"/>
          <p:cNvSpPr/>
          <p:nvPr/>
        </p:nvSpPr>
        <p:spPr>
          <a:xfrm>
            <a:off x="2123728" y="5592687"/>
            <a:ext cx="432048" cy="408421"/>
          </a:xfrm>
          <a:prstGeom prst="plus">
            <a:avLst>
              <a:gd name="adj" fmla="val 4104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Right Arrow Callout 39"/>
          <p:cNvSpPr/>
          <p:nvPr/>
        </p:nvSpPr>
        <p:spPr>
          <a:xfrm>
            <a:off x="4499991" y="5051901"/>
            <a:ext cx="1912347" cy="1329427"/>
          </a:xfrm>
          <a:prstGeom prst="rightArrowCallout">
            <a:avLst>
              <a:gd name="adj1" fmla="val 13488"/>
              <a:gd name="adj2" fmla="val 14456"/>
              <a:gd name="adj3" fmla="val 29158"/>
              <a:gd name="adj4" fmla="val 49858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TextBox 40"/>
          <p:cNvSpPr txBox="1"/>
          <p:nvPr/>
        </p:nvSpPr>
        <p:spPr>
          <a:xfrm>
            <a:off x="4770333" y="5001453"/>
            <a:ext cx="449739" cy="15900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tr-TR" sz="1600" b="1" dirty="0" smtClean="0"/>
              <a:t>DENGE</a:t>
            </a:r>
            <a:endParaRPr lang="tr-TR" sz="16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6658892" y="5188807"/>
            <a:ext cx="2017564" cy="1042824"/>
            <a:chOff x="5868144" y="5404831"/>
            <a:chExt cx="2017564" cy="1042824"/>
          </a:xfrm>
        </p:grpSpPr>
        <p:sp>
          <p:nvSpPr>
            <p:cNvPr id="46" name="Rounded Rectangle 45"/>
            <p:cNvSpPr/>
            <p:nvPr/>
          </p:nvSpPr>
          <p:spPr>
            <a:xfrm>
              <a:off x="5868144" y="5404831"/>
              <a:ext cx="2017564" cy="1042824"/>
            </a:xfrm>
            <a:prstGeom prst="roundRect">
              <a:avLst>
                <a:gd name="adj" fmla="val 2969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40152" y="5589711"/>
              <a:ext cx="1909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rgbClr val="FF0000"/>
                  </a:solidFill>
                </a:rPr>
                <a:t>%21 O</a:t>
              </a:r>
              <a:r>
                <a:rPr lang="tr-TR" sz="4000" b="1" baseline="-25000" dirty="0" smtClean="0">
                  <a:solidFill>
                    <a:srgbClr val="FF0000"/>
                  </a:solidFill>
                </a:rPr>
                <a:t>2</a:t>
              </a:r>
              <a:endParaRPr lang="tr-TR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anlievr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7338"/>
            <a:ext cx="6697663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83335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-7785"/>
            <a:ext cx="74866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6" y="44624"/>
            <a:ext cx="1734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Azot</a:t>
            </a:r>
          </a:p>
          <a:p>
            <a:r>
              <a:rPr lang="tr-TR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Döngüsü</a:t>
            </a:r>
            <a:endParaRPr lang="tr-TR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23" y="2060848"/>
            <a:ext cx="6599354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615" y="980728"/>
            <a:ext cx="7312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0033CC"/>
                </a:solidFill>
              </a:rPr>
              <a:t>Yer Atmosferinin Temel Kimyasal Bileşimi</a:t>
            </a:r>
            <a:endParaRPr lang="tr-TR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8_atmbas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1038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692696"/>
            <a:ext cx="2895344" cy="555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Deniz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seviyesindeki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ortalama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atmosfer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basıncı:</a:t>
            </a:r>
          </a:p>
          <a:p>
            <a:pPr algn="ctr"/>
            <a:endParaRPr lang="tr-TR" sz="1100" dirty="0" smtClean="0">
              <a:solidFill>
                <a:schemeClr val="bg1"/>
              </a:solidFill>
            </a:endParaRP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1.01x10</a:t>
            </a:r>
            <a:r>
              <a:rPr lang="tr-TR" sz="3200" baseline="30000" dirty="0" smtClean="0">
                <a:solidFill>
                  <a:schemeClr val="bg1"/>
                </a:solidFill>
              </a:rPr>
              <a:t>5</a:t>
            </a:r>
            <a:r>
              <a:rPr lang="tr-TR" sz="3200" dirty="0" smtClean="0">
                <a:solidFill>
                  <a:schemeClr val="bg1"/>
                </a:solidFill>
              </a:rPr>
              <a:t> [N/m</a:t>
            </a:r>
            <a:r>
              <a:rPr lang="tr-TR" sz="3200" baseline="30000" dirty="0" smtClean="0">
                <a:solidFill>
                  <a:schemeClr val="bg1"/>
                </a:solidFill>
              </a:rPr>
              <a:t>2</a:t>
            </a:r>
            <a:r>
              <a:rPr lang="tr-TR" sz="3200" dirty="0" smtClean="0">
                <a:solidFill>
                  <a:schemeClr val="bg1"/>
                </a:solidFill>
              </a:rPr>
              <a:t>]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=</a:t>
            </a:r>
            <a:endParaRPr lang="tr-TR" sz="3200" dirty="0">
              <a:solidFill>
                <a:schemeClr val="bg1"/>
              </a:solidFill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1 [Atm]</a:t>
            </a:r>
          </a:p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=</a:t>
            </a:r>
            <a:endParaRPr lang="tr-TR" sz="4000" dirty="0">
              <a:solidFill>
                <a:schemeClr val="bg1"/>
              </a:solidFill>
            </a:endParaRP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~1013 [mb]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8_sicaklikprof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22325"/>
            <a:ext cx="70104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9_havaak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52400"/>
            <a:ext cx="61785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39788" y="782638"/>
            <a:ext cx="0" cy="3960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39788" y="4743450"/>
            <a:ext cx="48974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79388" y="639763"/>
            <a:ext cx="66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/>
              <a:t>f(</a:t>
            </a:r>
            <a:r>
              <a:rPr lang="tr-TR" altLang="tr-TR">
                <a:latin typeface="Symbol" panose="05050102010706020507" pitchFamily="18" charset="2"/>
              </a:rPr>
              <a:t>l</a:t>
            </a:r>
            <a:r>
              <a:rPr lang="tr-TR" altLang="tr-TR"/>
              <a:t>)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780088" y="4513263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>
                <a:latin typeface="Symbol" panose="05050102010706020507" pitchFamily="18" charset="2"/>
              </a:rPr>
              <a:t>l</a:t>
            </a:r>
            <a:endParaRPr lang="tr-TR" altLang="tr-TR"/>
          </a:p>
        </p:txBody>
      </p:sp>
      <p:sp>
        <p:nvSpPr>
          <p:cNvPr id="4" name="Freeform 3"/>
          <p:cNvSpPr/>
          <p:nvPr/>
        </p:nvSpPr>
        <p:spPr>
          <a:xfrm>
            <a:off x="1016000" y="1387475"/>
            <a:ext cx="4494213" cy="3203575"/>
          </a:xfrm>
          <a:custGeom>
            <a:avLst/>
            <a:gdLst>
              <a:gd name="connsiteX0" fmla="*/ 0 w 4492869"/>
              <a:gd name="connsiteY0" fmla="*/ 3088007 h 3202307"/>
              <a:gd name="connsiteX1" fmla="*/ 131884 w 4492869"/>
              <a:gd name="connsiteY1" fmla="*/ 2753899 h 3202307"/>
              <a:gd name="connsiteX2" fmla="*/ 272561 w 4492869"/>
              <a:gd name="connsiteY2" fmla="*/ 2147230 h 3202307"/>
              <a:gd name="connsiteX3" fmla="*/ 413238 w 4492869"/>
              <a:gd name="connsiteY3" fmla="*/ 1303169 h 3202307"/>
              <a:gd name="connsiteX4" fmla="*/ 501161 w 4492869"/>
              <a:gd name="connsiteY4" fmla="*/ 327222 h 3202307"/>
              <a:gd name="connsiteX5" fmla="*/ 597876 w 4492869"/>
              <a:gd name="connsiteY5" fmla="*/ 54661 h 3202307"/>
              <a:gd name="connsiteX6" fmla="*/ 773723 w 4492869"/>
              <a:gd name="connsiteY6" fmla="*/ 45869 h 3202307"/>
              <a:gd name="connsiteX7" fmla="*/ 1090246 w 4492869"/>
              <a:gd name="connsiteY7" fmla="*/ 547030 h 3202307"/>
              <a:gd name="connsiteX8" fmla="*/ 1591407 w 4492869"/>
              <a:gd name="connsiteY8" fmla="*/ 1399884 h 3202307"/>
              <a:gd name="connsiteX9" fmla="*/ 2004646 w 4492869"/>
              <a:gd name="connsiteY9" fmla="*/ 1997761 h 3202307"/>
              <a:gd name="connsiteX10" fmla="*/ 2549769 w 4492869"/>
              <a:gd name="connsiteY10" fmla="*/ 2595638 h 3202307"/>
              <a:gd name="connsiteX11" fmla="*/ 3217984 w 4492869"/>
              <a:gd name="connsiteY11" fmla="*/ 2903369 h 3202307"/>
              <a:gd name="connsiteX12" fmla="*/ 3798276 w 4492869"/>
              <a:gd name="connsiteY12" fmla="*/ 3079215 h 3202307"/>
              <a:gd name="connsiteX13" fmla="*/ 4492869 w 4492869"/>
              <a:gd name="connsiteY13" fmla="*/ 3202307 h 320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92869" h="3202307">
                <a:moveTo>
                  <a:pt x="0" y="3088007"/>
                </a:moveTo>
                <a:cubicBezTo>
                  <a:pt x="43228" y="2999351"/>
                  <a:pt x="86457" y="2910695"/>
                  <a:pt x="131884" y="2753899"/>
                </a:cubicBezTo>
                <a:cubicBezTo>
                  <a:pt x="177311" y="2597103"/>
                  <a:pt x="225669" y="2389018"/>
                  <a:pt x="272561" y="2147230"/>
                </a:cubicBezTo>
                <a:cubicBezTo>
                  <a:pt x="319453" y="1905442"/>
                  <a:pt x="375138" y="1606504"/>
                  <a:pt x="413238" y="1303169"/>
                </a:cubicBezTo>
                <a:cubicBezTo>
                  <a:pt x="451338" y="999834"/>
                  <a:pt x="470388" y="535307"/>
                  <a:pt x="501161" y="327222"/>
                </a:cubicBezTo>
                <a:cubicBezTo>
                  <a:pt x="531934" y="119137"/>
                  <a:pt x="552449" y="101553"/>
                  <a:pt x="597876" y="54661"/>
                </a:cubicBezTo>
                <a:cubicBezTo>
                  <a:pt x="643303" y="7769"/>
                  <a:pt x="691661" y="-36192"/>
                  <a:pt x="773723" y="45869"/>
                </a:cubicBezTo>
                <a:cubicBezTo>
                  <a:pt x="855785" y="127930"/>
                  <a:pt x="953965" y="321361"/>
                  <a:pt x="1090246" y="547030"/>
                </a:cubicBezTo>
                <a:cubicBezTo>
                  <a:pt x="1226527" y="772699"/>
                  <a:pt x="1439007" y="1158095"/>
                  <a:pt x="1591407" y="1399884"/>
                </a:cubicBezTo>
                <a:cubicBezTo>
                  <a:pt x="1743807" y="1641673"/>
                  <a:pt x="1844919" y="1798469"/>
                  <a:pt x="2004646" y="1997761"/>
                </a:cubicBezTo>
                <a:cubicBezTo>
                  <a:pt x="2164373" y="2197053"/>
                  <a:pt x="2347546" y="2444703"/>
                  <a:pt x="2549769" y="2595638"/>
                </a:cubicBezTo>
                <a:cubicBezTo>
                  <a:pt x="2751992" y="2746573"/>
                  <a:pt x="3009900" y="2822773"/>
                  <a:pt x="3217984" y="2903369"/>
                </a:cubicBezTo>
                <a:cubicBezTo>
                  <a:pt x="3426069" y="2983965"/>
                  <a:pt x="3585795" y="3029392"/>
                  <a:pt x="3798276" y="3079215"/>
                </a:cubicBezTo>
                <a:cubicBezTo>
                  <a:pt x="4010757" y="3129038"/>
                  <a:pt x="4251813" y="3165672"/>
                  <a:pt x="4492869" y="3202307"/>
                </a:cubicBez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8" name="Freeform 7"/>
          <p:cNvSpPr/>
          <p:nvPr/>
        </p:nvSpPr>
        <p:spPr>
          <a:xfrm>
            <a:off x="1060450" y="3810000"/>
            <a:ext cx="4616450" cy="755650"/>
          </a:xfrm>
          <a:custGeom>
            <a:avLst/>
            <a:gdLst>
              <a:gd name="connsiteX0" fmla="*/ 0 w 4609792"/>
              <a:gd name="connsiteY0" fmla="*/ 642922 h 768176"/>
              <a:gd name="connsiteX1" fmla="*/ 791308 w 4609792"/>
              <a:gd name="connsiteY1" fmla="*/ 572584 h 768176"/>
              <a:gd name="connsiteX2" fmla="*/ 1529862 w 4609792"/>
              <a:gd name="connsiteY2" fmla="*/ 502245 h 768176"/>
              <a:gd name="connsiteX3" fmla="*/ 2444262 w 4609792"/>
              <a:gd name="connsiteY3" fmla="*/ 387945 h 768176"/>
              <a:gd name="connsiteX4" fmla="*/ 3086100 w 4609792"/>
              <a:gd name="connsiteY4" fmla="*/ 256061 h 768176"/>
              <a:gd name="connsiteX5" fmla="*/ 3578469 w 4609792"/>
              <a:gd name="connsiteY5" fmla="*/ 80215 h 768176"/>
              <a:gd name="connsiteX6" fmla="*/ 3780692 w 4609792"/>
              <a:gd name="connsiteY6" fmla="*/ 1084 h 768176"/>
              <a:gd name="connsiteX7" fmla="*/ 4026877 w 4609792"/>
              <a:gd name="connsiteY7" fmla="*/ 53838 h 768176"/>
              <a:gd name="connsiteX8" fmla="*/ 4281854 w 4609792"/>
              <a:gd name="connsiteY8" fmla="*/ 300022 h 768176"/>
              <a:gd name="connsiteX9" fmla="*/ 4457700 w 4609792"/>
              <a:gd name="connsiteY9" fmla="*/ 616545 h 768176"/>
              <a:gd name="connsiteX10" fmla="*/ 4589585 w 4609792"/>
              <a:gd name="connsiteY10" fmla="*/ 757222 h 768176"/>
              <a:gd name="connsiteX11" fmla="*/ 4607169 w 4609792"/>
              <a:gd name="connsiteY11" fmla="*/ 748430 h 768176"/>
              <a:gd name="connsiteX0" fmla="*/ 0 w 4609792"/>
              <a:gd name="connsiteY0" fmla="*/ 645077 h 770331"/>
              <a:gd name="connsiteX1" fmla="*/ 791308 w 4609792"/>
              <a:gd name="connsiteY1" fmla="*/ 574739 h 770331"/>
              <a:gd name="connsiteX2" fmla="*/ 1529862 w 4609792"/>
              <a:gd name="connsiteY2" fmla="*/ 504400 h 770331"/>
              <a:gd name="connsiteX3" fmla="*/ 2444262 w 4609792"/>
              <a:gd name="connsiteY3" fmla="*/ 390100 h 770331"/>
              <a:gd name="connsiteX4" fmla="*/ 3086100 w 4609792"/>
              <a:gd name="connsiteY4" fmla="*/ 258216 h 770331"/>
              <a:gd name="connsiteX5" fmla="*/ 3332285 w 4609792"/>
              <a:gd name="connsiteY5" fmla="*/ 117539 h 770331"/>
              <a:gd name="connsiteX6" fmla="*/ 3780692 w 4609792"/>
              <a:gd name="connsiteY6" fmla="*/ 3239 h 770331"/>
              <a:gd name="connsiteX7" fmla="*/ 4026877 w 4609792"/>
              <a:gd name="connsiteY7" fmla="*/ 55993 h 770331"/>
              <a:gd name="connsiteX8" fmla="*/ 4281854 w 4609792"/>
              <a:gd name="connsiteY8" fmla="*/ 302177 h 770331"/>
              <a:gd name="connsiteX9" fmla="*/ 4457700 w 4609792"/>
              <a:gd name="connsiteY9" fmla="*/ 618700 h 770331"/>
              <a:gd name="connsiteX10" fmla="*/ 4589585 w 4609792"/>
              <a:gd name="connsiteY10" fmla="*/ 759377 h 770331"/>
              <a:gd name="connsiteX11" fmla="*/ 4607169 w 4609792"/>
              <a:gd name="connsiteY11" fmla="*/ 750585 h 770331"/>
              <a:gd name="connsiteX0" fmla="*/ 0 w 4609792"/>
              <a:gd name="connsiteY0" fmla="*/ 669992 h 795246"/>
              <a:gd name="connsiteX1" fmla="*/ 791308 w 4609792"/>
              <a:gd name="connsiteY1" fmla="*/ 599654 h 795246"/>
              <a:gd name="connsiteX2" fmla="*/ 1529862 w 4609792"/>
              <a:gd name="connsiteY2" fmla="*/ 529315 h 795246"/>
              <a:gd name="connsiteX3" fmla="*/ 2444262 w 4609792"/>
              <a:gd name="connsiteY3" fmla="*/ 415015 h 795246"/>
              <a:gd name="connsiteX4" fmla="*/ 3086100 w 4609792"/>
              <a:gd name="connsiteY4" fmla="*/ 283131 h 795246"/>
              <a:gd name="connsiteX5" fmla="*/ 3332285 w 4609792"/>
              <a:gd name="connsiteY5" fmla="*/ 142454 h 795246"/>
              <a:gd name="connsiteX6" fmla="*/ 3604846 w 4609792"/>
              <a:gd name="connsiteY6" fmla="*/ 1777 h 795246"/>
              <a:gd name="connsiteX7" fmla="*/ 4026877 w 4609792"/>
              <a:gd name="connsiteY7" fmla="*/ 80908 h 795246"/>
              <a:gd name="connsiteX8" fmla="*/ 4281854 w 4609792"/>
              <a:gd name="connsiteY8" fmla="*/ 327092 h 795246"/>
              <a:gd name="connsiteX9" fmla="*/ 4457700 w 4609792"/>
              <a:gd name="connsiteY9" fmla="*/ 643615 h 795246"/>
              <a:gd name="connsiteX10" fmla="*/ 4589585 w 4609792"/>
              <a:gd name="connsiteY10" fmla="*/ 784292 h 795246"/>
              <a:gd name="connsiteX11" fmla="*/ 4607169 w 4609792"/>
              <a:gd name="connsiteY11" fmla="*/ 775500 h 795246"/>
              <a:gd name="connsiteX0" fmla="*/ 0 w 4609792"/>
              <a:gd name="connsiteY0" fmla="*/ 673779 h 799033"/>
              <a:gd name="connsiteX1" fmla="*/ 791308 w 4609792"/>
              <a:gd name="connsiteY1" fmla="*/ 603441 h 799033"/>
              <a:gd name="connsiteX2" fmla="*/ 1529862 w 4609792"/>
              <a:gd name="connsiteY2" fmla="*/ 533102 h 799033"/>
              <a:gd name="connsiteX3" fmla="*/ 2444262 w 4609792"/>
              <a:gd name="connsiteY3" fmla="*/ 418802 h 799033"/>
              <a:gd name="connsiteX4" fmla="*/ 3086100 w 4609792"/>
              <a:gd name="connsiteY4" fmla="*/ 286918 h 799033"/>
              <a:gd name="connsiteX5" fmla="*/ 3332285 w 4609792"/>
              <a:gd name="connsiteY5" fmla="*/ 146241 h 799033"/>
              <a:gd name="connsiteX6" fmla="*/ 3604846 w 4609792"/>
              <a:gd name="connsiteY6" fmla="*/ 5564 h 799033"/>
              <a:gd name="connsiteX7" fmla="*/ 3859823 w 4609792"/>
              <a:gd name="connsiteY7" fmla="*/ 58318 h 799033"/>
              <a:gd name="connsiteX8" fmla="*/ 4281854 w 4609792"/>
              <a:gd name="connsiteY8" fmla="*/ 330879 h 799033"/>
              <a:gd name="connsiteX9" fmla="*/ 4457700 w 4609792"/>
              <a:gd name="connsiteY9" fmla="*/ 647402 h 799033"/>
              <a:gd name="connsiteX10" fmla="*/ 4589585 w 4609792"/>
              <a:gd name="connsiteY10" fmla="*/ 788079 h 799033"/>
              <a:gd name="connsiteX11" fmla="*/ 4607169 w 4609792"/>
              <a:gd name="connsiteY11" fmla="*/ 779287 h 799033"/>
              <a:gd name="connsiteX0" fmla="*/ 0 w 4609792"/>
              <a:gd name="connsiteY0" fmla="*/ 674207 h 799461"/>
              <a:gd name="connsiteX1" fmla="*/ 791308 w 4609792"/>
              <a:gd name="connsiteY1" fmla="*/ 603869 h 799461"/>
              <a:gd name="connsiteX2" fmla="*/ 1529862 w 4609792"/>
              <a:gd name="connsiteY2" fmla="*/ 533530 h 799461"/>
              <a:gd name="connsiteX3" fmla="*/ 2444262 w 4609792"/>
              <a:gd name="connsiteY3" fmla="*/ 419230 h 799461"/>
              <a:gd name="connsiteX4" fmla="*/ 3086100 w 4609792"/>
              <a:gd name="connsiteY4" fmla="*/ 287346 h 799461"/>
              <a:gd name="connsiteX5" fmla="*/ 3332285 w 4609792"/>
              <a:gd name="connsiteY5" fmla="*/ 146669 h 799461"/>
              <a:gd name="connsiteX6" fmla="*/ 3604846 w 4609792"/>
              <a:gd name="connsiteY6" fmla="*/ 5992 h 799461"/>
              <a:gd name="connsiteX7" fmla="*/ 3859823 w 4609792"/>
              <a:gd name="connsiteY7" fmla="*/ 58746 h 799461"/>
              <a:gd name="connsiteX8" fmla="*/ 4097216 w 4609792"/>
              <a:gd name="connsiteY8" fmla="*/ 348892 h 799461"/>
              <a:gd name="connsiteX9" fmla="*/ 4457700 w 4609792"/>
              <a:gd name="connsiteY9" fmla="*/ 647830 h 799461"/>
              <a:gd name="connsiteX10" fmla="*/ 4589585 w 4609792"/>
              <a:gd name="connsiteY10" fmla="*/ 788507 h 799461"/>
              <a:gd name="connsiteX11" fmla="*/ 4607169 w 4609792"/>
              <a:gd name="connsiteY11" fmla="*/ 779715 h 799461"/>
              <a:gd name="connsiteX0" fmla="*/ 0 w 4622882"/>
              <a:gd name="connsiteY0" fmla="*/ 674207 h 809209"/>
              <a:gd name="connsiteX1" fmla="*/ 791308 w 4622882"/>
              <a:gd name="connsiteY1" fmla="*/ 603869 h 809209"/>
              <a:gd name="connsiteX2" fmla="*/ 1529862 w 4622882"/>
              <a:gd name="connsiteY2" fmla="*/ 533530 h 809209"/>
              <a:gd name="connsiteX3" fmla="*/ 2444262 w 4622882"/>
              <a:gd name="connsiteY3" fmla="*/ 419230 h 809209"/>
              <a:gd name="connsiteX4" fmla="*/ 3086100 w 4622882"/>
              <a:gd name="connsiteY4" fmla="*/ 287346 h 809209"/>
              <a:gd name="connsiteX5" fmla="*/ 3332285 w 4622882"/>
              <a:gd name="connsiteY5" fmla="*/ 146669 h 809209"/>
              <a:gd name="connsiteX6" fmla="*/ 3604846 w 4622882"/>
              <a:gd name="connsiteY6" fmla="*/ 5992 h 809209"/>
              <a:gd name="connsiteX7" fmla="*/ 3859823 w 4622882"/>
              <a:gd name="connsiteY7" fmla="*/ 58746 h 809209"/>
              <a:gd name="connsiteX8" fmla="*/ 4097216 w 4622882"/>
              <a:gd name="connsiteY8" fmla="*/ 348892 h 809209"/>
              <a:gd name="connsiteX9" fmla="*/ 4246685 w 4622882"/>
              <a:gd name="connsiteY9" fmla="*/ 515946 h 809209"/>
              <a:gd name="connsiteX10" fmla="*/ 4589585 w 4622882"/>
              <a:gd name="connsiteY10" fmla="*/ 788507 h 809209"/>
              <a:gd name="connsiteX11" fmla="*/ 4607169 w 4622882"/>
              <a:gd name="connsiteY11" fmla="*/ 779715 h 809209"/>
              <a:gd name="connsiteX0" fmla="*/ 0 w 4870992"/>
              <a:gd name="connsiteY0" fmla="*/ 674207 h 888009"/>
              <a:gd name="connsiteX1" fmla="*/ 791308 w 4870992"/>
              <a:gd name="connsiteY1" fmla="*/ 603869 h 888009"/>
              <a:gd name="connsiteX2" fmla="*/ 1529862 w 4870992"/>
              <a:gd name="connsiteY2" fmla="*/ 533530 h 888009"/>
              <a:gd name="connsiteX3" fmla="*/ 2444262 w 4870992"/>
              <a:gd name="connsiteY3" fmla="*/ 419230 h 888009"/>
              <a:gd name="connsiteX4" fmla="*/ 3086100 w 4870992"/>
              <a:gd name="connsiteY4" fmla="*/ 287346 h 888009"/>
              <a:gd name="connsiteX5" fmla="*/ 3332285 w 4870992"/>
              <a:gd name="connsiteY5" fmla="*/ 146669 h 888009"/>
              <a:gd name="connsiteX6" fmla="*/ 3604846 w 4870992"/>
              <a:gd name="connsiteY6" fmla="*/ 5992 h 888009"/>
              <a:gd name="connsiteX7" fmla="*/ 3859823 w 4870992"/>
              <a:gd name="connsiteY7" fmla="*/ 58746 h 888009"/>
              <a:gd name="connsiteX8" fmla="*/ 4097216 w 4870992"/>
              <a:gd name="connsiteY8" fmla="*/ 348892 h 888009"/>
              <a:gd name="connsiteX9" fmla="*/ 4246685 w 4870992"/>
              <a:gd name="connsiteY9" fmla="*/ 515946 h 888009"/>
              <a:gd name="connsiteX10" fmla="*/ 4589585 w 4870992"/>
              <a:gd name="connsiteY10" fmla="*/ 788507 h 888009"/>
              <a:gd name="connsiteX11" fmla="*/ 4870938 w 4870992"/>
              <a:gd name="connsiteY11" fmla="*/ 885223 h 888009"/>
              <a:gd name="connsiteX0" fmla="*/ 0 w 4870968"/>
              <a:gd name="connsiteY0" fmla="*/ 674207 h 886140"/>
              <a:gd name="connsiteX1" fmla="*/ 791308 w 4870968"/>
              <a:gd name="connsiteY1" fmla="*/ 603869 h 886140"/>
              <a:gd name="connsiteX2" fmla="*/ 1529862 w 4870968"/>
              <a:gd name="connsiteY2" fmla="*/ 533530 h 886140"/>
              <a:gd name="connsiteX3" fmla="*/ 2444262 w 4870968"/>
              <a:gd name="connsiteY3" fmla="*/ 419230 h 886140"/>
              <a:gd name="connsiteX4" fmla="*/ 3086100 w 4870968"/>
              <a:gd name="connsiteY4" fmla="*/ 287346 h 886140"/>
              <a:gd name="connsiteX5" fmla="*/ 3332285 w 4870968"/>
              <a:gd name="connsiteY5" fmla="*/ 146669 h 886140"/>
              <a:gd name="connsiteX6" fmla="*/ 3604846 w 4870968"/>
              <a:gd name="connsiteY6" fmla="*/ 5992 h 886140"/>
              <a:gd name="connsiteX7" fmla="*/ 3859823 w 4870968"/>
              <a:gd name="connsiteY7" fmla="*/ 58746 h 886140"/>
              <a:gd name="connsiteX8" fmla="*/ 4097216 w 4870968"/>
              <a:gd name="connsiteY8" fmla="*/ 348892 h 886140"/>
              <a:gd name="connsiteX9" fmla="*/ 4246685 w 4870968"/>
              <a:gd name="connsiteY9" fmla="*/ 515946 h 886140"/>
              <a:gd name="connsiteX10" fmla="*/ 4440116 w 4870968"/>
              <a:gd name="connsiteY10" fmla="*/ 656622 h 886140"/>
              <a:gd name="connsiteX11" fmla="*/ 4870938 w 4870968"/>
              <a:gd name="connsiteY11" fmla="*/ 885223 h 886140"/>
              <a:gd name="connsiteX0" fmla="*/ 0 w 4616044"/>
              <a:gd name="connsiteY0" fmla="*/ 674207 h 755446"/>
              <a:gd name="connsiteX1" fmla="*/ 791308 w 4616044"/>
              <a:gd name="connsiteY1" fmla="*/ 603869 h 755446"/>
              <a:gd name="connsiteX2" fmla="*/ 1529862 w 4616044"/>
              <a:gd name="connsiteY2" fmla="*/ 533530 h 755446"/>
              <a:gd name="connsiteX3" fmla="*/ 2444262 w 4616044"/>
              <a:gd name="connsiteY3" fmla="*/ 419230 h 755446"/>
              <a:gd name="connsiteX4" fmla="*/ 3086100 w 4616044"/>
              <a:gd name="connsiteY4" fmla="*/ 287346 h 755446"/>
              <a:gd name="connsiteX5" fmla="*/ 3332285 w 4616044"/>
              <a:gd name="connsiteY5" fmla="*/ 146669 h 755446"/>
              <a:gd name="connsiteX6" fmla="*/ 3604846 w 4616044"/>
              <a:gd name="connsiteY6" fmla="*/ 5992 h 755446"/>
              <a:gd name="connsiteX7" fmla="*/ 3859823 w 4616044"/>
              <a:gd name="connsiteY7" fmla="*/ 58746 h 755446"/>
              <a:gd name="connsiteX8" fmla="*/ 4097216 w 4616044"/>
              <a:gd name="connsiteY8" fmla="*/ 348892 h 755446"/>
              <a:gd name="connsiteX9" fmla="*/ 4246685 w 4616044"/>
              <a:gd name="connsiteY9" fmla="*/ 515946 h 755446"/>
              <a:gd name="connsiteX10" fmla="*/ 4440116 w 4616044"/>
              <a:gd name="connsiteY10" fmla="*/ 656622 h 755446"/>
              <a:gd name="connsiteX11" fmla="*/ 4615961 w 4616044"/>
              <a:gd name="connsiteY11" fmla="*/ 753338 h 75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6044" h="755446">
                <a:moveTo>
                  <a:pt x="0" y="674207"/>
                </a:moveTo>
                <a:lnTo>
                  <a:pt x="791308" y="603869"/>
                </a:lnTo>
                <a:lnTo>
                  <a:pt x="1529862" y="533530"/>
                </a:lnTo>
                <a:cubicBezTo>
                  <a:pt x="1805354" y="502757"/>
                  <a:pt x="2184889" y="460261"/>
                  <a:pt x="2444262" y="419230"/>
                </a:cubicBezTo>
                <a:cubicBezTo>
                  <a:pt x="2703635" y="378199"/>
                  <a:pt x="2938096" y="332773"/>
                  <a:pt x="3086100" y="287346"/>
                </a:cubicBezTo>
                <a:cubicBezTo>
                  <a:pt x="3234104" y="241919"/>
                  <a:pt x="3245827" y="193561"/>
                  <a:pt x="3332285" y="146669"/>
                </a:cubicBezTo>
                <a:cubicBezTo>
                  <a:pt x="3418743" y="99777"/>
                  <a:pt x="3516923" y="20646"/>
                  <a:pt x="3604846" y="5992"/>
                </a:cubicBezTo>
                <a:cubicBezTo>
                  <a:pt x="3692769" y="-8662"/>
                  <a:pt x="3777761" y="1596"/>
                  <a:pt x="3859823" y="58746"/>
                </a:cubicBezTo>
                <a:cubicBezTo>
                  <a:pt x="3941885" y="115896"/>
                  <a:pt x="4032739" y="272692"/>
                  <a:pt x="4097216" y="348892"/>
                </a:cubicBezTo>
                <a:cubicBezTo>
                  <a:pt x="4161693" y="425092"/>
                  <a:pt x="4189535" y="464658"/>
                  <a:pt x="4246685" y="515946"/>
                </a:cubicBezTo>
                <a:cubicBezTo>
                  <a:pt x="4303835" y="567234"/>
                  <a:pt x="4378570" y="617057"/>
                  <a:pt x="4440116" y="656622"/>
                </a:cubicBezTo>
                <a:cubicBezTo>
                  <a:pt x="4501662" y="696187"/>
                  <a:pt x="4619624" y="768724"/>
                  <a:pt x="4615961" y="75333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0" name="Straight Connector 9"/>
          <p:cNvCxnSpPr>
            <a:endCxn id="4106" idx="0"/>
          </p:cNvCxnSpPr>
          <p:nvPr/>
        </p:nvCxnSpPr>
        <p:spPr>
          <a:xfrm flipH="1">
            <a:off x="1690688" y="1433513"/>
            <a:ext cx="14287" cy="34877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363" y="3810000"/>
            <a:ext cx="0" cy="116363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763588" y="4921250"/>
            <a:ext cx="185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chemeClr val="accent2"/>
                </a:solidFill>
                <a:latin typeface="Symbol" panose="05050102010706020507" pitchFamily="18" charset="2"/>
              </a:rPr>
              <a:t>l</a:t>
            </a:r>
            <a:r>
              <a:rPr lang="tr-TR" altLang="tr-TR" sz="2800" baseline="-25000">
                <a:solidFill>
                  <a:schemeClr val="accent2"/>
                </a:solidFill>
              </a:rPr>
              <a:t>max</a:t>
            </a:r>
            <a:r>
              <a:rPr lang="tr-TR" altLang="tr-TR">
                <a:solidFill>
                  <a:schemeClr val="accent2"/>
                </a:solidFill>
              </a:rPr>
              <a:t>= 5000Å</a:t>
            </a:r>
          </a:p>
          <a:p>
            <a:pPr algn="ctr" eaLnBrk="1" hangingPunct="1"/>
            <a:r>
              <a:rPr lang="tr-TR" altLang="tr-TR">
                <a:solidFill>
                  <a:schemeClr val="accent2"/>
                </a:solidFill>
              </a:rPr>
              <a:t>Güneş</a:t>
            </a:r>
          </a:p>
        </p:txBody>
      </p:sp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3986213" y="4973638"/>
            <a:ext cx="1724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tr-TR" altLang="tr-TR" sz="2800" baseline="-25000">
                <a:solidFill>
                  <a:srgbClr val="FF0000"/>
                </a:solidFill>
              </a:rPr>
              <a:t>max</a:t>
            </a:r>
            <a:r>
              <a:rPr lang="tr-TR" altLang="tr-TR">
                <a:solidFill>
                  <a:srgbClr val="FF0000"/>
                </a:solidFill>
              </a:rPr>
              <a:t>= 10</a:t>
            </a:r>
            <a:r>
              <a:rPr lang="tr-TR" altLang="tr-TR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tr-TR" altLang="tr-TR">
                <a:solidFill>
                  <a:srgbClr val="FF0000"/>
                </a:solidFill>
              </a:rPr>
              <a:t>m</a:t>
            </a:r>
          </a:p>
          <a:p>
            <a:pPr algn="ctr" eaLnBrk="1" hangingPunct="1"/>
            <a:r>
              <a:rPr lang="tr-TR" altLang="tr-TR">
                <a:solidFill>
                  <a:srgbClr val="FF0000"/>
                </a:solidFill>
              </a:rPr>
              <a:t>Yer</a:t>
            </a:r>
          </a:p>
        </p:txBody>
      </p:sp>
      <p:sp>
        <p:nvSpPr>
          <p:cNvPr id="4108" name="TextBox 17"/>
          <p:cNvSpPr txBox="1">
            <a:spLocks noChangeArrowheads="1"/>
          </p:cNvSpPr>
          <p:nvPr/>
        </p:nvSpPr>
        <p:spPr bwMode="auto">
          <a:xfrm>
            <a:off x="5551488" y="177800"/>
            <a:ext cx="310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/>
              <a:t>Tayfsal Enerji Dağılımı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1863" y="1554163"/>
            <a:ext cx="38623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dirty="0">
                <a:latin typeface="+mj-lt"/>
              </a:rPr>
              <a:t>Wien Yasası:   </a:t>
            </a:r>
            <a:r>
              <a:rPr lang="tr-TR" dirty="0">
                <a:latin typeface="Symbol" panose="05050102010706020507" pitchFamily="18" charset="2"/>
              </a:rPr>
              <a:t>l</a:t>
            </a:r>
            <a:r>
              <a:rPr lang="tr-TR" sz="2800" baseline="-25000" dirty="0"/>
              <a:t>max</a:t>
            </a:r>
            <a:r>
              <a:rPr lang="tr-TR" dirty="0"/>
              <a:t>* T = 0.29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2450" y="865188"/>
            <a:ext cx="4241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dirty="0">
                <a:latin typeface="+mj-lt"/>
              </a:rPr>
              <a:t>Stefan Yasası: F = </a:t>
            </a:r>
            <a:r>
              <a:rPr lang="tr-TR" dirty="0">
                <a:latin typeface="Symbol" panose="05050102010706020507" pitchFamily="18" charset="2"/>
              </a:rPr>
              <a:t>s</a:t>
            </a:r>
            <a:r>
              <a:rPr lang="tr-TR" dirty="0">
                <a:latin typeface="+mj-lt"/>
              </a:rPr>
              <a:t>T</a:t>
            </a:r>
            <a:r>
              <a:rPr lang="tr-TR" baseline="30000" dirty="0">
                <a:latin typeface="+mj-lt"/>
              </a:rPr>
              <a:t>4</a:t>
            </a:r>
            <a:r>
              <a:rPr lang="tr-TR" dirty="0">
                <a:latin typeface="+mj-lt"/>
              </a:rPr>
              <a:t> =   f(</a:t>
            </a:r>
            <a:r>
              <a:rPr lang="tr-TR" dirty="0">
                <a:latin typeface="Symbol" panose="05050102010706020507" pitchFamily="18" charset="2"/>
              </a:rPr>
              <a:t>l)</a:t>
            </a:r>
            <a:r>
              <a:rPr lang="tr-TR" dirty="0">
                <a:latin typeface="+mj-lt"/>
              </a:rPr>
              <a:t>d</a:t>
            </a:r>
            <a:r>
              <a:rPr lang="tr-TR" dirty="0">
                <a:latin typeface="Symbol" panose="05050102010706020507" pitchFamily="18" charset="2"/>
              </a:rPr>
              <a:t>l</a:t>
            </a:r>
            <a:endParaRPr lang="tr-TR" dirty="0"/>
          </a:p>
        </p:txBody>
      </p:sp>
      <p:sp>
        <p:nvSpPr>
          <p:cNvPr id="28" name="Freeform 27"/>
          <p:cNvSpPr/>
          <p:nvPr/>
        </p:nvSpPr>
        <p:spPr>
          <a:xfrm>
            <a:off x="7493000" y="839788"/>
            <a:ext cx="231775" cy="511175"/>
          </a:xfrm>
          <a:custGeom>
            <a:avLst/>
            <a:gdLst>
              <a:gd name="connsiteX0" fmla="*/ 213198 w 213198"/>
              <a:gd name="connsiteY0" fmla="*/ 0 h 501314"/>
              <a:gd name="connsiteX1" fmla="*/ 142859 w 213198"/>
              <a:gd name="connsiteY1" fmla="*/ 61546 h 501314"/>
              <a:gd name="connsiteX2" fmla="*/ 116482 w 213198"/>
              <a:gd name="connsiteY2" fmla="*/ 202223 h 501314"/>
              <a:gd name="connsiteX3" fmla="*/ 90106 w 213198"/>
              <a:gd name="connsiteY3" fmla="*/ 334107 h 501314"/>
              <a:gd name="connsiteX4" fmla="*/ 63729 w 213198"/>
              <a:gd name="connsiteY4" fmla="*/ 465992 h 501314"/>
              <a:gd name="connsiteX5" fmla="*/ 2182 w 213198"/>
              <a:gd name="connsiteY5" fmla="*/ 501161 h 501314"/>
              <a:gd name="connsiteX6" fmla="*/ 19767 w 213198"/>
              <a:gd name="connsiteY6" fmla="*/ 457200 h 501314"/>
              <a:gd name="connsiteX0" fmla="*/ 220453 w 220453"/>
              <a:gd name="connsiteY0" fmla="*/ 0 h 501456"/>
              <a:gd name="connsiteX1" fmla="*/ 150114 w 220453"/>
              <a:gd name="connsiteY1" fmla="*/ 61546 h 501456"/>
              <a:gd name="connsiteX2" fmla="*/ 123737 w 220453"/>
              <a:gd name="connsiteY2" fmla="*/ 202223 h 501456"/>
              <a:gd name="connsiteX3" fmla="*/ 97361 w 220453"/>
              <a:gd name="connsiteY3" fmla="*/ 334107 h 501456"/>
              <a:gd name="connsiteX4" fmla="*/ 70984 w 220453"/>
              <a:gd name="connsiteY4" fmla="*/ 465992 h 501456"/>
              <a:gd name="connsiteX5" fmla="*/ 9437 w 220453"/>
              <a:gd name="connsiteY5" fmla="*/ 501161 h 501456"/>
              <a:gd name="connsiteX6" fmla="*/ 7972 w 220453"/>
              <a:gd name="connsiteY6" fmla="*/ 476250 h 501456"/>
              <a:gd name="connsiteX0" fmla="*/ 233441 w 233441"/>
              <a:gd name="connsiteY0" fmla="*/ 0 h 501222"/>
              <a:gd name="connsiteX1" fmla="*/ 163102 w 233441"/>
              <a:gd name="connsiteY1" fmla="*/ 61546 h 501222"/>
              <a:gd name="connsiteX2" fmla="*/ 136725 w 233441"/>
              <a:gd name="connsiteY2" fmla="*/ 202223 h 501222"/>
              <a:gd name="connsiteX3" fmla="*/ 110349 w 233441"/>
              <a:gd name="connsiteY3" fmla="*/ 334107 h 501222"/>
              <a:gd name="connsiteX4" fmla="*/ 83972 w 233441"/>
              <a:gd name="connsiteY4" fmla="*/ 465992 h 501222"/>
              <a:gd name="connsiteX5" fmla="*/ 22425 w 233441"/>
              <a:gd name="connsiteY5" fmla="*/ 501161 h 501222"/>
              <a:gd name="connsiteX6" fmla="*/ 4292 w 233441"/>
              <a:gd name="connsiteY6" fmla="*/ 471487 h 501222"/>
              <a:gd name="connsiteX0" fmla="*/ 231366 w 231366"/>
              <a:gd name="connsiteY0" fmla="*/ 0 h 501222"/>
              <a:gd name="connsiteX1" fmla="*/ 161027 w 231366"/>
              <a:gd name="connsiteY1" fmla="*/ 61546 h 501222"/>
              <a:gd name="connsiteX2" fmla="*/ 134650 w 231366"/>
              <a:gd name="connsiteY2" fmla="*/ 202223 h 501222"/>
              <a:gd name="connsiteX3" fmla="*/ 108274 w 231366"/>
              <a:gd name="connsiteY3" fmla="*/ 334107 h 501222"/>
              <a:gd name="connsiteX4" fmla="*/ 81897 w 231366"/>
              <a:gd name="connsiteY4" fmla="*/ 465992 h 501222"/>
              <a:gd name="connsiteX5" fmla="*/ 46543 w 231366"/>
              <a:gd name="connsiteY5" fmla="*/ 501161 h 501222"/>
              <a:gd name="connsiteX6" fmla="*/ 2217 w 231366"/>
              <a:gd name="connsiteY6" fmla="*/ 471487 h 501222"/>
              <a:gd name="connsiteX0" fmla="*/ 217723 w 217723"/>
              <a:gd name="connsiteY0" fmla="*/ 0 h 504299"/>
              <a:gd name="connsiteX1" fmla="*/ 147384 w 217723"/>
              <a:gd name="connsiteY1" fmla="*/ 61546 h 504299"/>
              <a:gd name="connsiteX2" fmla="*/ 121007 w 217723"/>
              <a:gd name="connsiteY2" fmla="*/ 202223 h 504299"/>
              <a:gd name="connsiteX3" fmla="*/ 94631 w 217723"/>
              <a:gd name="connsiteY3" fmla="*/ 334107 h 504299"/>
              <a:gd name="connsiteX4" fmla="*/ 68254 w 217723"/>
              <a:gd name="connsiteY4" fmla="*/ 465992 h 504299"/>
              <a:gd name="connsiteX5" fmla="*/ 32900 w 217723"/>
              <a:gd name="connsiteY5" fmla="*/ 501161 h 504299"/>
              <a:gd name="connsiteX6" fmla="*/ 2861 w 217723"/>
              <a:gd name="connsiteY6" fmla="*/ 488156 h 504299"/>
              <a:gd name="connsiteX0" fmla="*/ 217856 w 217856"/>
              <a:gd name="connsiteY0" fmla="*/ 0 h 507237"/>
              <a:gd name="connsiteX1" fmla="*/ 147517 w 217856"/>
              <a:gd name="connsiteY1" fmla="*/ 61546 h 507237"/>
              <a:gd name="connsiteX2" fmla="*/ 121140 w 217856"/>
              <a:gd name="connsiteY2" fmla="*/ 202223 h 507237"/>
              <a:gd name="connsiteX3" fmla="*/ 94764 w 217856"/>
              <a:gd name="connsiteY3" fmla="*/ 334107 h 507237"/>
              <a:gd name="connsiteX4" fmla="*/ 80293 w 217856"/>
              <a:gd name="connsiteY4" fmla="*/ 425511 h 507237"/>
              <a:gd name="connsiteX5" fmla="*/ 33033 w 217856"/>
              <a:gd name="connsiteY5" fmla="*/ 501161 h 507237"/>
              <a:gd name="connsiteX6" fmla="*/ 2994 w 217856"/>
              <a:gd name="connsiteY6" fmla="*/ 488156 h 507237"/>
              <a:gd name="connsiteX0" fmla="*/ 217856 w 217856"/>
              <a:gd name="connsiteY0" fmla="*/ 0 h 507237"/>
              <a:gd name="connsiteX1" fmla="*/ 147517 w 217856"/>
              <a:gd name="connsiteY1" fmla="*/ 61546 h 507237"/>
              <a:gd name="connsiteX2" fmla="*/ 121140 w 217856"/>
              <a:gd name="connsiteY2" fmla="*/ 202223 h 507237"/>
              <a:gd name="connsiteX3" fmla="*/ 104289 w 217856"/>
              <a:gd name="connsiteY3" fmla="*/ 310295 h 507237"/>
              <a:gd name="connsiteX4" fmla="*/ 80293 w 217856"/>
              <a:gd name="connsiteY4" fmla="*/ 425511 h 507237"/>
              <a:gd name="connsiteX5" fmla="*/ 33033 w 217856"/>
              <a:gd name="connsiteY5" fmla="*/ 501161 h 507237"/>
              <a:gd name="connsiteX6" fmla="*/ 2994 w 217856"/>
              <a:gd name="connsiteY6" fmla="*/ 488156 h 507237"/>
              <a:gd name="connsiteX0" fmla="*/ 217856 w 217856"/>
              <a:gd name="connsiteY0" fmla="*/ 0 h 507237"/>
              <a:gd name="connsiteX1" fmla="*/ 147517 w 217856"/>
              <a:gd name="connsiteY1" fmla="*/ 61546 h 507237"/>
              <a:gd name="connsiteX2" fmla="*/ 135428 w 217856"/>
              <a:gd name="connsiteY2" fmla="*/ 140311 h 507237"/>
              <a:gd name="connsiteX3" fmla="*/ 104289 w 217856"/>
              <a:gd name="connsiteY3" fmla="*/ 310295 h 507237"/>
              <a:gd name="connsiteX4" fmla="*/ 80293 w 217856"/>
              <a:gd name="connsiteY4" fmla="*/ 425511 h 507237"/>
              <a:gd name="connsiteX5" fmla="*/ 33033 w 217856"/>
              <a:gd name="connsiteY5" fmla="*/ 501161 h 507237"/>
              <a:gd name="connsiteX6" fmla="*/ 2994 w 217856"/>
              <a:gd name="connsiteY6" fmla="*/ 488156 h 507237"/>
              <a:gd name="connsiteX0" fmla="*/ 217856 w 217856"/>
              <a:gd name="connsiteY0" fmla="*/ 0 h 507237"/>
              <a:gd name="connsiteX1" fmla="*/ 183236 w 217856"/>
              <a:gd name="connsiteY1" fmla="*/ 25827 h 507237"/>
              <a:gd name="connsiteX2" fmla="*/ 135428 w 217856"/>
              <a:gd name="connsiteY2" fmla="*/ 140311 h 507237"/>
              <a:gd name="connsiteX3" fmla="*/ 104289 w 217856"/>
              <a:gd name="connsiteY3" fmla="*/ 310295 h 507237"/>
              <a:gd name="connsiteX4" fmla="*/ 80293 w 217856"/>
              <a:gd name="connsiteY4" fmla="*/ 425511 h 507237"/>
              <a:gd name="connsiteX5" fmla="*/ 33033 w 217856"/>
              <a:gd name="connsiteY5" fmla="*/ 501161 h 507237"/>
              <a:gd name="connsiteX6" fmla="*/ 2994 w 217856"/>
              <a:gd name="connsiteY6" fmla="*/ 488156 h 507237"/>
              <a:gd name="connsiteX0" fmla="*/ 232144 w 232144"/>
              <a:gd name="connsiteY0" fmla="*/ 0 h 512000"/>
              <a:gd name="connsiteX1" fmla="*/ 183236 w 232144"/>
              <a:gd name="connsiteY1" fmla="*/ 30590 h 512000"/>
              <a:gd name="connsiteX2" fmla="*/ 135428 w 232144"/>
              <a:gd name="connsiteY2" fmla="*/ 145074 h 512000"/>
              <a:gd name="connsiteX3" fmla="*/ 104289 w 232144"/>
              <a:gd name="connsiteY3" fmla="*/ 315058 h 512000"/>
              <a:gd name="connsiteX4" fmla="*/ 80293 w 232144"/>
              <a:gd name="connsiteY4" fmla="*/ 430274 h 512000"/>
              <a:gd name="connsiteX5" fmla="*/ 33033 w 232144"/>
              <a:gd name="connsiteY5" fmla="*/ 505924 h 512000"/>
              <a:gd name="connsiteX6" fmla="*/ 2994 w 232144"/>
              <a:gd name="connsiteY6" fmla="*/ 492919 h 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44" h="512000">
                <a:moveTo>
                  <a:pt x="232144" y="0"/>
                </a:moveTo>
                <a:cubicBezTo>
                  <a:pt x="205034" y="13921"/>
                  <a:pt x="199355" y="6411"/>
                  <a:pt x="183236" y="30590"/>
                </a:cubicBezTo>
                <a:cubicBezTo>
                  <a:pt x="167117" y="54769"/>
                  <a:pt x="148586" y="97663"/>
                  <a:pt x="135428" y="145074"/>
                </a:cubicBezTo>
                <a:cubicBezTo>
                  <a:pt x="122270" y="192485"/>
                  <a:pt x="113478" y="267525"/>
                  <a:pt x="104289" y="315058"/>
                </a:cubicBezTo>
                <a:cubicBezTo>
                  <a:pt x="95100" y="362591"/>
                  <a:pt x="92169" y="398463"/>
                  <a:pt x="80293" y="430274"/>
                </a:cubicBezTo>
                <a:cubicBezTo>
                  <a:pt x="68417" y="462085"/>
                  <a:pt x="45916" y="495483"/>
                  <a:pt x="33033" y="505924"/>
                </a:cubicBezTo>
                <a:cubicBezTo>
                  <a:pt x="20150" y="516365"/>
                  <a:pt x="-9462" y="514167"/>
                  <a:pt x="2994" y="492919"/>
                </a:cubicBezTo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4112" name="TextBox 28"/>
          <p:cNvSpPr txBox="1">
            <a:spLocks noChangeArrowheads="1"/>
          </p:cNvSpPr>
          <p:nvPr/>
        </p:nvSpPr>
        <p:spPr bwMode="auto">
          <a:xfrm>
            <a:off x="7451725" y="122713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1800"/>
              <a:t>0</a:t>
            </a:r>
          </a:p>
        </p:txBody>
      </p:sp>
      <p:sp>
        <p:nvSpPr>
          <p:cNvPr id="4113" name="TextBox 29"/>
          <p:cNvSpPr txBox="1">
            <a:spLocks noChangeArrowheads="1"/>
          </p:cNvSpPr>
          <p:nvPr/>
        </p:nvSpPr>
        <p:spPr bwMode="auto">
          <a:xfrm>
            <a:off x="7613650" y="534988"/>
            <a:ext cx="34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1800">
                <a:latin typeface="Symbol" panose="05050102010706020507" pitchFamily="18" charset="2"/>
              </a:rPr>
              <a:t>¥</a:t>
            </a:r>
          </a:p>
        </p:txBody>
      </p:sp>
      <p:sp>
        <p:nvSpPr>
          <p:cNvPr id="4114" name="TextBox 30"/>
          <p:cNvSpPr txBox="1">
            <a:spLocks noChangeArrowheads="1"/>
          </p:cNvSpPr>
          <p:nvPr/>
        </p:nvSpPr>
        <p:spPr bwMode="auto">
          <a:xfrm>
            <a:off x="5595938" y="2759075"/>
            <a:ext cx="3016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tr-TR" altLang="tr-TR">
                <a:solidFill>
                  <a:schemeClr val="accent2"/>
                </a:solidFill>
              </a:rPr>
              <a:t>T</a:t>
            </a:r>
            <a:r>
              <a:rPr lang="tr-TR" altLang="tr-TR" baseline="-25000">
                <a:solidFill>
                  <a:schemeClr val="accent2"/>
                </a:solidFill>
              </a:rPr>
              <a:t>Güneş</a:t>
            </a:r>
            <a:r>
              <a:rPr lang="tr-TR" altLang="tr-TR">
                <a:solidFill>
                  <a:schemeClr val="accent2"/>
                </a:solidFill>
              </a:rPr>
              <a:t> = 5800 K</a:t>
            </a:r>
          </a:p>
          <a:p>
            <a:pPr algn="r" eaLnBrk="1" hangingPunct="1"/>
            <a:endParaRPr lang="tr-TR" altLang="tr-TR">
              <a:solidFill>
                <a:schemeClr val="accent2"/>
              </a:solidFill>
            </a:endParaRPr>
          </a:p>
          <a:p>
            <a:pPr algn="r" eaLnBrk="1" hangingPunct="1"/>
            <a:r>
              <a:rPr lang="tr-TR" altLang="tr-TR" sz="1800">
                <a:solidFill>
                  <a:srgbClr val="FF0000"/>
                </a:solidFill>
              </a:rPr>
              <a:t>Yer’in yayınladığı IR</a:t>
            </a:r>
          </a:p>
          <a:p>
            <a:pPr algn="r" eaLnBrk="1" hangingPunct="1"/>
            <a:r>
              <a:rPr lang="tr-TR" altLang="tr-TR" sz="1800">
                <a:solidFill>
                  <a:srgbClr val="FF0000"/>
                </a:solidFill>
              </a:rPr>
              <a:t>ısı enerjisinden hareketle:</a:t>
            </a:r>
          </a:p>
          <a:p>
            <a:pPr algn="r" eaLnBrk="1" hangingPunct="1"/>
            <a:r>
              <a:rPr lang="tr-TR" altLang="tr-TR" sz="2000">
                <a:solidFill>
                  <a:srgbClr val="FF0000"/>
                </a:solidFill>
              </a:rPr>
              <a:t>T</a:t>
            </a:r>
            <a:r>
              <a:rPr lang="tr-TR" altLang="tr-TR" sz="2000" baseline="-25000">
                <a:solidFill>
                  <a:srgbClr val="FF0000"/>
                </a:solidFill>
              </a:rPr>
              <a:t>Yer</a:t>
            </a:r>
            <a:r>
              <a:rPr lang="tr-TR" altLang="tr-TR" sz="2000">
                <a:solidFill>
                  <a:srgbClr val="FF0000"/>
                </a:solidFill>
              </a:rPr>
              <a:t> = 280 K (9 °C)</a:t>
            </a:r>
          </a:p>
          <a:p>
            <a:pPr algn="r" eaLnBrk="1" hangingPunct="1"/>
            <a:endParaRPr lang="tr-TR" altLang="tr-TR" sz="1800">
              <a:solidFill>
                <a:srgbClr val="FF0000"/>
              </a:solidFill>
            </a:endParaRPr>
          </a:p>
          <a:p>
            <a:pPr algn="r" eaLnBrk="1" hangingPunct="1"/>
            <a:r>
              <a:rPr lang="tr-TR" altLang="tr-TR" sz="1800">
                <a:solidFill>
                  <a:srgbClr val="FF0000"/>
                </a:solidFill>
              </a:rPr>
              <a:t>Yer’in Güneş’ten</a:t>
            </a:r>
          </a:p>
          <a:p>
            <a:pPr algn="r" eaLnBrk="1" hangingPunct="1"/>
            <a:r>
              <a:rPr lang="tr-TR" altLang="tr-TR" sz="1800">
                <a:solidFill>
                  <a:srgbClr val="FF0000"/>
                </a:solidFill>
              </a:rPr>
              <a:t>soğurduğu enerji</a:t>
            </a:r>
          </a:p>
          <a:p>
            <a:pPr algn="r" eaLnBrk="1" hangingPunct="1"/>
            <a:r>
              <a:rPr lang="tr-TR" altLang="tr-TR" sz="1800">
                <a:solidFill>
                  <a:srgbClr val="FF0000"/>
                </a:solidFill>
              </a:rPr>
              <a:t>miktarından hareketle:</a:t>
            </a:r>
          </a:p>
          <a:p>
            <a:pPr algn="r" eaLnBrk="1" hangingPunct="1"/>
            <a:r>
              <a:rPr lang="tr-TR" altLang="tr-TR" sz="2000">
                <a:solidFill>
                  <a:srgbClr val="FF0000"/>
                </a:solidFill>
              </a:rPr>
              <a:t>T</a:t>
            </a:r>
            <a:r>
              <a:rPr lang="tr-TR" altLang="tr-TR" sz="2000" baseline="-25000">
                <a:solidFill>
                  <a:srgbClr val="FF0000"/>
                </a:solidFill>
              </a:rPr>
              <a:t>Yer</a:t>
            </a:r>
            <a:r>
              <a:rPr lang="tr-TR" altLang="tr-TR" sz="2000">
                <a:solidFill>
                  <a:srgbClr val="FF0000"/>
                </a:solidFill>
              </a:rPr>
              <a:t> = 246 K (-27 °C)</a:t>
            </a:r>
          </a:p>
        </p:txBody>
      </p:sp>
      <p:cxnSp>
        <p:nvCxnSpPr>
          <p:cNvPr id="33" name="Curved Connector 32"/>
          <p:cNvCxnSpPr/>
          <p:nvPr/>
        </p:nvCxnSpPr>
        <p:spPr>
          <a:xfrm rot="16200000" flipH="1">
            <a:off x="6911975" y="2097088"/>
            <a:ext cx="288925" cy="2159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H="1">
            <a:off x="7536656" y="2048669"/>
            <a:ext cx="287338" cy="2159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45300" y="2266950"/>
            <a:ext cx="6207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[cm]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96188" y="2266950"/>
            <a:ext cx="504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[K]</a:t>
            </a:r>
          </a:p>
        </p:txBody>
      </p:sp>
      <p:sp>
        <p:nvSpPr>
          <p:cNvPr id="4119" name="TextBox 36"/>
          <p:cNvSpPr txBox="1">
            <a:spLocks noChangeArrowheads="1"/>
          </p:cNvSpPr>
          <p:nvPr/>
        </p:nvSpPr>
        <p:spPr bwMode="auto">
          <a:xfrm>
            <a:off x="3040063" y="5949950"/>
            <a:ext cx="2827337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tr-TR" altLang="tr-TR" sz="3200">
                <a:latin typeface="Symbol" panose="05050102010706020507" pitchFamily="18" charset="2"/>
              </a:rPr>
              <a:t>D</a:t>
            </a:r>
            <a:r>
              <a:rPr lang="tr-TR" altLang="tr-TR" sz="3200"/>
              <a:t>T = 36 °C   ?!!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93" y="260648"/>
            <a:ext cx="6291296" cy="44644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3565" y="2340682"/>
            <a:ext cx="8661163" cy="3592957"/>
            <a:chOff x="303565" y="2340682"/>
            <a:chExt cx="8661163" cy="35929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65" y="2348880"/>
              <a:ext cx="8661163" cy="358475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39552" y="2340682"/>
              <a:ext cx="57258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Küresel Sıcaklık Değişimi</a:t>
              </a:r>
            </a:p>
            <a:p>
              <a:r>
                <a:rPr lang="tr-TR" sz="1600" smtClean="0">
                  <a:latin typeface="Arial" panose="020B0604020202020204" pitchFamily="34" charset="0"/>
                  <a:cs typeface="Arial" panose="020B0604020202020204" pitchFamily="34" charset="0"/>
                </a:rPr>
                <a:t>1951-1980 arası sıcaklık ortalamasından olan farklar</a:t>
              </a:r>
              <a:endParaRPr lang="tr-T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552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525" y="6372036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solidFill>
                  <a:srgbClr val="FFFF00"/>
                </a:solidFill>
              </a:rPr>
              <a:t>https://</a:t>
            </a:r>
            <a:r>
              <a:rPr lang="tr-TR" sz="1800" dirty="0" smtClean="0">
                <a:solidFill>
                  <a:srgbClr val="FFFF00"/>
                </a:solidFill>
              </a:rPr>
              <a:t>ozonewatch.gsfc.nasa.gov/monthly/SH.html</a:t>
            </a:r>
            <a:endParaRPr lang="tr-TR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:\selim\Dersler\A207\sekiller\bol_02\01_seraetk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463"/>
            <a:ext cx="8001000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selim\Dersler\A207\sekiller\bol_02\02_kimyasalayri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59825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selim\Dersler\A207\sekiller\bol_02\03_PSda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8988"/>
            <a:ext cx="8775700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selim\Dersler\A207\sekiller\bol_02\04_deprem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48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18" y="1700808"/>
            <a:ext cx="8551462" cy="3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selim\Dersler\A207\sekiller\bol_02\05_erimesicakl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800"/>
            <a:ext cx="5376863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202</Words>
  <Application>Microsoft Office PowerPoint</Application>
  <PresentationFormat>On-screen Show (4:3)</PresentationFormat>
  <Paragraphs>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ast208</cp:lastModifiedBy>
  <cp:revision>62</cp:revision>
  <dcterms:created xsi:type="dcterms:W3CDTF">2002-09-24T06:32:53Z</dcterms:created>
  <dcterms:modified xsi:type="dcterms:W3CDTF">2022-10-25T07:12:03Z</dcterms:modified>
</cp:coreProperties>
</file>