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74" r:id="rId3"/>
    <p:sldId id="334" r:id="rId4"/>
    <p:sldId id="275" r:id="rId5"/>
    <p:sldId id="313" r:id="rId6"/>
    <p:sldId id="314" r:id="rId7"/>
    <p:sldId id="316" r:id="rId8"/>
    <p:sldId id="320" r:id="rId9"/>
    <p:sldId id="318" r:id="rId10"/>
    <p:sldId id="319" r:id="rId11"/>
    <p:sldId id="315" r:id="rId12"/>
    <p:sldId id="321" r:id="rId13"/>
    <p:sldId id="317" r:id="rId14"/>
    <p:sldId id="284" r:id="rId15"/>
    <p:sldId id="357" r:id="rId16"/>
    <p:sldId id="283" r:id="rId17"/>
    <p:sldId id="289" r:id="rId18"/>
    <p:sldId id="295" r:id="rId19"/>
    <p:sldId id="297" r:id="rId20"/>
    <p:sldId id="298" r:id="rId21"/>
    <p:sldId id="299" r:id="rId22"/>
    <p:sldId id="300" r:id="rId23"/>
    <p:sldId id="303" r:id="rId24"/>
    <p:sldId id="348" r:id="rId25"/>
    <p:sldId id="304" r:id="rId26"/>
    <p:sldId id="306" r:id="rId27"/>
    <p:sldId id="307" r:id="rId28"/>
    <p:sldId id="350" r:id="rId29"/>
    <p:sldId id="349" r:id="rId30"/>
    <p:sldId id="308" r:id="rId31"/>
    <p:sldId id="351" r:id="rId32"/>
    <p:sldId id="323" r:id="rId33"/>
    <p:sldId id="352" r:id="rId34"/>
    <p:sldId id="324" r:id="rId35"/>
    <p:sldId id="330" r:id="rId36"/>
    <p:sldId id="325" r:id="rId37"/>
    <p:sldId id="347" r:id="rId38"/>
    <p:sldId id="327" r:id="rId39"/>
    <p:sldId id="353" r:id="rId40"/>
    <p:sldId id="331" r:id="rId41"/>
    <p:sldId id="343" r:id="rId4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8" autoAdjust="0"/>
    <p:restoredTop sz="93979" autoAdjust="0"/>
  </p:normalViewPr>
  <p:slideViewPr>
    <p:cSldViewPr>
      <p:cViewPr varScale="1">
        <p:scale>
          <a:sx n="91" d="100"/>
          <a:sy n="91" d="100"/>
        </p:scale>
        <p:origin x="-138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CE616-F8C9-49E1-974A-0CA852362AB4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C224B-8BF2-433B-AC35-3D8D2C75710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C224B-8BF2-433B-AC35-3D8D2C757100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9965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0BABC-7307-4E75-91C0-91157E1BBE32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1C38F-EA4A-4C18-A5EB-834A69D65C0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chemeClr val="accent4">
                    <a:lumMod val="50000"/>
                  </a:schemeClr>
                </a:solidFill>
              </a:rPr>
              <a:t>Systemic</a:t>
            </a:r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4">
                    <a:lumMod val="50000"/>
                  </a:schemeClr>
                </a:solidFill>
              </a:rPr>
              <a:t>findings</a:t>
            </a:r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 in </a:t>
            </a:r>
            <a:r>
              <a:rPr lang="tr-TR" b="1" dirty="0" err="1" smtClean="0">
                <a:solidFill>
                  <a:schemeClr val="accent4">
                    <a:lumMod val="50000"/>
                  </a:schemeClr>
                </a:solidFill>
              </a:rPr>
              <a:t>rheumatic</a:t>
            </a:r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4">
                    <a:lumMod val="50000"/>
                  </a:schemeClr>
                </a:solidFill>
              </a:rPr>
              <a:t>diseases</a:t>
            </a:r>
            <a:endParaRPr lang="tr-T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50000"/>
                  </a:schemeClr>
                </a:solidFill>
              </a:rPr>
              <a:t>Prof Dr. Aşkın Ateş</a:t>
            </a:r>
          </a:p>
          <a:p>
            <a:r>
              <a:rPr lang="tr-TR" dirty="0" smtClean="0">
                <a:solidFill>
                  <a:schemeClr val="accent4">
                    <a:lumMod val="50000"/>
                  </a:schemeClr>
                </a:solidFill>
              </a:rPr>
              <a:t>İç Hastalıkları ABD/</a:t>
            </a:r>
            <a:r>
              <a:rPr lang="tr-TR" dirty="0" err="1" smtClean="0">
                <a:solidFill>
                  <a:schemeClr val="accent4">
                    <a:lumMod val="50000"/>
                  </a:schemeClr>
                </a:solidFill>
              </a:rPr>
              <a:t>Romatoloji</a:t>
            </a:r>
            <a:r>
              <a:rPr lang="tr-TR" smtClean="0">
                <a:solidFill>
                  <a:schemeClr val="accent4">
                    <a:lumMod val="50000"/>
                  </a:schemeClr>
                </a:solidFill>
              </a:rPr>
              <a:t> BD</a:t>
            </a:r>
            <a:endParaRPr lang="tr-TR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4038" y="1132750"/>
            <a:ext cx="3120450" cy="4592500"/>
          </a:xfrm>
          <a:prstGeom prst="rect">
            <a:avLst/>
          </a:prstGeom>
        </p:spPr>
      </p:pic>
      <p:pic>
        <p:nvPicPr>
          <p:cNvPr id="1026" name="Picture 2" descr="eritema nodosum and behcet's disease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3" y="1091529"/>
            <a:ext cx="4448175" cy="4857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1403648" y="6156012"/>
            <a:ext cx="2059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E</a:t>
            </a:r>
            <a:r>
              <a:rPr lang="en-US" b="1" dirty="0" err="1" smtClean="0">
                <a:solidFill>
                  <a:srgbClr val="FF0000"/>
                </a:solidFill>
              </a:rPr>
              <a:t>rythema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nodosum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6029445" y="6011996"/>
            <a:ext cx="2397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 </a:t>
            </a:r>
            <a:r>
              <a:rPr lang="tr-TR" b="1" dirty="0" err="1" smtClean="0">
                <a:solidFill>
                  <a:srgbClr val="FF0000"/>
                </a:solidFill>
              </a:rPr>
              <a:t>Papulopustular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lesions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7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FF0000"/>
                </a:solidFill>
              </a:rPr>
              <a:t>Ocular </a:t>
            </a:r>
            <a:r>
              <a:rPr lang="tr-TR" sz="4000" dirty="0" err="1" smtClean="0">
                <a:solidFill>
                  <a:srgbClr val="FF0000"/>
                </a:solidFill>
              </a:rPr>
              <a:t>involvement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Scleral </a:t>
            </a:r>
            <a:r>
              <a:rPr lang="en-US" dirty="0"/>
              <a:t>disease may be classified as </a:t>
            </a:r>
            <a:r>
              <a:rPr lang="en-US" dirty="0" err="1"/>
              <a:t>episcleritis</a:t>
            </a:r>
            <a:r>
              <a:rPr lang="en-US" dirty="0"/>
              <a:t> or </a:t>
            </a:r>
            <a:r>
              <a:rPr lang="en-US" dirty="0" err="1" smtClean="0"/>
              <a:t>scleritis</a:t>
            </a:r>
            <a:endParaRPr lang="tr-TR" dirty="0"/>
          </a:p>
          <a:p>
            <a:r>
              <a:rPr lang="tr-TR" dirty="0" err="1" smtClean="0"/>
              <a:t>Episcleritis</a:t>
            </a:r>
            <a:r>
              <a:rPr lang="tr-TR" dirty="0" smtClean="0"/>
              <a:t> (</a:t>
            </a:r>
            <a:r>
              <a:rPr lang="tr-TR" dirty="0" err="1" smtClean="0"/>
              <a:t>Rheumatoid</a:t>
            </a:r>
            <a:r>
              <a:rPr lang="tr-TR" dirty="0" smtClean="0"/>
              <a:t> </a:t>
            </a:r>
            <a:r>
              <a:rPr lang="tr-TR" dirty="0" err="1" smtClean="0"/>
              <a:t>arthritis</a:t>
            </a:r>
            <a:r>
              <a:rPr lang="tr-TR" dirty="0" smtClean="0"/>
              <a:t>)</a:t>
            </a:r>
          </a:p>
          <a:p>
            <a:r>
              <a:rPr lang="tr-TR" dirty="0" err="1" smtClean="0"/>
              <a:t>Scleritis</a:t>
            </a:r>
            <a:r>
              <a:rPr lang="tr-TR" dirty="0" smtClean="0"/>
              <a:t> (</a:t>
            </a:r>
            <a:r>
              <a:rPr lang="en-US" dirty="0" err="1" smtClean="0"/>
              <a:t>antineutrophil</a:t>
            </a:r>
            <a:r>
              <a:rPr lang="en-US" dirty="0" smtClean="0"/>
              <a:t> </a:t>
            </a:r>
            <a:r>
              <a:rPr lang="en-US" dirty="0"/>
              <a:t>cytoplasmic antibody (ANCA)–associated vasculitis; </a:t>
            </a:r>
            <a:r>
              <a:rPr lang="en-US" dirty="0" smtClean="0"/>
              <a:t>other</a:t>
            </a:r>
            <a:r>
              <a:rPr lang="tr-TR" dirty="0" smtClean="0"/>
              <a:t> </a:t>
            </a:r>
            <a:r>
              <a:rPr lang="en-US" dirty="0" smtClean="0"/>
              <a:t>associated </a:t>
            </a:r>
            <a:r>
              <a:rPr lang="en-US" dirty="0"/>
              <a:t>diseases include SLE, IBD, and relapsing </a:t>
            </a:r>
            <a:r>
              <a:rPr lang="en-US" dirty="0" err="1" smtClean="0"/>
              <a:t>polychondritis</a:t>
            </a:r>
            <a:r>
              <a:rPr lang="tr-TR" dirty="0" smtClean="0"/>
              <a:t>)</a:t>
            </a:r>
          </a:p>
          <a:p>
            <a:r>
              <a:rPr lang="tr-TR" dirty="0" err="1" smtClean="0"/>
              <a:t>Scleomalacia</a:t>
            </a:r>
            <a:r>
              <a:rPr lang="tr-TR" dirty="0" smtClean="0"/>
              <a:t> </a:t>
            </a:r>
            <a:r>
              <a:rPr lang="tr-TR" dirty="0" err="1" smtClean="0"/>
              <a:t>perforans</a:t>
            </a:r>
            <a:r>
              <a:rPr lang="tr-TR" dirty="0" smtClean="0"/>
              <a:t> (</a:t>
            </a:r>
            <a:r>
              <a:rPr lang="tr-TR" dirty="0" err="1" smtClean="0"/>
              <a:t>Rheumatoid</a:t>
            </a:r>
            <a:r>
              <a:rPr lang="tr-TR" dirty="0" smtClean="0"/>
              <a:t> </a:t>
            </a:r>
            <a:r>
              <a:rPr lang="tr-TR" dirty="0" err="1" smtClean="0"/>
              <a:t>arthritis</a:t>
            </a:r>
            <a:r>
              <a:rPr lang="tr-TR" dirty="0" smtClean="0"/>
              <a:t>)</a:t>
            </a:r>
          </a:p>
          <a:p>
            <a:r>
              <a:rPr lang="en-US" dirty="0" smtClean="0"/>
              <a:t>P</a:t>
            </a:r>
            <a:r>
              <a:rPr lang="tr-TR" dirty="0" err="1" smtClean="0"/>
              <a:t>eripheral</a:t>
            </a:r>
            <a:r>
              <a:rPr lang="tr-TR" dirty="0" smtClean="0"/>
              <a:t> </a:t>
            </a:r>
            <a:r>
              <a:rPr lang="tr-TR" dirty="0" err="1" smtClean="0"/>
              <a:t>ulcerative</a:t>
            </a:r>
            <a:r>
              <a:rPr lang="tr-TR" dirty="0" smtClean="0"/>
              <a:t> </a:t>
            </a:r>
            <a:r>
              <a:rPr lang="tr-TR" dirty="0" err="1" smtClean="0"/>
              <a:t>keratitis</a:t>
            </a:r>
            <a:r>
              <a:rPr lang="tr-TR" dirty="0" smtClean="0"/>
              <a:t> </a:t>
            </a:r>
            <a:r>
              <a:rPr lang="en-US" dirty="0" smtClean="0"/>
              <a:t> </a:t>
            </a:r>
            <a:r>
              <a:rPr lang="tr-TR" dirty="0" smtClean="0"/>
              <a:t>(</a:t>
            </a:r>
            <a:r>
              <a:rPr lang="tr-TR" dirty="0" err="1" smtClean="0"/>
              <a:t>Rheumatoid</a:t>
            </a:r>
            <a:r>
              <a:rPr lang="tr-TR" dirty="0" smtClean="0"/>
              <a:t> </a:t>
            </a:r>
            <a:r>
              <a:rPr lang="tr-TR" dirty="0" err="1" smtClean="0"/>
              <a:t>arthritis</a:t>
            </a:r>
            <a:r>
              <a:rPr lang="tr-TR" dirty="0" smtClean="0"/>
              <a:t>,</a:t>
            </a:r>
            <a:r>
              <a:rPr lang="en-US" dirty="0" smtClean="0"/>
              <a:t>ANCA-associated granulomatous</a:t>
            </a:r>
            <a:r>
              <a:rPr lang="tr-TR" dirty="0" smtClean="0"/>
              <a:t> </a:t>
            </a:r>
            <a:r>
              <a:rPr lang="tr-TR" dirty="0" err="1" smtClean="0"/>
              <a:t>vasculitis</a:t>
            </a:r>
            <a:r>
              <a:rPr lang="tr-TR" dirty="0"/>
              <a:t>, </a:t>
            </a:r>
            <a:r>
              <a:rPr lang="tr-TR" dirty="0" err="1"/>
              <a:t>relapsing</a:t>
            </a:r>
            <a:r>
              <a:rPr lang="tr-TR" dirty="0"/>
              <a:t> </a:t>
            </a:r>
            <a:r>
              <a:rPr lang="tr-TR" dirty="0" err="1"/>
              <a:t>polychondritis</a:t>
            </a:r>
            <a:r>
              <a:rPr lang="tr-TR" dirty="0"/>
              <a:t>, </a:t>
            </a:r>
            <a:r>
              <a:rPr lang="tr-TR" dirty="0" smtClean="0"/>
              <a:t>SLE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/>
              <a:t>progressive</a:t>
            </a:r>
            <a:r>
              <a:rPr lang="tr-TR" dirty="0"/>
              <a:t> </a:t>
            </a:r>
            <a:r>
              <a:rPr lang="tr-TR" dirty="0" err="1"/>
              <a:t>systemic</a:t>
            </a:r>
            <a:r>
              <a:rPr lang="tr-TR" dirty="0"/>
              <a:t> </a:t>
            </a:r>
            <a:r>
              <a:rPr lang="tr-TR" dirty="0" err="1" smtClean="0"/>
              <a:t>sclerosis</a:t>
            </a:r>
            <a:r>
              <a:rPr lang="tr-TR" dirty="0" smtClean="0"/>
              <a:t>)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6046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3"/>
            <a:ext cx="3888432" cy="265151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4701"/>
            <a:ext cx="3613710" cy="240020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93" y="3764178"/>
            <a:ext cx="3958467" cy="268915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652006"/>
            <a:ext cx="3888432" cy="2585306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896544" y="61670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radeGothic-Light"/>
              </a:rPr>
              <a:t>Marginal corneal melt (ulcer) with inflammation.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44016" y="63813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radeGothic-Light"/>
              </a:rPr>
              <a:t>Central </a:t>
            </a:r>
            <a:r>
              <a:rPr lang="en-US" dirty="0" err="1">
                <a:latin typeface="TradeGothic-Light"/>
              </a:rPr>
              <a:t>keratolysis</a:t>
            </a:r>
            <a:r>
              <a:rPr lang="en-US" dirty="0">
                <a:latin typeface="TradeGothic-Light"/>
              </a:rPr>
              <a:t> and corneal perforation. </a:t>
            </a:r>
            <a:endParaRPr lang="tr-TR" dirty="0" smtClean="0">
              <a:latin typeface="TradeGothic-Light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392488" y="25649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radeGothic-Light"/>
              </a:rPr>
              <a:t>Scleromalacia</a:t>
            </a:r>
            <a:r>
              <a:rPr lang="en-US" dirty="0">
                <a:latin typeface="TradeGothic-Light"/>
              </a:rPr>
              <a:t> in a patient with rheumatoid arthritis.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179512" y="2762344"/>
            <a:ext cx="6390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radeGothic-Light"/>
              </a:rPr>
              <a:t>Episcleritis</a:t>
            </a:r>
            <a:r>
              <a:rPr lang="en-US" sz="1400" b="1" dirty="0">
                <a:solidFill>
                  <a:srgbClr val="FF0000"/>
                </a:solidFill>
                <a:latin typeface="TradeGothic-Light"/>
              </a:rPr>
              <a:t> usually </a:t>
            </a:r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occurs</a:t>
            </a:r>
            <a:r>
              <a:rPr lang="tr-TR" sz="1400" b="1" dirty="0">
                <a:solidFill>
                  <a:srgbClr val="FF0000"/>
                </a:solidFill>
                <a:latin typeface="TradeGothic-Ligh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radeGothic-Light"/>
              </a:rPr>
              <a:t>in the setting of </a:t>
            </a:r>
            <a:endParaRPr lang="tr-TR" sz="1400" b="1" dirty="0" smtClean="0">
              <a:solidFill>
                <a:srgbClr val="FF0000"/>
              </a:solidFill>
              <a:latin typeface="TradeGothic-Light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active </a:t>
            </a:r>
            <a:r>
              <a:rPr lang="en-US" sz="1400" b="1" dirty="0">
                <a:solidFill>
                  <a:srgbClr val="FF0000"/>
                </a:solidFill>
                <a:latin typeface="TradeGothic-Light"/>
              </a:rPr>
              <a:t>rheumatoid </a:t>
            </a:r>
            <a:r>
              <a:rPr lang="tr-TR" sz="1400" b="1" dirty="0">
                <a:solidFill>
                  <a:srgbClr val="FF0000"/>
                </a:solidFill>
                <a:latin typeface="TradeGothic-Ligh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arthritis and</a:t>
            </a:r>
            <a:r>
              <a:rPr lang="tr-TR" sz="1400" b="1" dirty="0" smtClean="0">
                <a:solidFill>
                  <a:srgbClr val="FF0000"/>
                </a:solidFill>
                <a:latin typeface="TradeGothic-Ligh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is associated</a:t>
            </a:r>
            <a:endParaRPr lang="tr-TR" sz="1400" b="1" dirty="0" smtClean="0">
              <a:solidFill>
                <a:srgbClr val="FF0000"/>
              </a:solidFill>
              <a:latin typeface="TradeGothic-Light"/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with </a:t>
            </a:r>
            <a:r>
              <a:rPr lang="en-US" sz="1400" b="1" dirty="0">
                <a:solidFill>
                  <a:srgbClr val="FF0000"/>
                </a:solidFill>
                <a:latin typeface="TradeGothic-Light"/>
              </a:rPr>
              <a:t>the </a:t>
            </a:r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sudden</a:t>
            </a:r>
            <a:r>
              <a:rPr lang="tr-TR" sz="1400" b="1" dirty="0">
                <a:solidFill>
                  <a:srgbClr val="FF0000"/>
                </a:solidFill>
                <a:latin typeface="TradeGothic-Ligh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radeGothic-Light"/>
              </a:rPr>
              <a:t>onset </a:t>
            </a:r>
            <a:r>
              <a:rPr lang="en-US" sz="1400" b="1" dirty="0">
                <a:solidFill>
                  <a:srgbClr val="FF0000"/>
                </a:solidFill>
                <a:latin typeface="TradeGothic-Light"/>
              </a:rPr>
              <a:t>of redness and eye pain</a:t>
            </a:r>
            <a:r>
              <a:rPr lang="en-US" sz="1400" dirty="0">
                <a:latin typeface="TradeGothic-Light"/>
              </a:rPr>
              <a:t>.</a:t>
            </a:r>
            <a:endParaRPr lang="tr-TR" sz="1400" dirty="0"/>
          </a:p>
        </p:txBody>
      </p:sp>
    </p:spTree>
    <p:extLst>
      <p:ext uri="{BB962C8B-B14F-4D97-AF65-F5344CB8AC3E}">
        <p14:creationId xmlns="" xmlns:p14="http://schemas.microsoft.com/office/powerpoint/2010/main" val="39304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808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	</a:t>
            </a:r>
            <a:r>
              <a:rPr lang="tr-TR" b="1" dirty="0" smtClean="0">
                <a:solidFill>
                  <a:srgbClr val="FF0000"/>
                </a:solidFill>
              </a:rPr>
              <a:t>KERATOCONJUNCTIVITIS </a:t>
            </a:r>
            <a:r>
              <a:rPr lang="tr-TR" b="1" dirty="0">
                <a:solidFill>
                  <a:srgbClr val="FF0000"/>
                </a:solidFill>
              </a:rPr>
              <a:t>SICCA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 </a:t>
            </a:r>
            <a:r>
              <a:rPr lang="en-US" sz="2400" dirty="0"/>
              <a:t>common ocular complication of rheumatologic disease is </a:t>
            </a:r>
            <a:r>
              <a:rPr lang="tr-TR" sz="2400" dirty="0" err="1" smtClean="0"/>
              <a:t>keratoconjunctivitis</a:t>
            </a:r>
            <a:r>
              <a:rPr lang="tr-TR" sz="2400" dirty="0" smtClean="0"/>
              <a:t> </a:t>
            </a:r>
            <a:r>
              <a:rPr lang="tr-TR" sz="2400" dirty="0" err="1" smtClean="0"/>
              <a:t>sicca</a:t>
            </a:r>
            <a:r>
              <a:rPr lang="tr-TR" sz="2400" dirty="0" smtClean="0"/>
              <a:t> (KCS)</a:t>
            </a:r>
            <a:r>
              <a:rPr lang="en-US" sz="2400" dirty="0" smtClean="0"/>
              <a:t>, </a:t>
            </a:r>
            <a:r>
              <a:rPr lang="en-US" sz="2400" dirty="0"/>
              <a:t>or dry </a:t>
            </a:r>
            <a:r>
              <a:rPr lang="en-US" sz="2400" dirty="0" smtClean="0"/>
              <a:t>eye</a:t>
            </a:r>
            <a:r>
              <a:rPr lang="tr-TR" sz="2400" dirty="0" smtClean="0"/>
              <a:t> </a:t>
            </a:r>
            <a:r>
              <a:rPr lang="en-US" sz="2400" dirty="0" smtClean="0"/>
              <a:t>syndrome</a:t>
            </a:r>
            <a:r>
              <a:rPr lang="en-US" sz="2400" dirty="0"/>
              <a:t>. Symptoms of KCS include dryness, ocular irritation, </a:t>
            </a:r>
            <a:endParaRPr lang="tr-TR" sz="2400" dirty="0" smtClean="0"/>
          </a:p>
          <a:p>
            <a:pPr>
              <a:buNone/>
            </a:pPr>
            <a:r>
              <a:rPr lang="tr-TR" sz="2400" dirty="0" smtClean="0"/>
              <a:t>	</a:t>
            </a:r>
            <a:r>
              <a:rPr lang="en-US" sz="2400" dirty="0" smtClean="0"/>
              <a:t>foreign body</a:t>
            </a:r>
            <a:r>
              <a:rPr lang="tr-TR" sz="2400" dirty="0" smtClean="0"/>
              <a:t> </a:t>
            </a:r>
            <a:r>
              <a:rPr lang="tr-TR" sz="2400" dirty="0" err="1" smtClean="0"/>
              <a:t>sensation</a:t>
            </a:r>
            <a:r>
              <a:rPr lang="tr-TR" sz="2400" dirty="0"/>
              <a:t>, </a:t>
            </a:r>
            <a:r>
              <a:rPr lang="tr-TR" sz="2400" dirty="0" err="1"/>
              <a:t>photophobia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 smtClean="0"/>
              <a:t>pain</a:t>
            </a:r>
            <a:r>
              <a:rPr lang="tr-TR" sz="2400" dirty="0" smtClean="0"/>
              <a:t>.</a:t>
            </a:r>
          </a:p>
          <a:p>
            <a:r>
              <a:rPr lang="en-US" sz="2400" dirty="0"/>
              <a:t>The diagnosis of KCS is made by clinically with a </a:t>
            </a:r>
            <a:r>
              <a:rPr lang="en-US" sz="2400" dirty="0" err="1"/>
              <a:t>Schirmer</a:t>
            </a:r>
            <a:r>
              <a:rPr lang="en-US" sz="2400" dirty="0"/>
              <a:t> test </a:t>
            </a:r>
            <a:r>
              <a:rPr lang="en-US" sz="2400" dirty="0" smtClean="0"/>
              <a:t>showing</a:t>
            </a:r>
            <a:r>
              <a:rPr lang="tr-TR" sz="2400" dirty="0" smtClean="0"/>
              <a:t> </a:t>
            </a:r>
            <a:r>
              <a:rPr lang="en-US" sz="2400" dirty="0" smtClean="0"/>
              <a:t>decreased </a:t>
            </a:r>
            <a:r>
              <a:rPr lang="en-US" sz="2400" dirty="0"/>
              <a:t>tear production being supportive (typically &lt;5 mm of wetting </a:t>
            </a:r>
            <a:r>
              <a:rPr lang="en-US" sz="2400" dirty="0" smtClean="0"/>
              <a:t>at</a:t>
            </a:r>
            <a:r>
              <a:rPr lang="tr-TR" sz="2400" dirty="0" smtClean="0"/>
              <a:t> 5 </a:t>
            </a:r>
            <a:r>
              <a:rPr lang="tr-TR" sz="2400" dirty="0" err="1"/>
              <a:t>minutes</a:t>
            </a:r>
            <a:r>
              <a:rPr lang="tr-TR" sz="2400" dirty="0"/>
              <a:t> in an </a:t>
            </a:r>
            <a:r>
              <a:rPr lang="tr-TR" sz="2400" dirty="0" err="1"/>
              <a:t>anesthetized</a:t>
            </a:r>
            <a:r>
              <a:rPr lang="tr-TR" sz="2400" dirty="0"/>
              <a:t> </a:t>
            </a:r>
            <a:r>
              <a:rPr lang="tr-TR" sz="2400" dirty="0" err="1"/>
              <a:t>eye</a:t>
            </a:r>
            <a:r>
              <a:rPr lang="tr-TR" sz="2400" dirty="0"/>
              <a:t>).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r-TR" sz="2400" dirty="0" err="1"/>
              <a:t>Sjögren</a:t>
            </a:r>
            <a:r>
              <a:rPr lang="tr-TR" sz="2400" dirty="0"/>
              <a:t> </a:t>
            </a:r>
            <a:r>
              <a:rPr lang="tr-TR" sz="2400" dirty="0" err="1"/>
              <a:t>syndrome</a:t>
            </a:r>
            <a:endParaRPr lang="tr-TR" sz="24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tr-TR" sz="2400" dirty="0" err="1"/>
              <a:t>Rheumatoid</a:t>
            </a:r>
            <a:r>
              <a:rPr lang="tr-TR" sz="2400" dirty="0"/>
              <a:t> </a:t>
            </a:r>
            <a:r>
              <a:rPr lang="tr-TR" sz="2400" dirty="0" err="1"/>
              <a:t>arthritis</a:t>
            </a:r>
            <a:endParaRPr lang="tr-TR" sz="24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tr-TR" sz="2400" dirty="0"/>
              <a:t>SLE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r-TR" sz="2400" dirty="0" err="1"/>
              <a:t>Scleroderma</a:t>
            </a:r>
            <a:endParaRPr lang="tr-TR" sz="2400" dirty="0"/>
          </a:p>
        </p:txBody>
      </p:sp>
    </p:spTree>
    <p:extLst>
      <p:ext uri="{BB962C8B-B14F-4D97-AF65-F5344CB8AC3E}">
        <p14:creationId xmlns="" xmlns:p14="http://schemas.microsoft.com/office/powerpoint/2010/main" val="31062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VALVULAR HEART DISEASE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Valvular</a:t>
            </a:r>
            <a:r>
              <a:rPr lang="en-US" sz="2400" dirty="0"/>
              <a:t> involvement is common in SLE, with </a:t>
            </a:r>
            <a:r>
              <a:rPr lang="en-US" sz="2400" dirty="0" err="1"/>
              <a:t>vegetations</a:t>
            </a:r>
            <a:r>
              <a:rPr lang="en-US" sz="2400" dirty="0"/>
              <a:t> noted </a:t>
            </a:r>
            <a:r>
              <a:rPr lang="en-US" sz="2400" dirty="0" smtClean="0"/>
              <a:t>on</a:t>
            </a:r>
            <a:r>
              <a:rPr lang="tr-TR" sz="2400" dirty="0" smtClean="0"/>
              <a:t> </a:t>
            </a:r>
            <a:r>
              <a:rPr lang="en-US" sz="2400" dirty="0" smtClean="0"/>
              <a:t>echocardiography </a:t>
            </a:r>
            <a:r>
              <a:rPr lang="en-US" sz="2400" dirty="0"/>
              <a:t>in about 10% of patients. </a:t>
            </a:r>
            <a:endParaRPr lang="tr-TR" sz="2400" dirty="0"/>
          </a:p>
          <a:p>
            <a:r>
              <a:rPr lang="en-US" sz="2400" dirty="0" smtClean="0"/>
              <a:t>Diffuse </a:t>
            </a:r>
            <a:r>
              <a:rPr lang="en-US" sz="2400" dirty="0" err="1"/>
              <a:t>valvular</a:t>
            </a:r>
            <a:r>
              <a:rPr lang="en-US" sz="2400" dirty="0"/>
              <a:t> thickening is the most commonly seen </a:t>
            </a:r>
            <a:r>
              <a:rPr lang="en-US" sz="2400" dirty="0" smtClean="0"/>
              <a:t>abnormality</a:t>
            </a:r>
            <a:r>
              <a:rPr lang="tr-TR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involves either the mitral or aortic valve. </a:t>
            </a:r>
            <a:endParaRPr lang="tr-TR" sz="2400" dirty="0" smtClean="0"/>
          </a:p>
          <a:p>
            <a:pPr>
              <a:buNone/>
            </a:pPr>
            <a:r>
              <a:rPr lang="tr-TR" sz="2400" dirty="0" smtClean="0"/>
              <a:t>	</a:t>
            </a:r>
            <a:r>
              <a:rPr lang="en-US" sz="2400" dirty="0" smtClean="0"/>
              <a:t>This </a:t>
            </a:r>
            <a:r>
              <a:rPr lang="en-US" sz="2400" dirty="0"/>
              <a:t>thickening is </a:t>
            </a:r>
            <a:r>
              <a:rPr lang="en-US" sz="2400" dirty="0" smtClean="0"/>
              <a:t>associated</a:t>
            </a:r>
            <a:r>
              <a:rPr lang="tr-TR" sz="2400" dirty="0" smtClean="0"/>
              <a:t> </a:t>
            </a:r>
            <a:r>
              <a:rPr lang="en-US" sz="2400" dirty="0" smtClean="0"/>
              <a:t>with </a:t>
            </a:r>
            <a:r>
              <a:rPr lang="en-US" sz="2400" dirty="0"/>
              <a:t>reduced mobility of the valve. Verrucous vegetations, known as </a:t>
            </a:r>
            <a:r>
              <a:rPr lang="en-US" sz="2400" i="1" dirty="0" err="1" smtClean="0"/>
              <a:t>Libman</a:t>
            </a:r>
            <a:r>
              <a:rPr lang="en-US" sz="2400" i="1" dirty="0" smtClean="0"/>
              <a:t>-Sacks </a:t>
            </a:r>
            <a:r>
              <a:rPr lang="en-US" sz="2400" i="1" dirty="0"/>
              <a:t>endocarditis, </a:t>
            </a:r>
            <a:r>
              <a:rPr lang="en-US" sz="2400" dirty="0"/>
              <a:t>can be present within the left </a:t>
            </a:r>
            <a:r>
              <a:rPr lang="en-US" sz="2400" dirty="0" smtClean="0"/>
              <a:t>atrium</a:t>
            </a:r>
            <a:endParaRPr lang="tr-TR" sz="2400" dirty="0" smtClean="0"/>
          </a:p>
          <a:p>
            <a:pPr>
              <a:buNone/>
            </a:pPr>
            <a:r>
              <a:rPr lang="tr-TR" sz="2400" dirty="0" smtClean="0"/>
              <a:t>	</a:t>
            </a:r>
            <a:r>
              <a:rPr lang="en-US" sz="2400" dirty="0" smtClean="0"/>
              <a:t> </a:t>
            </a:r>
            <a:r>
              <a:rPr lang="en-US" sz="2400" dirty="0"/>
              <a:t>as well and </a:t>
            </a:r>
            <a:r>
              <a:rPr lang="en-US" sz="2400" dirty="0" smtClean="0"/>
              <a:t>simulate</a:t>
            </a:r>
            <a:r>
              <a:rPr lang="tr-TR" sz="2400" dirty="0" smtClean="0"/>
              <a:t> i</a:t>
            </a:r>
            <a:r>
              <a:rPr lang="en-US" sz="2400" dirty="0" err="1" smtClean="0"/>
              <a:t>ntracardiac</a:t>
            </a:r>
            <a:r>
              <a:rPr lang="en-US" sz="2400" dirty="0" smtClean="0"/>
              <a:t> </a:t>
            </a:r>
            <a:r>
              <a:rPr lang="en-US" sz="2400" dirty="0"/>
              <a:t>tumors. </a:t>
            </a:r>
            <a:r>
              <a:rPr lang="en-US" sz="2400" dirty="0" smtClean="0"/>
              <a:t> </a:t>
            </a:r>
            <a:endParaRPr lang="tr-TR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2926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ikard ve endokard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132856"/>
            <a:ext cx="4286999" cy="3215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İçerik Yer Tutucusu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49909" y="2492896"/>
            <a:ext cx="4342570" cy="285521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İçerik Yer Tutucusu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95331" y="2522760"/>
            <a:ext cx="4297149" cy="282534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8" name="Metin kutusu 7"/>
          <p:cNvSpPr txBox="1"/>
          <p:nvPr/>
        </p:nvSpPr>
        <p:spPr>
          <a:xfrm>
            <a:off x="5023789" y="1527175"/>
            <a:ext cx="365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chemeClr val="tx2"/>
                </a:solidFill>
              </a:rPr>
              <a:t>Libman-Sacks</a:t>
            </a:r>
            <a:r>
              <a:rPr lang="tr-TR" sz="2400" b="1" dirty="0" smtClean="0">
                <a:solidFill>
                  <a:schemeClr val="tx2"/>
                </a:solidFill>
              </a:rPr>
              <a:t> </a:t>
            </a:r>
            <a:r>
              <a:rPr lang="tr-TR" sz="2400" b="1" dirty="0" err="1" smtClean="0">
                <a:solidFill>
                  <a:schemeClr val="tx2"/>
                </a:solidFill>
              </a:rPr>
              <a:t>Endocarditis</a:t>
            </a:r>
            <a:r>
              <a:rPr lang="tr-TR" sz="2400" b="1" dirty="0" smtClean="0">
                <a:solidFill>
                  <a:schemeClr val="tx2"/>
                </a:solidFill>
              </a:rPr>
              <a:t> </a:t>
            </a:r>
            <a:endParaRPr lang="tr-TR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08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FF0000"/>
                </a:solidFill>
              </a:rPr>
              <a:t>VALVULAR HEART DISEASE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ankylosing spondylitis, </a:t>
            </a:r>
            <a:r>
              <a:rPr lang="en-US" sz="2400" dirty="0" err="1"/>
              <a:t>aortitis</a:t>
            </a:r>
            <a:r>
              <a:rPr lang="en-US" sz="2400" dirty="0"/>
              <a:t> is thought to occur late in the </a:t>
            </a:r>
            <a:r>
              <a:rPr lang="en-US" sz="2400" dirty="0" smtClean="0"/>
              <a:t>disease</a:t>
            </a:r>
            <a:r>
              <a:rPr lang="tr-TR" sz="2400" dirty="0" smtClean="0"/>
              <a:t> </a:t>
            </a:r>
            <a:r>
              <a:rPr lang="en-US" sz="2400" dirty="0" smtClean="0"/>
              <a:t>process </a:t>
            </a:r>
            <a:r>
              <a:rPr lang="en-US" sz="2400" dirty="0"/>
              <a:t>and may be quite common. </a:t>
            </a:r>
            <a:endParaRPr lang="tr-TR" sz="2400" dirty="0" smtClean="0"/>
          </a:p>
          <a:p>
            <a:r>
              <a:rPr lang="en-US" sz="2400" dirty="0" smtClean="0"/>
              <a:t>Generally</a:t>
            </a:r>
            <a:r>
              <a:rPr lang="en-US" sz="2400" dirty="0"/>
              <a:t>, only thickening of the </a:t>
            </a:r>
            <a:r>
              <a:rPr lang="en-US" sz="2400" dirty="0" smtClean="0"/>
              <a:t>aortic</a:t>
            </a:r>
            <a:r>
              <a:rPr lang="tr-TR" sz="2400" dirty="0" smtClean="0"/>
              <a:t> </a:t>
            </a:r>
            <a:r>
              <a:rPr lang="en-US" sz="2400" dirty="0" smtClean="0"/>
              <a:t>wall </a:t>
            </a:r>
            <a:r>
              <a:rPr lang="en-US" sz="2400" dirty="0"/>
              <a:t>is evident; however, this may lead to aneurysm formation, </a:t>
            </a:r>
            <a:r>
              <a:rPr lang="en-US" sz="2400" dirty="0" smtClean="0"/>
              <a:t>thickening</a:t>
            </a:r>
            <a:r>
              <a:rPr lang="tr-TR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retraction of the aortic or mitral valve leaflets causing regurgitation, </a:t>
            </a:r>
            <a:r>
              <a:rPr lang="en-US" sz="2400" dirty="0" smtClean="0"/>
              <a:t>or</a:t>
            </a:r>
            <a:r>
              <a:rPr lang="tr-TR" sz="2400" dirty="0" smtClean="0"/>
              <a:t> </a:t>
            </a:r>
            <a:r>
              <a:rPr lang="en-US" sz="2400" dirty="0" smtClean="0"/>
              <a:t>fibrosis </a:t>
            </a:r>
            <a:r>
              <a:rPr lang="en-US" sz="2400" dirty="0"/>
              <a:t>of the upper septum leading to conduction abnormalities.</a:t>
            </a:r>
            <a:endParaRPr lang="tr-TR" sz="2400" dirty="0"/>
          </a:p>
        </p:txBody>
      </p:sp>
    </p:spTree>
    <p:extLst>
      <p:ext uri="{BB962C8B-B14F-4D97-AF65-F5344CB8AC3E}">
        <p14:creationId xmlns="" xmlns:p14="http://schemas.microsoft.com/office/powerpoint/2010/main" val="957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</a:rPr>
              <a:t>Pericarditis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rheumatologic condition classically associated with </a:t>
            </a:r>
            <a:r>
              <a:rPr lang="en-US" sz="2000" dirty="0" smtClean="0"/>
              <a:t>typical symptomatic</a:t>
            </a:r>
            <a:r>
              <a:rPr lang="tr-TR" sz="2000" dirty="0" smtClean="0"/>
              <a:t> </a:t>
            </a:r>
            <a:r>
              <a:rPr lang="en-US" sz="2000" dirty="0" smtClean="0"/>
              <a:t>pericarditis </a:t>
            </a:r>
            <a:r>
              <a:rPr lang="en-US" sz="2000" dirty="0"/>
              <a:t>is lupus, with up to one fourth of patients having a </a:t>
            </a:r>
            <a:r>
              <a:rPr lang="en-US" sz="2000" dirty="0" smtClean="0"/>
              <a:t>syndrome</a:t>
            </a:r>
            <a:r>
              <a:rPr lang="tr-TR" sz="2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/>
              <a:t>positional chest pain, fever, tachycardia, or pericardial rub, usually </a:t>
            </a:r>
            <a:r>
              <a:rPr lang="en-US" sz="2000" dirty="0" smtClean="0"/>
              <a:t>associated</a:t>
            </a:r>
            <a:r>
              <a:rPr lang="tr-TR" sz="2000" dirty="0" smtClean="0"/>
              <a:t> </a:t>
            </a:r>
            <a:r>
              <a:rPr lang="tr-TR" sz="2000" dirty="0" err="1" smtClean="0"/>
              <a:t>with</a:t>
            </a:r>
            <a:r>
              <a:rPr lang="tr-TR" sz="2000" dirty="0" smtClean="0"/>
              <a:t> </a:t>
            </a:r>
            <a:r>
              <a:rPr lang="tr-TR" sz="2000" dirty="0"/>
              <a:t>an </a:t>
            </a:r>
            <a:r>
              <a:rPr lang="tr-TR" sz="2000" dirty="0" err="1" smtClean="0"/>
              <a:t>effusion</a:t>
            </a:r>
            <a:endParaRPr lang="tr-TR" sz="2000" dirty="0" smtClean="0"/>
          </a:p>
          <a:p>
            <a:r>
              <a:rPr lang="en-US" sz="2000" dirty="0"/>
              <a:t>Pericardial effusions are also common in scleroderma, although </a:t>
            </a:r>
            <a:r>
              <a:rPr lang="en-US" sz="2000" dirty="0" smtClean="0"/>
              <a:t>clinical</a:t>
            </a:r>
            <a:r>
              <a:rPr lang="tr-TR" sz="2000" dirty="0" smtClean="0"/>
              <a:t> </a:t>
            </a:r>
            <a:r>
              <a:rPr lang="tr-TR" sz="2000" dirty="0" err="1" smtClean="0"/>
              <a:t>pericarditis</a:t>
            </a:r>
            <a:r>
              <a:rPr lang="tr-TR" sz="2000" dirty="0" smtClean="0"/>
              <a:t> </a:t>
            </a:r>
            <a:r>
              <a:rPr lang="tr-TR" sz="2000" dirty="0"/>
              <a:t>is </a:t>
            </a:r>
            <a:r>
              <a:rPr lang="tr-TR" sz="2000" dirty="0" err="1"/>
              <a:t>uncommon</a:t>
            </a:r>
            <a:r>
              <a:rPr lang="tr-TR" sz="2000" dirty="0" smtClean="0"/>
              <a:t>.</a:t>
            </a:r>
            <a:r>
              <a:rPr lang="en-US" sz="2000" dirty="0"/>
              <a:t> Clinically effusions are most relevant when they are </a:t>
            </a:r>
            <a:r>
              <a:rPr lang="en-US" sz="2000" dirty="0" smtClean="0"/>
              <a:t>associated</a:t>
            </a:r>
            <a:r>
              <a:rPr lang="tr-TR" sz="2000" dirty="0" smtClean="0"/>
              <a:t> </a:t>
            </a:r>
            <a:r>
              <a:rPr lang="tr-TR" sz="2000" dirty="0" err="1" smtClean="0"/>
              <a:t>with</a:t>
            </a:r>
            <a:r>
              <a:rPr lang="tr-TR" sz="2000" dirty="0" smtClean="0"/>
              <a:t> </a:t>
            </a:r>
            <a:r>
              <a:rPr lang="tr-TR" sz="2000" dirty="0" err="1"/>
              <a:t>pulmonary</a:t>
            </a:r>
            <a:r>
              <a:rPr lang="tr-TR" sz="2000" dirty="0"/>
              <a:t> </a:t>
            </a:r>
            <a:r>
              <a:rPr lang="tr-TR" sz="2000" dirty="0" err="1" smtClean="0"/>
              <a:t>hypertension</a:t>
            </a:r>
            <a:r>
              <a:rPr lang="tr-TR" sz="2000" dirty="0" smtClean="0"/>
              <a:t>.</a:t>
            </a:r>
          </a:p>
          <a:p>
            <a:r>
              <a:rPr lang="tr-TR" sz="2000" dirty="0" err="1"/>
              <a:t>Clinical</a:t>
            </a:r>
            <a:r>
              <a:rPr lang="tr-TR" sz="2000" dirty="0"/>
              <a:t> </a:t>
            </a:r>
            <a:r>
              <a:rPr lang="tr-TR" sz="2000" dirty="0" err="1"/>
              <a:t>pericarditis</a:t>
            </a:r>
            <a:r>
              <a:rPr lang="tr-TR" sz="2000" dirty="0"/>
              <a:t> is </a:t>
            </a:r>
            <a:r>
              <a:rPr lang="tr-TR" sz="2000" dirty="0" err="1"/>
              <a:t>rare</a:t>
            </a:r>
            <a:r>
              <a:rPr lang="tr-TR" sz="2000" dirty="0"/>
              <a:t> in </a:t>
            </a:r>
            <a:r>
              <a:rPr lang="tr-TR" sz="2000" dirty="0" smtClean="0"/>
              <a:t>RA.</a:t>
            </a:r>
          </a:p>
          <a:p>
            <a:r>
              <a:rPr lang="en-US" sz="2000" dirty="0"/>
              <a:t>Pericarditis is relatively common in </a:t>
            </a:r>
            <a:r>
              <a:rPr lang="en-US" sz="2000" dirty="0" err="1" smtClean="0"/>
              <a:t>eGPA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="" xmlns:p14="http://schemas.microsoft.com/office/powerpoint/2010/main" val="268425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 smtClean="0">
                <a:solidFill>
                  <a:srgbClr val="FF0000"/>
                </a:solidFill>
              </a:rPr>
              <a:t>Arrhythmias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and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Pulmonary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hypertension</a:t>
            </a:r>
            <a:endParaRPr lang="tr-TR" sz="36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A</a:t>
            </a:r>
            <a:r>
              <a:rPr lang="tr-TR" dirty="0" err="1" smtClean="0"/>
              <a:t>rrhythmias</a:t>
            </a:r>
            <a:r>
              <a:rPr lang="tr-TR" dirty="0" smtClean="0"/>
              <a:t> </a:t>
            </a:r>
            <a:r>
              <a:rPr lang="tr-TR" dirty="0" err="1"/>
              <a:t>associated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 smtClean="0"/>
              <a:t>myocarditis</a:t>
            </a:r>
            <a:r>
              <a:rPr lang="tr-TR" dirty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been</a:t>
            </a:r>
            <a:r>
              <a:rPr lang="tr-TR" dirty="0" smtClean="0"/>
              <a:t> </a:t>
            </a:r>
            <a:r>
              <a:rPr lang="tr-TR" dirty="0" err="1" smtClean="0"/>
              <a:t>reported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SSc</a:t>
            </a:r>
            <a:r>
              <a:rPr lang="tr-TR" dirty="0" smtClean="0"/>
              <a:t>, SLE, RA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mysositis</a:t>
            </a:r>
            <a:r>
              <a:rPr lang="tr-TR" dirty="0" smtClean="0"/>
              <a:t>.</a:t>
            </a:r>
          </a:p>
          <a:p>
            <a:r>
              <a:rPr lang="en-US" dirty="0"/>
              <a:t>Pulmonary hypertension (PAH) is remarkably common in association </a:t>
            </a:r>
            <a:r>
              <a:rPr lang="en-US" dirty="0" smtClean="0"/>
              <a:t>with</a:t>
            </a:r>
            <a:r>
              <a:rPr lang="tr-TR" dirty="0" smtClean="0"/>
              <a:t> </a:t>
            </a:r>
            <a:r>
              <a:rPr lang="en-US" dirty="0" smtClean="0"/>
              <a:t>scleroderma</a:t>
            </a:r>
            <a:r>
              <a:rPr lang="tr-TR" dirty="0" smtClean="0"/>
              <a:t> (</a:t>
            </a:r>
            <a:r>
              <a:rPr lang="tr-TR" dirty="0" err="1" smtClean="0"/>
              <a:t>especially</a:t>
            </a:r>
            <a:r>
              <a:rPr lang="tr-TR" dirty="0" smtClean="0"/>
              <a:t> </a:t>
            </a:r>
            <a:r>
              <a:rPr lang="tr-TR" dirty="0" err="1" smtClean="0"/>
              <a:t>limited</a:t>
            </a:r>
            <a:r>
              <a:rPr lang="tr-TR" dirty="0" smtClean="0"/>
              <a:t> form </a:t>
            </a:r>
            <a:r>
              <a:rPr lang="tr-TR" dirty="0" err="1" smtClean="0"/>
              <a:t>SSc</a:t>
            </a:r>
            <a:r>
              <a:rPr lang="tr-TR" dirty="0" smtClean="0"/>
              <a:t>)</a:t>
            </a:r>
            <a:r>
              <a:rPr lang="en-US" dirty="0" smtClean="0"/>
              <a:t> 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mixed connective</a:t>
            </a:r>
            <a:r>
              <a:rPr lang="tr-TR" dirty="0" smtClean="0"/>
              <a:t> </a:t>
            </a:r>
            <a:r>
              <a:rPr lang="en-US" dirty="0" smtClean="0"/>
              <a:t>tissue </a:t>
            </a:r>
            <a:r>
              <a:rPr lang="en-US" dirty="0" err="1" smtClean="0"/>
              <a:t>disea</a:t>
            </a:r>
            <a:r>
              <a:rPr lang="tr-TR" dirty="0" smtClean="0"/>
              <a:t>se.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70345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 err="1" smtClean="0">
                <a:solidFill>
                  <a:srgbClr val="FF0000"/>
                </a:solidFill>
              </a:rPr>
              <a:t>Rheumatic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diseases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and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pulmonary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involvement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Interstitial lung </a:t>
            </a:r>
            <a:r>
              <a:rPr lang="en-US" sz="2400" dirty="0" smtClean="0"/>
              <a:t>disease</a:t>
            </a:r>
            <a:r>
              <a:rPr lang="tr-TR" sz="2400" dirty="0" smtClean="0"/>
              <a:t> (ILD)</a:t>
            </a:r>
            <a:r>
              <a:rPr lang="en-US" sz="2400" dirty="0" smtClean="0"/>
              <a:t> </a:t>
            </a:r>
            <a:r>
              <a:rPr lang="en-US" sz="2400" dirty="0"/>
              <a:t>presents a major challenge in the management </a:t>
            </a:r>
            <a:r>
              <a:rPr lang="en-US" sz="2400" dirty="0" smtClean="0"/>
              <a:t>of</a:t>
            </a:r>
            <a:r>
              <a:rPr lang="tr-TR" sz="2400" dirty="0" smtClean="0"/>
              <a:t> </a:t>
            </a:r>
            <a:r>
              <a:rPr lang="en-US" sz="2400" dirty="0" smtClean="0"/>
              <a:t>patients </a:t>
            </a:r>
            <a:r>
              <a:rPr lang="en-US" sz="2400" dirty="0"/>
              <a:t>with rheumatic diseases because of its progressive nature, </a:t>
            </a:r>
            <a:r>
              <a:rPr lang="en-US" sz="2400" dirty="0" smtClean="0"/>
              <a:t>variable</a:t>
            </a:r>
            <a:r>
              <a:rPr lang="tr-TR" sz="2400" dirty="0" smtClean="0"/>
              <a:t> </a:t>
            </a:r>
            <a:r>
              <a:rPr lang="en-US" sz="2400" dirty="0" smtClean="0"/>
              <a:t>response </a:t>
            </a:r>
            <a:r>
              <a:rPr lang="en-US" sz="2400" dirty="0"/>
              <a:t>to therapy, and poor prognosis. </a:t>
            </a:r>
            <a:endParaRPr lang="tr-TR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can be associated with </a:t>
            </a:r>
            <a:r>
              <a:rPr lang="en-US" sz="2400" dirty="0" smtClean="0">
                <a:solidFill>
                  <a:srgbClr val="FF0000"/>
                </a:solidFill>
              </a:rPr>
              <a:t>scleroderma</a:t>
            </a:r>
            <a:r>
              <a:rPr lang="tr-TR" sz="2400" dirty="0" smtClean="0">
                <a:solidFill>
                  <a:srgbClr val="FF0000"/>
                </a:solidFill>
              </a:rPr>
              <a:t> (</a:t>
            </a:r>
            <a:r>
              <a:rPr lang="tr-TR" sz="2400" dirty="0" err="1" smtClean="0">
                <a:solidFill>
                  <a:srgbClr val="FF0000"/>
                </a:solidFill>
              </a:rPr>
              <a:t>systemic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sclerosis</a:t>
            </a:r>
            <a:r>
              <a:rPr lang="tr-TR" sz="2400" dirty="0">
                <a:solidFill>
                  <a:srgbClr val="FF0000"/>
                </a:solidFill>
              </a:rPr>
              <a:t> [</a:t>
            </a:r>
            <a:r>
              <a:rPr lang="tr-TR" sz="2400" dirty="0" err="1">
                <a:solidFill>
                  <a:srgbClr val="FF0000"/>
                </a:solidFill>
              </a:rPr>
              <a:t>SSc</a:t>
            </a:r>
            <a:r>
              <a:rPr lang="tr-TR" sz="2400" dirty="0">
                <a:solidFill>
                  <a:srgbClr val="FF0000"/>
                </a:solidFill>
              </a:rPr>
              <a:t>] form), </a:t>
            </a:r>
            <a:r>
              <a:rPr lang="tr-TR" sz="2400" dirty="0" err="1">
                <a:solidFill>
                  <a:srgbClr val="FF0000"/>
                </a:solidFill>
              </a:rPr>
              <a:t>rheumatoid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arthritis</a:t>
            </a:r>
            <a:r>
              <a:rPr lang="tr-TR" sz="2400" dirty="0">
                <a:solidFill>
                  <a:srgbClr val="FF0000"/>
                </a:solidFill>
              </a:rPr>
              <a:t> (RA), </a:t>
            </a:r>
            <a:r>
              <a:rPr lang="tr-TR" sz="2400" dirty="0" err="1" smtClean="0">
                <a:solidFill>
                  <a:srgbClr val="FF0000"/>
                </a:solidFill>
              </a:rPr>
              <a:t>dermatomyositis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or </a:t>
            </a:r>
            <a:r>
              <a:rPr lang="en-US" sz="2400" dirty="0" err="1">
                <a:solidFill>
                  <a:srgbClr val="FF0000"/>
                </a:solidFill>
              </a:rPr>
              <a:t>polymyositis</a:t>
            </a:r>
            <a:r>
              <a:rPr lang="en-US" sz="2400" dirty="0">
                <a:solidFill>
                  <a:srgbClr val="FF0000"/>
                </a:solidFill>
              </a:rPr>
              <a:t>, or mixed connective tissue disease and less frequently </a:t>
            </a:r>
            <a:r>
              <a:rPr lang="en-US" sz="2400" dirty="0" smtClean="0">
                <a:solidFill>
                  <a:srgbClr val="FF0000"/>
                </a:solidFill>
              </a:rPr>
              <a:t>with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systemic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lupus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erythematosus</a:t>
            </a:r>
            <a:r>
              <a:rPr lang="tr-TR" sz="2400" dirty="0">
                <a:solidFill>
                  <a:srgbClr val="FF0000"/>
                </a:solidFill>
              </a:rPr>
              <a:t> (SLE) </a:t>
            </a:r>
            <a:r>
              <a:rPr lang="tr-TR" sz="2400" dirty="0" err="1">
                <a:solidFill>
                  <a:srgbClr val="FF0000"/>
                </a:solidFill>
              </a:rPr>
              <a:t>and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Sjögren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syndrome</a:t>
            </a:r>
            <a:r>
              <a:rPr lang="tr-TR" sz="24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Psoriasis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Psoriasis, one of the most common immune-mediated inflammatory skin</a:t>
            </a:r>
            <a:r>
              <a:rPr lang="tr-TR" sz="2400" dirty="0" smtClean="0"/>
              <a:t> </a:t>
            </a:r>
            <a:r>
              <a:rPr lang="en-US" sz="2400" dirty="0" smtClean="0"/>
              <a:t>disorders with an estimated prevalence of 2% in Europe</a:t>
            </a:r>
            <a:endParaRPr lang="tr-TR" sz="2400" dirty="0" smtClean="0"/>
          </a:p>
          <a:p>
            <a:r>
              <a:rPr lang="en-US" sz="2400" dirty="0"/>
              <a:t>Key dermatologic signs of psoriasis are </a:t>
            </a:r>
            <a:r>
              <a:rPr lang="en-US" sz="2400" dirty="0" err="1"/>
              <a:t>papulosquamous</a:t>
            </a:r>
            <a:r>
              <a:rPr lang="en-US" sz="2400" dirty="0"/>
              <a:t> plaques on the</a:t>
            </a:r>
            <a:r>
              <a:rPr lang="tr-TR" sz="2400" dirty="0"/>
              <a:t> </a:t>
            </a:r>
            <a:r>
              <a:rPr lang="en-US" sz="2400" dirty="0"/>
              <a:t>scalp and on the extensor surfaces of the body as well as nail dystrophy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en-US" sz="2400" i="1" dirty="0" smtClean="0"/>
              <a:t>Nail psoriasis can be considered an important indicator of </a:t>
            </a:r>
            <a:r>
              <a:rPr lang="en-US" sz="2400" i="1" dirty="0" err="1" smtClean="0"/>
              <a:t>PsA.</a:t>
            </a:r>
            <a:r>
              <a:rPr lang="en-US" sz="2400" i="1" dirty="0" smtClean="0"/>
              <a:t> </a:t>
            </a:r>
            <a:endParaRPr lang="tr-TR" sz="2400" i="1" dirty="0" smtClean="0"/>
          </a:p>
          <a:p>
            <a:r>
              <a:rPr lang="tr-TR" sz="2400" dirty="0" err="1" smtClean="0"/>
              <a:t>Typical</a:t>
            </a:r>
            <a:r>
              <a:rPr lang="tr-TR" sz="2400" dirty="0" smtClean="0"/>
              <a:t> </a:t>
            </a:r>
            <a:r>
              <a:rPr lang="tr-TR" sz="2400" dirty="0" err="1" smtClean="0"/>
              <a:t>features</a:t>
            </a:r>
            <a:r>
              <a:rPr lang="tr-TR" sz="2400" dirty="0" smtClean="0"/>
              <a:t> </a:t>
            </a:r>
            <a:r>
              <a:rPr lang="tr-TR" sz="2400" dirty="0" err="1" smtClean="0"/>
              <a:t>are</a:t>
            </a:r>
            <a:r>
              <a:rPr lang="tr-TR" sz="2400" dirty="0" smtClean="0"/>
              <a:t> </a:t>
            </a:r>
            <a:r>
              <a:rPr lang="tr-TR" sz="2400" dirty="0" err="1" smtClean="0"/>
              <a:t>oil</a:t>
            </a:r>
            <a:r>
              <a:rPr lang="en-US" sz="2400" dirty="0" smtClean="0"/>
              <a:t>spots (yellow to orange </a:t>
            </a:r>
            <a:r>
              <a:rPr lang="en-US" sz="2400" dirty="0" err="1" smtClean="0"/>
              <a:t>subungual</a:t>
            </a:r>
            <a:r>
              <a:rPr lang="en-US" sz="2400" dirty="0" smtClean="0"/>
              <a:t> discolorations), pits (</a:t>
            </a:r>
            <a:r>
              <a:rPr lang="en-US" sz="2400" dirty="0" err="1" smtClean="0"/>
              <a:t>punctate</a:t>
            </a:r>
            <a:r>
              <a:rPr lang="en-US" sz="2400" dirty="0" smtClean="0"/>
              <a:t> nail plate</a:t>
            </a:r>
            <a:r>
              <a:rPr lang="tr-TR" sz="2400" dirty="0" smtClean="0"/>
              <a:t> </a:t>
            </a:r>
            <a:r>
              <a:rPr lang="tr-TR" sz="2400" dirty="0" err="1" smtClean="0"/>
              <a:t>defects</a:t>
            </a:r>
            <a:r>
              <a:rPr lang="tr-TR" sz="2400" dirty="0" smtClean="0"/>
              <a:t>), </a:t>
            </a:r>
            <a:r>
              <a:rPr lang="tr-TR" sz="2400" dirty="0" err="1" smtClean="0"/>
              <a:t>onycholysis</a:t>
            </a:r>
            <a:r>
              <a:rPr lang="tr-TR" sz="2400" dirty="0" smtClean="0"/>
              <a:t> (</a:t>
            </a:r>
            <a:r>
              <a:rPr lang="en-US" sz="2400" dirty="0" smtClean="0"/>
              <a:t>separation of the nail plate from the nail</a:t>
            </a:r>
            <a:r>
              <a:rPr lang="tr-TR" sz="2400" dirty="0" smtClean="0"/>
              <a:t>s),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onychodystrophy</a:t>
            </a:r>
            <a:r>
              <a:rPr lang="tr-TR" sz="2400" dirty="0" smtClean="0"/>
              <a:t> (</a:t>
            </a:r>
            <a:r>
              <a:rPr lang="en-US" sz="2400" dirty="0" smtClean="0"/>
              <a:t>disturbed growth of the nail plate</a:t>
            </a:r>
            <a:r>
              <a:rPr lang="tr-TR" sz="2400" dirty="0" smtClean="0"/>
              <a:t>)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primary signs and symptoms of interstitial lung disease are:</a:t>
            </a:r>
          </a:p>
          <a:p>
            <a:pPr lvl="1"/>
            <a:r>
              <a:rPr lang="en-US" sz="2400" dirty="0"/>
              <a:t>Shortness of breath at rest or aggravated by exertion</a:t>
            </a:r>
          </a:p>
          <a:p>
            <a:pPr lvl="1"/>
            <a:r>
              <a:rPr lang="en-US" sz="2400" dirty="0"/>
              <a:t>Dry </a:t>
            </a:r>
            <a:r>
              <a:rPr lang="en-US" sz="2400" dirty="0" smtClean="0"/>
              <a:t>cough</a:t>
            </a:r>
            <a:endParaRPr lang="tr-TR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>
                <a:solidFill>
                  <a:srgbClr val="FF0000"/>
                </a:solidFill>
              </a:rPr>
              <a:t>two most common types of ILD </a:t>
            </a:r>
            <a:r>
              <a:rPr lang="en-US" sz="2400" dirty="0" smtClean="0">
                <a:solidFill>
                  <a:srgbClr val="FF0000"/>
                </a:solidFill>
              </a:rPr>
              <a:t>associated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rheumatic diseases are nonspecific interstitial pneumonia (NSIP) </a:t>
            </a:r>
            <a:r>
              <a:rPr lang="en-US" sz="2400" dirty="0" smtClean="0">
                <a:solidFill>
                  <a:srgbClr val="FF0000"/>
                </a:solidFill>
              </a:rPr>
              <a:t>and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usual </a:t>
            </a:r>
            <a:r>
              <a:rPr lang="en-US" sz="2400" dirty="0">
                <a:solidFill>
                  <a:srgbClr val="FF0000"/>
                </a:solidFill>
              </a:rPr>
              <a:t>interstitial pneumonia (UIP) </a:t>
            </a:r>
            <a:r>
              <a:rPr lang="en-US" sz="2400" dirty="0"/>
              <a:t>followed by lymphocytic </a:t>
            </a:r>
            <a:r>
              <a:rPr lang="en-US" sz="2400" dirty="0" smtClean="0"/>
              <a:t>interstitial</a:t>
            </a:r>
            <a:r>
              <a:rPr lang="tr-TR" sz="2400" dirty="0" smtClean="0"/>
              <a:t> </a:t>
            </a:r>
            <a:r>
              <a:rPr lang="en-US" sz="2400" dirty="0" smtClean="0"/>
              <a:t>pneumonia </a:t>
            </a:r>
            <a:r>
              <a:rPr lang="en-US" sz="2400" dirty="0"/>
              <a:t>(LIP), cryptogenic organizing pneumonia (COP), and, </a:t>
            </a:r>
            <a:r>
              <a:rPr lang="en-US" sz="2400" dirty="0" smtClean="0"/>
              <a:t>less</a:t>
            </a:r>
            <a:r>
              <a:rPr lang="tr-TR" sz="2400" dirty="0" smtClean="0"/>
              <a:t> </a:t>
            </a:r>
            <a:r>
              <a:rPr lang="en-US" sz="2400" dirty="0" smtClean="0"/>
              <a:t>frequently</a:t>
            </a:r>
            <a:r>
              <a:rPr lang="en-US" sz="2400" dirty="0"/>
              <a:t>, </a:t>
            </a:r>
            <a:r>
              <a:rPr lang="en-US" sz="2400" dirty="0" smtClean="0"/>
              <a:t>diffuse alveolar damage (DAD)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Nonspecific interstitial pneumonia </a:t>
            </a:r>
            <a:r>
              <a:rPr lang="en-US" sz="2400" dirty="0"/>
              <a:t>is the </a:t>
            </a:r>
            <a:r>
              <a:rPr lang="en-US" sz="2400" dirty="0" err="1"/>
              <a:t>histopathologic</a:t>
            </a:r>
            <a:r>
              <a:rPr lang="en-US" sz="2400" dirty="0"/>
              <a:t> lung </a:t>
            </a:r>
            <a:r>
              <a:rPr lang="en-US" sz="2400" dirty="0" smtClean="0"/>
              <a:t>pattern</a:t>
            </a:r>
            <a:r>
              <a:rPr lang="tr-TR" sz="2400" dirty="0" smtClean="0"/>
              <a:t> </a:t>
            </a:r>
            <a:r>
              <a:rPr lang="en-US" sz="2400" dirty="0" smtClean="0"/>
              <a:t>seen </a:t>
            </a:r>
            <a:r>
              <a:rPr lang="en-US" sz="2400" dirty="0"/>
              <a:t>most frequently in patients affected with </a:t>
            </a:r>
            <a:r>
              <a:rPr lang="en-US" sz="2400" dirty="0">
                <a:solidFill>
                  <a:srgbClr val="FF0000"/>
                </a:solidFill>
              </a:rPr>
              <a:t>most rheumatic </a:t>
            </a:r>
            <a:r>
              <a:rPr lang="en-US" sz="2400" dirty="0" smtClean="0">
                <a:solidFill>
                  <a:srgbClr val="FF0000"/>
                </a:solidFill>
              </a:rPr>
              <a:t>diseases</a:t>
            </a:r>
            <a:endParaRPr lang="tr-TR" sz="2400" dirty="0" smtClean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Usual interstitial </a:t>
            </a:r>
            <a:r>
              <a:rPr lang="en-US" sz="2400" dirty="0" smtClean="0">
                <a:solidFill>
                  <a:srgbClr val="FF0000"/>
                </a:solidFill>
              </a:rPr>
              <a:t>pneumonia </a:t>
            </a:r>
            <a:r>
              <a:rPr lang="en-US" sz="2400" dirty="0"/>
              <a:t>is often seen in patients with </a:t>
            </a:r>
            <a:r>
              <a:rPr lang="en-US" sz="2400" dirty="0">
                <a:solidFill>
                  <a:srgbClr val="FF0000"/>
                </a:solidFill>
              </a:rPr>
              <a:t>RA</a:t>
            </a:r>
            <a:r>
              <a:rPr lang="en-US" sz="2400" dirty="0"/>
              <a:t> but can also be seen in patients </a:t>
            </a:r>
            <a:r>
              <a:rPr lang="en-US" sz="2400" dirty="0" smtClean="0"/>
              <a:t>with</a:t>
            </a:r>
            <a:r>
              <a:rPr lang="tr-TR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SSc</a:t>
            </a:r>
            <a:r>
              <a:rPr lang="en-US" sz="2400" dirty="0" smtClean="0"/>
              <a:t> </a:t>
            </a:r>
            <a:r>
              <a:rPr lang="en-US" sz="2400" dirty="0"/>
              <a:t>and other rheumatic syndromes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en-US" sz="2400" dirty="0" smtClean="0"/>
              <a:t>Less common forms of ILD include:</a:t>
            </a:r>
          </a:p>
          <a:p>
            <a:pPr>
              <a:buFont typeface="Wingdings" pitchFamily="2" charset="2"/>
              <a:buChar char="Ø"/>
            </a:pPr>
            <a:r>
              <a:rPr lang="tr-TR" sz="2400" dirty="0" err="1" smtClean="0"/>
              <a:t>Cryptogenic</a:t>
            </a:r>
            <a:r>
              <a:rPr lang="tr-TR" sz="2400" dirty="0" smtClean="0"/>
              <a:t> </a:t>
            </a:r>
            <a:r>
              <a:rPr lang="tr-TR" sz="2400" dirty="0" err="1" smtClean="0"/>
              <a:t>organizing</a:t>
            </a:r>
            <a:r>
              <a:rPr lang="tr-TR" sz="2400" dirty="0" smtClean="0"/>
              <a:t> </a:t>
            </a:r>
            <a:r>
              <a:rPr lang="tr-TR" sz="2400" dirty="0" err="1" smtClean="0"/>
              <a:t>pneumonia</a:t>
            </a:r>
            <a:r>
              <a:rPr lang="en-US" sz="2400" dirty="0" smtClean="0"/>
              <a:t> </a:t>
            </a:r>
            <a:r>
              <a:rPr lang="tr-TR" sz="2400" dirty="0" smtClean="0"/>
              <a:t>(</a:t>
            </a:r>
            <a:r>
              <a:rPr lang="en-US" sz="2400" dirty="0" smtClean="0"/>
              <a:t>COP</a:t>
            </a:r>
            <a:r>
              <a:rPr lang="tr-TR" sz="2400" dirty="0" smtClean="0"/>
              <a:t>)</a:t>
            </a:r>
            <a:r>
              <a:rPr lang="en-US" sz="2400" dirty="0" smtClean="0"/>
              <a:t> </a:t>
            </a:r>
            <a:r>
              <a:rPr lang="tr-TR" sz="2400" dirty="0" smtClean="0"/>
              <a:t>( </a:t>
            </a:r>
            <a:r>
              <a:rPr lang="tr-TR" sz="2400" dirty="0" err="1" smtClean="0"/>
              <a:t>associated</a:t>
            </a:r>
            <a:r>
              <a:rPr lang="tr-TR" sz="2400" dirty="0" smtClean="0"/>
              <a:t> </a:t>
            </a:r>
            <a:r>
              <a:rPr lang="tr-TR" sz="2400" dirty="0" err="1" smtClean="0"/>
              <a:t>with</a:t>
            </a:r>
            <a:r>
              <a:rPr lang="tr-TR" sz="2400" dirty="0" smtClean="0"/>
              <a:t> </a:t>
            </a:r>
            <a:r>
              <a:rPr lang="en-US" sz="2400" dirty="0" smtClean="0"/>
              <a:t>SLE, RA, and quite notably the </a:t>
            </a:r>
            <a:r>
              <a:rPr lang="en-US" sz="2400" dirty="0" err="1" smtClean="0"/>
              <a:t>antisynthetase</a:t>
            </a:r>
            <a:r>
              <a:rPr lang="en-US" sz="2400" dirty="0" smtClean="0"/>
              <a:t> syndrome or</a:t>
            </a:r>
            <a:r>
              <a:rPr lang="tr-TR" sz="2400" dirty="0" smtClean="0"/>
              <a:t> </a:t>
            </a:r>
            <a:r>
              <a:rPr lang="tr-TR" sz="2400" dirty="0" err="1" smtClean="0"/>
              <a:t>dermatomyositis</a:t>
            </a:r>
            <a:r>
              <a:rPr lang="tr-TR" sz="24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tr-TR" sz="2400" dirty="0" smtClean="0"/>
              <a:t>L</a:t>
            </a:r>
            <a:r>
              <a:rPr lang="en-US" sz="2400" dirty="0" err="1" smtClean="0"/>
              <a:t>ymphocytic</a:t>
            </a:r>
            <a:r>
              <a:rPr lang="en-US" sz="2400" dirty="0" smtClean="0"/>
              <a:t> interstitial</a:t>
            </a:r>
            <a:r>
              <a:rPr lang="tr-TR" sz="2400" dirty="0" smtClean="0"/>
              <a:t> </a:t>
            </a:r>
            <a:r>
              <a:rPr lang="en-US" sz="2400" dirty="0" smtClean="0"/>
              <a:t>pneumonia</a:t>
            </a:r>
            <a:r>
              <a:rPr lang="tr-TR" sz="2400" dirty="0" smtClean="0"/>
              <a:t> (</a:t>
            </a:r>
            <a:r>
              <a:rPr lang="en-US" sz="2400" dirty="0" smtClean="0"/>
              <a:t>most often seen in </a:t>
            </a:r>
            <a:r>
              <a:rPr lang="en-US" sz="2400" dirty="0" err="1" smtClean="0"/>
              <a:t>Sjögren</a:t>
            </a:r>
            <a:r>
              <a:rPr lang="en-US" sz="2400" dirty="0" smtClean="0"/>
              <a:t> syndrome and RA</a:t>
            </a:r>
            <a:r>
              <a:rPr lang="tr-TR" sz="2400" dirty="0" smtClean="0"/>
              <a:t>)</a:t>
            </a:r>
          </a:p>
          <a:p>
            <a:pPr>
              <a:buFont typeface="Wingdings" pitchFamily="2" charset="2"/>
              <a:buChar char="Ø"/>
            </a:pP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Diffuse alveolar hemorrhage as a result of </a:t>
            </a:r>
            <a:r>
              <a:rPr lang="en-US" sz="2400" dirty="0" err="1" smtClean="0"/>
              <a:t>capillaritis</a:t>
            </a:r>
            <a:r>
              <a:rPr lang="en-US" sz="2400" dirty="0" smtClean="0"/>
              <a:t> is an important feature</a:t>
            </a:r>
            <a:r>
              <a:rPr lang="tr-TR" sz="2400" dirty="0" smtClean="0"/>
              <a:t> </a:t>
            </a:r>
            <a:r>
              <a:rPr lang="en-US" sz="2400" dirty="0" smtClean="0"/>
              <a:t>of various </a:t>
            </a:r>
            <a:r>
              <a:rPr lang="en-US" sz="2400" dirty="0" err="1" smtClean="0"/>
              <a:t>vasculitic</a:t>
            </a:r>
            <a:r>
              <a:rPr lang="en-US" sz="2400" dirty="0" smtClean="0"/>
              <a:t> syndromes, including </a:t>
            </a:r>
            <a:r>
              <a:rPr lang="en-US" sz="2400" dirty="0" err="1" smtClean="0"/>
              <a:t>antineutrophil</a:t>
            </a:r>
            <a:r>
              <a:rPr lang="en-US" sz="2400" dirty="0" smtClean="0"/>
              <a:t> </a:t>
            </a:r>
            <a:r>
              <a:rPr lang="en-US" sz="2400" dirty="0" err="1" smtClean="0"/>
              <a:t>cytoplasmic</a:t>
            </a:r>
            <a:r>
              <a:rPr lang="en-US" sz="2400" dirty="0" smtClean="0"/>
              <a:t> antibody</a:t>
            </a:r>
            <a:r>
              <a:rPr lang="tr-TR" sz="2400" dirty="0" smtClean="0"/>
              <a:t> (ANCA)-</a:t>
            </a:r>
            <a:r>
              <a:rPr lang="tr-TR" sz="2400" dirty="0" err="1" smtClean="0"/>
              <a:t>associated</a:t>
            </a:r>
            <a:r>
              <a:rPr lang="tr-TR" sz="2400" dirty="0" smtClean="0"/>
              <a:t> </a:t>
            </a:r>
            <a:r>
              <a:rPr lang="tr-TR" sz="2400" dirty="0" err="1" smtClean="0"/>
              <a:t>granulomatous</a:t>
            </a:r>
            <a:r>
              <a:rPr lang="tr-TR" sz="2400" dirty="0" smtClean="0"/>
              <a:t> </a:t>
            </a:r>
            <a:r>
              <a:rPr lang="tr-TR" sz="2400" dirty="0" err="1" smtClean="0"/>
              <a:t>vasculitis</a:t>
            </a:r>
            <a:r>
              <a:rPr lang="tr-TR" sz="2400" dirty="0" smtClean="0"/>
              <a:t>, </a:t>
            </a:r>
            <a:r>
              <a:rPr lang="tr-TR" sz="2400" dirty="0" err="1" smtClean="0"/>
              <a:t>microscopic</a:t>
            </a:r>
            <a:r>
              <a:rPr lang="tr-TR" sz="2400" dirty="0" smtClean="0"/>
              <a:t> </a:t>
            </a:r>
            <a:r>
              <a:rPr lang="tr-TR" sz="2400" dirty="0" err="1" smtClean="0"/>
              <a:t>polyangiitis</a:t>
            </a:r>
            <a:r>
              <a:rPr lang="tr-TR" sz="2400" dirty="0" smtClean="0"/>
              <a:t>, </a:t>
            </a:r>
            <a:r>
              <a:rPr lang="en-US" sz="2400" dirty="0" err="1" smtClean="0"/>
              <a:t>Goodpasture</a:t>
            </a:r>
            <a:r>
              <a:rPr lang="en-US" sz="2400" dirty="0" smtClean="0"/>
              <a:t> syndrome, </a:t>
            </a:r>
            <a:r>
              <a:rPr lang="tr-TR" sz="2400" dirty="0" err="1" smtClean="0"/>
              <a:t>polymyositis</a:t>
            </a:r>
            <a:r>
              <a:rPr lang="tr-TR" sz="2400" dirty="0" smtClean="0"/>
              <a:t> </a:t>
            </a:r>
            <a:r>
              <a:rPr lang="tr-TR" sz="2400" dirty="0" err="1" smtClean="0"/>
              <a:t>or</a:t>
            </a:r>
            <a:r>
              <a:rPr lang="tr-TR" sz="2400" dirty="0" smtClean="0"/>
              <a:t> </a:t>
            </a:r>
            <a:r>
              <a:rPr lang="tr-TR" sz="2400" dirty="0" err="1" smtClean="0"/>
              <a:t>dermatomyositis</a:t>
            </a:r>
            <a:r>
              <a:rPr lang="tr-TR" sz="2400" dirty="0" smtClean="0"/>
              <a:t>, </a:t>
            </a:r>
            <a:r>
              <a:rPr lang="en-US" sz="2400" dirty="0" smtClean="0"/>
              <a:t>SLE, and, in RA</a:t>
            </a:r>
            <a:r>
              <a:rPr lang="tr-TR" sz="2400" dirty="0" smtClean="0"/>
              <a:t>.</a:t>
            </a:r>
          </a:p>
          <a:p>
            <a:r>
              <a:rPr lang="tr-TR" sz="2400" dirty="0" err="1" smtClean="0"/>
              <a:t>Capillaritis</a:t>
            </a:r>
            <a:r>
              <a:rPr lang="tr-TR" sz="2400" dirty="0" smtClean="0"/>
              <a:t> </a:t>
            </a:r>
            <a:r>
              <a:rPr lang="tr-TR" sz="2400" dirty="0" err="1" smtClean="0"/>
              <a:t>may</a:t>
            </a:r>
            <a:r>
              <a:rPr lang="tr-TR" sz="2400" dirty="0" smtClean="0"/>
              <a:t> </a:t>
            </a:r>
            <a:r>
              <a:rPr lang="tr-TR" sz="2400" dirty="0" err="1" smtClean="0"/>
              <a:t>manifest</a:t>
            </a:r>
            <a:r>
              <a:rPr lang="tr-TR" sz="2400" dirty="0" smtClean="0"/>
              <a:t> </a:t>
            </a:r>
            <a:r>
              <a:rPr lang="tr-TR" sz="2400" dirty="0" err="1" smtClean="0"/>
              <a:t>clinically</a:t>
            </a:r>
            <a:r>
              <a:rPr lang="tr-TR" sz="2400" dirty="0" smtClean="0"/>
              <a:t> </a:t>
            </a:r>
            <a:r>
              <a:rPr lang="tr-TR" sz="2400" dirty="0" err="1" smtClean="0"/>
              <a:t>with</a:t>
            </a:r>
            <a:r>
              <a:rPr lang="tr-TR" sz="2400" dirty="0" smtClean="0"/>
              <a:t> </a:t>
            </a:r>
            <a:r>
              <a:rPr lang="tr-TR" sz="2400" dirty="0" err="1" smtClean="0"/>
              <a:t>hemoptysis</a:t>
            </a:r>
            <a:r>
              <a:rPr lang="tr-TR" sz="2400" dirty="0" smtClean="0"/>
              <a:t>.</a:t>
            </a:r>
          </a:p>
          <a:p>
            <a:r>
              <a:rPr lang="tr-TR" sz="2400" dirty="0" err="1" smtClean="0"/>
              <a:t>It</a:t>
            </a:r>
            <a:r>
              <a:rPr lang="tr-TR" sz="2400" dirty="0" smtClean="0"/>
              <a:t> </a:t>
            </a:r>
            <a:r>
              <a:rPr lang="en-US" sz="2400" dirty="0" smtClean="0"/>
              <a:t>is usually associated with</a:t>
            </a:r>
            <a:r>
              <a:rPr lang="tr-TR" sz="2400" dirty="0" smtClean="0"/>
              <a:t> </a:t>
            </a:r>
            <a:r>
              <a:rPr lang="en-US" sz="2400" dirty="0" smtClean="0"/>
              <a:t>severe respiratory failure and overall poor prognosis</a:t>
            </a:r>
            <a:r>
              <a:rPr lang="tr-TR" sz="2400" dirty="0" smtClean="0"/>
              <a:t>.</a:t>
            </a:r>
          </a:p>
          <a:p>
            <a:pPr lvl="1">
              <a:buFont typeface="Arial" pitchFamily="34" charset="0"/>
              <a:buChar char="•"/>
            </a:pPr>
            <a:endParaRPr lang="tr-TR" sz="2000" dirty="0" smtClean="0"/>
          </a:p>
          <a:p>
            <a:pPr lvl="1">
              <a:buFont typeface="Wingdings" pitchFamily="2" charset="2"/>
              <a:buChar char="§"/>
            </a:pPr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/>
            </a:r>
            <a:br>
              <a:rPr lang="tr-TR" sz="3600" b="1" dirty="0" smtClean="0">
                <a:solidFill>
                  <a:srgbClr val="FF0000"/>
                </a:solidFill>
              </a:rPr>
            </a:br>
            <a:r>
              <a:rPr lang="tr-TR" sz="3600" b="1" dirty="0" smtClean="0">
                <a:solidFill>
                  <a:srgbClr val="FF0000"/>
                </a:solidFill>
              </a:rPr>
              <a:t>RADIOGRAPHIC STUDIES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Chest </a:t>
            </a:r>
            <a:r>
              <a:rPr lang="en-US" sz="2400" dirty="0"/>
              <a:t>radiography is not particularly sensitive in detecting mild forms </a:t>
            </a:r>
            <a:r>
              <a:rPr lang="en-US" sz="2400" dirty="0" smtClean="0"/>
              <a:t>of</a:t>
            </a:r>
            <a:r>
              <a:rPr lang="tr-TR" sz="2400" dirty="0" smtClean="0"/>
              <a:t> </a:t>
            </a:r>
            <a:r>
              <a:rPr lang="en-US" sz="2400" dirty="0" smtClean="0"/>
              <a:t>ILD</a:t>
            </a:r>
            <a:r>
              <a:rPr lang="en-US" sz="2400" dirty="0"/>
              <a:t>, but it may be useful in identifying other lung manifestations of </a:t>
            </a:r>
            <a:r>
              <a:rPr lang="en-US" sz="2400" dirty="0" smtClean="0"/>
              <a:t>rheumatic</a:t>
            </a:r>
            <a:r>
              <a:rPr lang="tr-TR" sz="2400" dirty="0" smtClean="0"/>
              <a:t> </a:t>
            </a:r>
            <a:r>
              <a:rPr lang="en-US" sz="2400" dirty="0" smtClean="0"/>
              <a:t>disease</a:t>
            </a:r>
            <a:r>
              <a:rPr lang="en-US" sz="2400" dirty="0"/>
              <a:t>, such as pleural effusions or nodules, and in excluding </a:t>
            </a:r>
            <a:r>
              <a:rPr lang="en-US" sz="2400" dirty="0" smtClean="0"/>
              <a:t>conditions</a:t>
            </a:r>
            <a:r>
              <a:rPr lang="tr-TR" sz="2400" dirty="0" smtClean="0"/>
              <a:t> </a:t>
            </a:r>
            <a:r>
              <a:rPr lang="en-US" sz="2400" dirty="0" smtClean="0"/>
              <a:t>such </a:t>
            </a:r>
            <a:r>
              <a:rPr lang="en-US" sz="2400" dirty="0"/>
              <a:t>as congestive heart failure and pneumonia. </a:t>
            </a:r>
            <a:endParaRPr lang="tr-TR" sz="2400" dirty="0"/>
          </a:p>
        </p:txBody>
      </p:sp>
      <p:pic>
        <p:nvPicPr>
          <p:cNvPr id="1026" name="Picture 2" descr="radiography of interstitial lung disease and systemic sclerosis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98972"/>
            <a:ext cx="5213756" cy="3914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5328592" y="60950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coarse reticular and </a:t>
            </a:r>
            <a:r>
              <a:rPr lang="en-US" dirty="0" err="1"/>
              <a:t>reticulonodular</a:t>
            </a:r>
            <a:endParaRPr lang="en-US" dirty="0"/>
          </a:p>
          <a:p>
            <a:r>
              <a:rPr lang="en-US" dirty="0"/>
              <a:t>opacities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PULMONARY FUNCTION TESTING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Interstitial </a:t>
            </a:r>
            <a:r>
              <a:rPr lang="en-US" sz="2400" dirty="0"/>
              <a:t>lung disease is characterized by the presence of restriction </a:t>
            </a:r>
            <a:r>
              <a:rPr lang="en-US" sz="2400" dirty="0" smtClean="0"/>
              <a:t>on</a:t>
            </a:r>
            <a:r>
              <a:rPr lang="tr-TR" sz="2400" dirty="0" smtClean="0"/>
              <a:t> </a:t>
            </a:r>
            <a:r>
              <a:rPr lang="en-US" sz="2400" dirty="0" err="1" smtClean="0"/>
              <a:t>spirometry</a:t>
            </a:r>
            <a:r>
              <a:rPr lang="en-US" sz="2400" dirty="0" smtClean="0"/>
              <a:t> </a:t>
            </a:r>
            <a:r>
              <a:rPr lang="en-US" sz="2400" dirty="0"/>
              <a:t>(reduced forced vital capacity [FVC]), a low total lung </a:t>
            </a:r>
            <a:r>
              <a:rPr lang="en-US" sz="2400" dirty="0" smtClean="0"/>
              <a:t>capacity</a:t>
            </a:r>
            <a:r>
              <a:rPr lang="tr-TR" sz="2400" dirty="0" smtClean="0"/>
              <a:t> </a:t>
            </a:r>
            <a:r>
              <a:rPr lang="en-US" sz="2400" dirty="0" smtClean="0"/>
              <a:t>(TLC</a:t>
            </a:r>
            <a:r>
              <a:rPr lang="en-US" sz="2400" dirty="0"/>
              <a:t>) on </a:t>
            </a:r>
            <a:r>
              <a:rPr lang="en-US" sz="2400" dirty="0" err="1"/>
              <a:t>plethysmography</a:t>
            </a:r>
            <a:r>
              <a:rPr lang="en-US" sz="2400" dirty="0"/>
              <a:t>, a low carbon monoxide diffusion capacity </a:t>
            </a:r>
            <a:r>
              <a:rPr lang="en-US" sz="2400" dirty="0" smtClean="0"/>
              <a:t>of</a:t>
            </a:r>
            <a:r>
              <a:rPr lang="tr-TR" sz="2400" dirty="0" smtClean="0"/>
              <a:t> </a:t>
            </a:r>
            <a:r>
              <a:rPr lang="en-US" sz="2400" dirty="0" smtClean="0"/>
              <a:t>the </a:t>
            </a:r>
            <a:r>
              <a:rPr lang="en-US" sz="2400" dirty="0"/>
              <a:t>lung (DLCO), and </a:t>
            </a:r>
            <a:r>
              <a:rPr lang="en-US" sz="2400" dirty="0" err="1"/>
              <a:t>desaturation</a:t>
            </a:r>
            <a:r>
              <a:rPr lang="en-US" sz="2400" dirty="0"/>
              <a:t> with ambulatory </a:t>
            </a:r>
            <a:r>
              <a:rPr lang="en-US" sz="2400" dirty="0" err="1"/>
              <a:t>oximetry</a:t>
            </a:r>
            <a:r>
              <a:rPr lang="en-US" sz="2400" dirty="0"/>
              <a:t>.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 err="1" smtClean="0">
                <a:solidFill>
                  <a:srgbClr val="FF0000"/>
                </a:solidFill>
              </a:rPr>
              <a:t>High</a:t>
            </a:r>
            <a:r>
              <a:rPr lang="tr-TR" sz="3600" dirty="0" smtClean="0">
                <a:solidFill>
                  <a:srgbClr val="FF0000"/>
                </a:solidFill>
              </a:rPr>
              <a:t>-</a:t>
            </a:r>
            <a:r>
              <a:rPr lang="tr-TR" sz="3600" dirty="0" err="1" smtClean="0">
                <a:solidFill>
                  <a:srgbClr val="FF0000"/>
                </a:solidFill>
              </a:rPr>
              <a:t>resolution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chest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computed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tomography</a:t>
            </a:r>
            <a:r>
              <a:rPr lang="tr-TR" sz="3600" dirty="0" smtClean="0">
                <a:solidFill>
                  <a:srgbClr val="FF0000"/>
                </a:solidFill>
              </a:rPr>
              <a:t> (</a:t>
            </a:r>
            <a:r>
              <a:rPr lang="en-US" sz="3600" dirty="0" smtClean="0">
                <a:solidFill>
                  <a:srgbClr val="FF0000"/>
                </a:solidFill>
              </a:rPr>
              <a:t>HRCT</a:t>
            </a:r>
            <a:r>
              <a:rPr lang="tr-TR" sz="3600" dirty="0" smtClean="0">
                <a:solidFill>
                  <a:srgbClr val="FF0000"/>
                </a:solidFill>
              </a:rPr>
              <a:t>)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 smtClean="0"/>
              <a:t>High</a:t>
            </a:r>
            <a:r>
              <a:rPr lang="tr-TR" sz="2400" dirty="0" smtClean="0"/>
              <a:t>-</a:t>
            </a:r>
            <a:r>
              <a:rPr lang="tr-TR" sz="2400" dirty="0" err="1" smtClean="0"/>
              <a:t>resolution</a:t>
            </a:r>
            <a:r>
              <a:rPr lang="tr-TR" sz="2400" dirty="0" smtClean="0"/>
              <a:t> </a:t>
            </a:r>
            <a:r>
              <a:rPr lang="tr-TR" sz="2400" dirty="0" err="1" smtClean="0"/>
              <a:t>chest</a:t>
            </a:r>
            <a:r>
              <a:rPr lang="tr-TR" sz="2400" dirty="0" smtClean="0"/>
              <a:t> </a:t>
            </a:r>
            <a:r>
              <a:rPr lang="tr-TR" sz="2400" dirty="0" err="1" smtClean="0"/>
              <a:t>computed</a:t>
            </a:r>
            <a:r>
              <a:rPr lang="tr-TR" sz="2400" dirty="0" smtClean="0"/>
              <a:t> </a:t>
            </a:r>
            <a:r>
              <a:rPr lang="tr-TR" sz="2400" dirty="0" err="1" smtClean="0"/>
              <a:t>tomography</a:t>
            </a:r>
            <a:r>
              <a:rPr lang="tr-TR" sz="2400" dirty="0" smtClean="0"/>
              <a:t> (</a:t>
            </a:r>
            <a:r>
              <a:rPr lang="en-US" sz="2400" dirty="0" smtClean="0"/>
              <a:t>HRCT</a:t>
            </a:r>
            <a:r>
              <a:rPr lang="tr-TR" sz="2400" dirty="0" smtClean="0"/>
              <a:t>)</a:t>
            </a:r>
            <a:r>
              <a:rPr lang="en-US" sz="2400" dirty="0" smtClean="0"/>
              <a:t>of the chest is the</a:t>
            </a:r>
            <a:r>
              <a:rPr lang="tr-TR" sz="2400" dirty="0" smtClean="0"/>
              <a:t> </a:t>
            </a:r>
            <a:r>
              <a:rPr lang="en-US" sz="2400" dirty="0" smtClean="0"/>
              <a:t>imaging modality of choice in detecting ILD, and is particularly useful for detecting </a:t>
            </a:r>
            <a:r>
              <a:rPr lang="en-US" sz="2400" dirty="0"/>
              <a:t>subclinical disease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en-US" sz="2400" dirty="0" smtClean="0"/>
              <a:t> </a:t>
            </a:r>
            <a:r>
              <a:rPr lang="en-US" sz="2400" dirty="0"/>
              <a:t>There is a correlation between the </a:t>
            </a:r>
            <a:r>
              <a:rPr lang="en-US" sz="2400" dirty="0" err="1" smtClean="0"/>
              <a:t>histopathologic</a:t>
            </a:r>
            <a:r>
              <a:rPr lang="tr-TR" sz="2400" dirty="0" smtClean="0"/>
              <a:t> </a:t>
            </a:r>
            <a:r>
              <a:rPr lang="en-US" sz="2400" dirty="0" smtClean="0"/>
              <a:t>patterns </a:t>
            </a:r>
            <a:r>
              <a:rPr lang="en-US" sz="2400" dirty="0"/>
              <a:t>and radiographic appearance on chest CT in </a:t>
            </a:r>
            <a:r>
              <a:rPr lang="en-US" sz="2400" dirty="0">
                <a:solidFill>
                  <a:srgbClr val="FF0000"/>
                </a:solidFill>
              </a:rPr>
              <a:t>both NSIP (</a:t>
            </a:r>
            <a:r>
              <a:rPr lang="en-US" sz="2400" dirty="0" smtClean="0">
                <a:solidFill>
                  <a:srgbClr val="FF0000"/>
                </a:solidFill>
              </a:rPr>
              <a:t>inflammatory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ground-glass </a:t>
            </a:r>
            <a:r>
              <a:rPr lang="en-US" sz="2400" dirty="0">
                <a:solidFill>
                  <a:srgbClr val="FF0000"/>
                </a:solidFill>
              </a:rPr>
              <a:t>opacities) and UIP (honeycombing in a </a:t>
            </a:r>
            <a:r>
              <a:rPr lang="en-US" sz="2400" dirty="0" err="1">
                <a:solidFill>
                  <a:srgbClr val="FF0000"/>
                </a:solidFill>
              </a:rPr>
              <a:t>subpleural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distribution)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patterns </a:t>
            </a:r>
            <a:r>
              <a:rPr lang="en-US" sz="2400" dirty="0"/>
              <a:t>but likely a higher correlation with the UIP pattern. </a:t>
            </a:r>
            <a:endParaRPr lang="tr-TR" sz="2400" dirty="0" smtClean="0"/>
          </a:p>
          <a:p>
            <a:r>
              <a:rPr lang="en-US" sz="2400" dirty="0" smtClean="0"/>
              <a:t>Computer-aided</a:t>
            </a:r>
            <a:r>
              <a:rPr lang="tr-TR" sz="2400" dirty="0" smtClean="0"/>
              <a:t> </a:t>
            </a:r>
            <a:r>
              <a:rPr lang="en-US" sz="2400" dirty="0" smtClean="0"/>
              <a:t>quantitative </a:t>
            </a:r>
            <a:r>
              <a:rPr lang="en-US" sz="2400" dirty="0"/>
              <a:t>scoring of CT scans is emerging as a method to detect </a:t>
            </a:r>
            <a:r>
              <a:rPr lang="en-US" sz="2400" dirty="0" smtClean="0"/>
              <a:t>and</a:t>
            </a:r>
            <a:r>
              <a:rPr lang="tr-TR" sz="2400" dirty="0" smtClean="0"/>
              <a:t> </a:t>
            </a:r>
            <a:r>
              <a:rPr lang="en-US" sz="2400" dirty="0" smtClean="0"/>
              <a:t>quantify </a:t>
            </a:r>
            <a:r>
              <a:rPr lang="en-US" sz="2400" dirty="0"/>
              <a:t>the extent and severity of </a:t>
            </a:r>
            <a:r>
              <a:rPr lang="en-US" sz="2400" dirty="0" smtClean="0"/>
              <a:t>fibrosis</a:t>
            </a:r>
            <a:r>
              <a:rPr lang="tr-TR" sz="2400" dirty="0" smtClean="0"/>
              <a:t>.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86941"/>
            <a:ext cx="3875116" cy="303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748283"/>
            <a:ext cx="369093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35496" y="37890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High-resolution computed </a:t>
            </a:r>
            <a:r>
              <a:rPr lang="en-US" sz="1400" b="1" dirty="0" err="1">
                <a:solidFill>
                  <a:srgbClr val="002060"/>
                </a:solidFill>
              </a:rPr>
              <a:t>tomographic</a:t>
            </a:r>
            <a:r>
              <a:rPr lang="en-US" sz="1400" b="1" dirty="0">
                <a:solidFill>
                  <a:srgbClr val="002060"/>
                </a:solidFill>
              </a:rPr>
              <a:t> scan of the chest shows </a:t>
            </a:r>
            <a:r>
              <a:rPr lang="en-US" sz="1400" b="1" dirty="0" smtClean="0">
                <a:solidFill>
                  <a:srgbClr val="002060"/>
                </a:solidFill>
              </a:rPr>
              <a:t>bilateral</a:t>
            </a:r>
            <a:r>
              <a:rPr lang="tr-TR" sz="1400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</a:rPr>
              <a:t>ground-glass </a:t>
            </a:r>
            <a:r>
              <a:rPr lang="en-US" sz="1400" b="1" dirty="0">
                <a:solidFill>
                  <a:srgbClr val="002060"/>
                </a:solidFill>
              </a:rPr>
              <a:t>opacities </a:t>
            </a:r>
            <a:r>
              <a:rPr lang="en-US" sz="1400" b="1" dirty="0" smtClean="0">
                <a:solidFill>
                  <a:srgbClr val="002060"/>
                </a:solidFill>
              </a:rPr>
              <a:t>without</a:t>
            </a:r>
            <a:r>
              <a:rPr lang="tr-TR" sz="1400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</a:rPr>
              <a:t>honeycombing </a:t>
            </a:r>
            <a:r>
              <a:rPr lang="en-US" sz="1400" b="1" dirty="0">
                <a:solidFill>
                  <a:srgbClr val="002060"/>
                </a:solidFill>
              </a:rPr>
              <a:t>in a patient with </a:t>
            </a:r>
            <a:r>
              <a:rPr lang="en-US" sz="1400" b="1" dirty="0" err="1">
                <a:solidFill>
                  <a:srgbClr val="002060"/>
                </a:solidFill>
              </a:rPr>
              <a:t>dermatomyositis</a:t>
            </a:r>
            <a:r>
              <a:rPr lang="en-US" sz="1400" b="1" dirty="0">
                <a:solidFill>
                  <a:srgbClr val="002060"/>
                </a:solidFill>
              </a:rPr>
              <a:t>,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which is consistent with nonspecific interstitial pneumonia.</a:t>
            </a:r>
            <a:endParaRPr lang="tr-TR" sz="1400" b="1" dirty="0">
              <a:solidFill>
                <a:srgbClr val="00206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536504" y="377103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High-resolution computed </a:t>
            </a:r>
            <a:r>
              <a:rPr lang="en-US" sz="1400" b="1" dirty="0" err="1">
                <a:solidFill>
                  <a:srgbClr val="FF0000"/>
                </a:solidFill>
              </a:rPr>
              <a:t>tomographic</a:t>
            </a:r>
            <a:r>
              <a:rPr lang="en-US" sz="1400" b="1" dirty="0">
                <a:solidFill>
                  <a:srgbClr val="FF0000"/>
                </a:solidFill>
              </a:rPr>
              <a:t> scan of the chest shows </a:t>
            </a:r>
            <a:r>
              <a:rPr lang="en-US" sz="1400" b="1" dirty="0" smtClean="0">
                <a:solidFill>
                  <a:srgbClr val="FF0000"/>
                </a:solidFill>
              </a:rPr>
              <a:t>fibrotic</a:t>
            </a:r>
            <a:r>
              <a:rPr lang="tr-TR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changes </a:t>
            </a:r>
            <a:r>
              <a:rPr lang="en-US" sz="1400" b="1" dirty="0">
                <a:solidFill>
                  <a:srgbClr val="FF0000"/>
                </a:solidFill>
              </a:rPr>
              <a:t>in a </a:t>
            </a:r>
            <a:r>
              <a:rPr lang="en-US" sz="1400" b="1" dirty="0" err="1">
                <a:solidFill>
                  <a:srgbClr val="FF0000"/>
                </a:solidFill>
              </a:rPr>
              <a:t>subpleural</a:t>
            </a:r>
            <a:r>
              <a:rPr lang="en-US" sz="1400" b="1" dirty="0">
                <a:solidFill>
                  <a:srgbClr val="FF0000"/>
                </a:solidFill>
              </a:rPr>
              <a:t> distribution with honeycombing consistent with usual interstitial</a:t>
            </a:r>
          </a:p>
          <a:p>
            <a:r>
              <a:rPr lang="tr-TR" sz="1400" b="1" dirty="0" err="1">
                <a:solidFill>
                  <a:srgbClr val="FF0000"/>
                </a:solidFill>
              </a:rPr>
              <a:t>pneumonia</a:t>
            </a:r>
            <a:r>
              <a:rPr lang="tr-TR" sz="1400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</a:rPr>
              <a:t>Granulomatosis</a:t>
            </a:r>
            <a:r>
              <a:rPr lang="en-US" sz="4000" dirty="0" smtClean="0">
                <a:solidFill>
                  <a:srgbClr val="C00000"/>
                </a:solidFill>
              </a:rPr>
              <a:t> with </a:t>
            </a:r>
            <a:r>
              <a:rPr lang="en-US" sz="4000" dirty="0" err="1" smtClean="0">
                <a:solidFill>
                  <a:srgbClr val="C00000"/>
                </a:solidFill>
              </a:rPr>
              <a:t>polyangiitis</a:t>
            </a:r>
            <a:endParaRPr lang="tr-TR" sz="4000" dirty="0">
              <a:solidFill>
                <a:srgbClr val="C0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91269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err="1"/>
              <a:t>Granulomatosis</a:t>
            </a:r>
            <a:r>
              <a:rPr lang="en-US" sz="2000" dirty="0"/>
              <a:t> with </a:t>
            </a:r>
            <a:r>
              <a:rPr lang="en-US" sz="2000" dirty="0" err="1"/>
              <a:t>polyangiitis</a:t>
            </a:r>
            <a:r>
              <a:rPr lang="en-US" sz="2000" dirty="0"/>
              <a:t> (the entity previously known as Wegener’s </a:t>
            </a:r>
            <a:r>
              <a:rPr lang="en-US" sz="2000" dirty="0" err="1"/>
              <a:t>granulomatosis</a:t>
            </a:r>
            <a:r>
              <a:rPr lang="en-US" sz="2000" dirty="0"/>
              <a:t>) </a:t>
            </a:r>
            <a:r>
              <a:rPr lang="en-US" sz="2000" dirty="0" smtClean="0"/>
              <a:t> </a:t>
            </a:r>
            <a:r>
              <a:rPr lang="en-US" sz="2000" dirty="0"/>
              <a:t>commonly affects the upper </a:t>
            </a:r>
            <a:r>
              <a:rPr lang="en-US" sz="2000" dirty="0" smtClean="0"/>
              <a:t>airways</a:t>
            </a:r>
            <a:r>
              <a:rPr lang="tr-TR" sz="2000" dirty="0"/>
              <a:t> </a:t>
            </a:r>
            <a:r>
              <a:rPr lang="en-US" sz="2000" dirty="0" smtClean="0"/>
              <a:t> </a:t>
            </a:r>
            <a:r>
              <a:rPr lang="en-US" sz="2000" dirty="0"/>
              <a:t>and pulmonary parenchyma. The lower respiratory tract is similarly involved in a majority of patients (&gt;80%) and will frequently manifest with cough, </a:t>
            </a:r>
            <a:r>
              <a:rPr lang="en-US" sz="2000" dirty="0" err="1"/>
              <a:t>dyspnea</a:t>
            </a:r>
            <a:r>
              <a:rPr lang="en-US" sz="2000" dirty="0"/>
              <a:t>, chest discomfort, </a:t>
            </a:r>
            <a:r>
              <a:rPr lang="en-US" sz="2000" dirty="0" err="1"/>
              <a:t>hemoptysis</a:t>
            </a:r>
            <a:r>
              <a:rPr lang="en-US" sz="2000" dirty="0"/>
              <a:t>, alveolar hemorrhage, pulmonary nodules, cavities, or </a:t>
            </a:r>
            <a:r>
              <a:rPr lang="en-US" sz="2000" dirty="0" smtClean="0"/>
              <a:t>infiltrates</a:t>
            </a:r>
            <a:r>
              <a:rPr lang="tr-TR" sz="2000" dirty="0" smtClean="0"/>
              <a:t>.</a:t>
            </a:r>
            <a:endParaRPr lang="tr-TR" sz="2000" dirty="0"/>
          </a:p>
        </p:txBody>
      </p:sp>
      <p:pic>
        <p:nvPicPr>
          <p:cNvPr id="7" name="Picture 2" descr="Clinical manifestation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1598"/>
            <a:ext cx="4320480" cy="3243746"/>
          </a:xfrm>
          <a:prstGeom prst="rect">
            <a:avLst/>
          </a:prstGeom>
          <a:noFill/>
        </p:spPr>
      </p:pic>
      <p:pic>
        <p:nvPicPr>
          <p:cNvPr id="8" name="Picture 4" descr="Sneller MC. et al.Middleton's Allergy ; 8th edition. 2014. p. 1014-131&#10;Subglottic stenosis&#10;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528" y="3284984"/>
            <a:ext cx="431596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linical manifestation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35" y="1962868"/>
            <a:ext cx="4446473" cy="3338340"/>
          </a:xfrm>
          <a:prstGeom prst="rect">
            <a:avLst/>
          </a:prstGeom>
          <a:noFill/>
        </p:spPr>
      </p:pic>
      <p:pic>
        <p:nvPicPr>
          <p:cNvPr id="15364" name="Picture 4" descr="Intensive immunosuppressive regimens&#10;de Groot K, Harper L, Jayne DR, et al. Pulse versus daily oral cyclophosphamide for i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707" y="2062484"/>
            <a:ext cx="4313790" cy="3238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4428951" cy="273942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98152"/>
            <a:ext cx="3600400" cy="4499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077" y="3645024"/>
            <a:ext cx="3282859" cy="313987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139952" y="4941168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400" b="1" dirty="0" smtClean="0">
                <a:solidFill>
                  <a:srgbClr val="002060"/>
                </a:solidFill>
                <a:latin typeface="TradeGothic-Bold"/>
              </a:rPr>
              <a:t> 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Severe </a:t>
            </a:r>
            <a:r>
              <a:rPr lang="tr-TR" sz="1400" b="1" dirty="0" err="1">
                <a:solidFill>
                  <a:srgbClr val="002060"/>
                </a:solidFill>
                <a:latin typeface="TradeGothic-Light"/>
              </a:rPr>
              <a:t>necrotizing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>
                <a:solidFill>
                  <a:srgbClr val="002060"/>
                </a:solidFill>
                <a:latin typeface="TradeGothic-Light"/>
              </a:rPr>
              <a:t>scleritis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 in a </a:t>
            </a:r>
            <a:r>
              <a:rPr lang="tr-TR" sz="1400" b="1" dirty="0" err="1">
                <a:solidFill>
                  <a:srgbClr val="002060"/>
                </a:solidFill>
                <a:latin typeface="TradeGothic-Light"/>
              </a:rPr>
              <a:t>patient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>
                <a:solidFill>
                  <a:srgbClr val="002060"/>
                </a:solidFill>
                <a:latin typeface="TradeGothic-Light"/>
              </a:rPr>
              <a:t>with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 </a:t>
            </a:r>
            <a:endParaRPr lang="tr-TR" sz="1400" b="1" dirty="0" smtClean="0">
              <a:solidFill>
                <a:srgbClr val="002060"/>
              </a:solidFill>
              <a:latin typeface="TradeGothic-Light"/>
            </a:endParaRPr>
          </a:p>
          <a:p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new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-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onset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>
                <a:solidFill>
                  <a:srgbClr val="002060"/>
                </a:solidFill>
                <a:latin typeface="TradeGothic-Light"/>
              </a:rPr>
              <a:t>granulomatosis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>
                <a:solidFill>
                  <a:srgbClr val="002060"/>
                </a:solidFill>
                <a:latin typeface="TradeGothic-Light"/>
              </a:rPr>
              <a:t>with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>
                <a:solidFill>
                  <a:srgbClr val="002060"/>
                </a:solidFill>
                <a:latin typeface="TradeGothic-Light"/>
              </a:rPr>
              <a:t>polyangiitis</a:t>
            </a:r>
            <a:r>
              <a:rPr lang="tr-TR" sz="1400" b="1" dirty="0">
                <a:solidFill>
                  <a:srgbClr val="002060"/>
                </a:solidFill>
                <a:latin typeface="TradeGothic-Light"/>
              </a:rPr>
              <a:t> (GPA).</a:t>
            </a:r>
          </a:p>
          <a:p>
            <a:endParaRPr lang="tr-TR" sz="1400" dirty="0" smtClean="0">
              <a:solidFill>
                <a:srgbClr val="FF0000"/>
              </a:solidFill>
              <a:latin typeface="TradeGothic-Bold"/>
            </a:endParaRPr>
          </a:p>
          <a:p>
            <a:endParaRPr lang="tr-TR" sz="1400" dirty="0" smtClean="0">
              <a:solidFill>
                <a:srgbClr val="002060"/>
              </a:solidFill>
              <a:latin typeface="TradeGothic-Bold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radeGothic-Light"/>
              </a:rPr>
              <a:t>Multiple </a:t>
            </a:r>
            <a:r>
              <a:rPr lang="en-US" sz="1400" b="1" dirty="0">
                <a:solidFill>
                  <a:srgbClr val="002060"/>
                </a:solidFill>
                <a:latin typeface="TradeGothic-Light"/>
              </a:rPr>
              <a:t>pulmonary nodules in a patient </a:t>
            </a:r>
            <a:endParaRPr lang="tr-TR" sz="1400" b="1" dirty="0" smtClean="0">
              <a:solidFill>
                <a:srgbClr val="002060"/>
              </a:solidFill>
              <a:latin typeface="TradeGothic-Light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radeGothic-Light"/>
              </a:rPr>
              <a:t>with </a:t>
            </a:r>
            <a:r>
              <a:rPr lang="en-US" sz="1400" b="1" dirty="0">
                <a:solidFill>
                  <a:srgbClr val="002060"/>
                </a:solidFill>
                <a:latin typeface="TradeGothic-Light"/>
              </a:rPr>
              <a:t>newly presenting GPA as seen </a:t>
            </a:r>
            <a:r>
              <a:rPr lang="en-US" sz="1400" b="1" dirty="0" smtClean="0">
                <a:solidFill>
                  <a:srgbClr val="002060"/>
                </a:solidFill>
                <a:latin typeface="TradeGothic-Light"/>
              </a:rPr>
              <a:t>on</a:t>
            </a:r>
            <a:endParaRPr lang="tr-TR" sz="1400" b="1" dirty="0" smtClean="0">
              <a:solidFill>
                <a:srgbClr val="002060"/>
              </a:solidFill>
              <a:latin typeface="TradeGothic-Light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TradeGothic-Light"/>
              </a:rPr>
              <a:t>plain chest radiography</a:t>
            </a:r>
            <a:r>
              <a:rPr lang="en-US" dirty="0">
                <a:solidFill>
                  <a:srgbClr val="002060"/>
                </a:solidFill>
                <a:latin typeface="TradeGothic-Light"/>
              </a:rPr>
              <a:t>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179512" y="285293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400" b="1" dirty="0" smtClean="0">
                <a:solidFill>
                  <a:srgbClr val="002060"/>
                </a:solidFill>
                <a:latin typeface="TradeGothic-Bold"/>
              </a:rPr>
              <a:t>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Digital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gangrene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 in a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patient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with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acute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-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onset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 </a:t>
            </a:r>
            <a:r>
              <a:rPr lang="tr-TR" sz="1400" b="1" dirty="0" err="1" smtClean="0">
                <a:solidFill>
                  <a:srgbClr val="002060"/>
                </a:solidFill>
                <a:latin typeface="TradeGothic-Light"/>
              </a:rPr>
              <a:t>vasculitis</a:t>
            </a:r>
            <a:r>
              <a:rPr lang="tr-TR" sz="1400" b="1" dirty="0" smtClean="0">
                <a:solidFill>
                  <a:srgbClr val="002060"/>
                </a:solidFill>
                <a:latin typeface="TradeGothic-Light"/>
              </a:rPr>
              <a:t>. </a:t>
            </a:r>
            <a:endParaRPr lang="tr-TR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2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Psoriatic arthritis is a form of arthritis that affects some people who have psoriasis — a condition that features red patches of skin topped with silvery scales. </a:t>
            </a:r>
            <a:endParaRPr lang="tr-TR" sz="2800" dirty="0" smtClean="0"/>
          </a:p>
          <a:p>
            <a:r>
              <a:rPr lang="en-US" sz="2800" dirty="0" smtClean="0"/>
              <a:t>Most </a:t>
            </a:r>
            <a:r>
              <a:rPr lang="en-US" sz="2800" dirty="0"/>
              <a:t>people </a:t>
            </a:r>
            <a:r>
              <a:rPr lang="tr-TR" sz="2800" dirty="0" smtClean="0"/>
              <a:t>(85%) </a:t>
            </a:r>
            <a:r>
              <a:rPr lang="en-US" sz="2800" dirty="0" smtClean="0"/>
              <a:t>develop </a:t>
            </a:r>
            <a:r>
              <a:rPr lang="en-US" sz="2800" dirty="0"/>
              <a:t>psoriasis first and are later diagnosed with psoriatic arthritis, but the joint problems can sometimes begin before skin patches </a:t>
            </a:r>
            <a:r>
              <a:rPr lang="en-US" sz="2800" dirty="0" smtClean="0"/>
              <a:t>appear</a:t>
            </a:r>
            <a:r>
              <a:rPr lang="tr-TR" sz="2800" dirty="0" smtClean="0"/>
              <a:t>  (5-10 %)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Approximately </a:t>
            </a:r>
            <a:r>
              <a:rPr lang="en-US" sz="2800" dirty="0" smtClean="0"/>
              <a:t>15% </a:t>
            </a:r>
            <a:r>
              <a:rPr lang="en-US" sz="2800" dirty="0"/>
              <a:t>of people with psoriasis develop psoriatic arthritis.</a:t>
            </a:r>
            <a:endParaRPr lang="tr-TR" sz="2800" dirty="0"/>
          </a:p>
        </p:txBody>
      </p:sp>
    </p:spTree>
    <p:extLst>
      <p:ext uri="{BB962C8B-B14F-4D97-AF65-F5344CB8AC3E}">
        <p14:creationId xmlns="" xmlns:p14="http://schemas.microsoft.com/office/powerpoint/2010/main" val="217063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800" b="1" dirty="0" err="1" smtClean="0">
                <a:solidFill>
                  <a:srgbClr val="FF0000"/>
                </a:solidFill>
              </a:rPr>
              <a:t>Pulmonary</a:t>
            </a:r>
            <a:r>
              <a:rPr lang="tr-TR" sz="3800" b="1" dirty="0" smtClean="0">
                <a:solidFill>
                  <a:srgbClr val="FF0000"/>
                </a:solidFill>
              </a:rPr>
              <a:t> </a:t>
            </a:r>
            <a:r>
              <a:rPr lang="tr-TR" sz="3800" b="1" dirty="0" err="1" smtClean="0">
                <a:solidFill>
                  <a:srgbClr val="FF0000"/>
                </a:solidFill>
              </a:rPr>
              <a:t>nodule</a:t>
            </a:r>
            <a:r>
              <a:rPr lang="tr-TR" sz="3800" b="1" dirty="0" smtClean="0">
                <a:solidFill>
                  <a:srgbClr val="FF0000"/>
                </a:solidFill>
              </a:rPr>
              <a:t> </a:t>
            </a:r>
            <a:r>
              <a:rPr lang="tr-TR" sz="3800" b="1" dirty="0" err="1" smtClean="0">
                <a:solidFill>
                  <a:srgbClr val="FF0000"/>
                </a:solidFill>
              </a:rPr>
              <a:t>and</a:t>
            </a:r>
            <a:r>
              <a:rPr lang="tr-TR" sz="3800" b="1" dirty="0" smtClean="0">
                <a:solidFill>
                  <a:srgbClr val="FF0000"/>
                </a:solidFill>
              </a:rPr>
              <a:t> </a:t>
            </a:r>
            <a:r>
              <a:rPr lang="tr-TR" sz="3800" b="1" dirty="0" err="1" smtClean="0">
                <a:solidFill>
                  <a:srgbClr val="FF0000"/>
                </a:solidFill>
              </a:rPr>
              <a:t>pleural</a:t>
            </a:r>
            <a:r>
              <a:rPr lang="tr-TR" sz="3800" b="1" dirty="0" smtClean="0">
                <a:solidFill>
                  <a:srgbClr val="FF0000"/>
                </a:solidFill>
              </a:rPr>
              <a:t> </a:t>
            </a:r>
            <a:r>
              <a:rPr lang="tr-TR" sz="3800" b="1" dirty="0" err="1" smtClean="0">
                <a:solidFill>
                  <a:srgbClr val="FF0000"/>
                </a:solidFill>
              </a:rPr>
              <a:t>effusion</a:t>
            </a:r>
            <a:endParaRPr lang="tr-TR" sz="3800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Rheumatoid arthritis pulmonary nodules are commonly observed as </a:t>
            </a:r>
            <a:r>
              <a:rPr lang="en-US" sz="2400" dirty="0" smtClean="0"/>
              <a:t>an</a:t>
            </a:r>
            <a:r>
              <a:rPr lang="tr-TR" sz="2400" dirty="0" smtClean="0"/>
              <a:t> </a:t>
            </a:r>
            <a:r>
              <a:rPr lang="en-US" sz="2400" dirty="0" smtClean="0"/>
              <a:t>incidental </a:t>
            </a:r>
            <a:r>
              <a:rPr lang="en-US" sz="2400" dirty="0"/>
              <a:t>finding on chest </a:t>
            </a:r>
            <a:r>
              <a:rPr lang="en-US" sz="2400" dirty="0" smtClean="0"/>
              <a:t>CT</a:t>
            </a:r>
            <a:r>
              <a:rPr lang="tr-TR" sz="2400" dirty="0" smtClean="0"/>
              <a:t>. </a:t>
            </a:r>
            <a:r>
              <a:rPr lang="en-US" sz="2400" dirty="0" smtClean="0"/>
              <a:t>Nodule </a:t>
            </a:r>
            <a:r>
              <a:rPr lang="en-US" sz="2400" dirty="0" err="1"/>
              <a:t>cavitation</a:t>
            </a:r>
            <a:r>
              <a:rPr lang="en-US" sz="2400" dirty="0"/>
              <a:t> may result in </a:t>
            </a:r>
            <a:r>
              <a:rPr lang="en-US" sz="2400" dirty="0" err="1"/>
              <a:t>hemoptysis</a:t>
            </a:r>
            <a:r>
              <a:rPr lang="en-US" sz="2400" dirty="0"/>
              <a:t> or </a:t>
            </a:r>
            <a:r>
              <a:rPr lang="en-US" sz="2400" dirty="0" err="1"/>
              <a:t>pneumothorax</a:t>
            </a:r>
            <a:r>
              <a:rPr lang="en-US" sz="2400" dirty="0"/>
              <a:t> through </a:t>
            </a:r>
            <a:r>
              <a:rPr lang="en-US" sz="2400" dirty="0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rupture</a:t>
            </a:r>
            <a:r>
              <a:rPr lang="tr-TR" sz="2400" dirty="0" smtClean="0"/>
              <a:t> </a:t>
            </a:r>
            <a:r>
              <a:rPr lang="tr-TR" sz="2400" dirty="0"/>
              <a:t>of </a:t>
            </a:r>
            <a:r>
              <a:rPr lang="tr-TR" sz="2400" dirty="0" err="1"/>
              <a:t>subpleural</a:t>
            </a:r>
            <a:r>
              <a:rPr lang="tr-TR" sz="2400" dirty="0"/>
              <a:t> </a:t>
            </a:r>
            <a:r>
              <a:rPr lang="tr-TR" sz="2400" dirty="0" err="1"/>
              <a:t>nodules</a:t>
            </a:r>
            <a:r>
              <a:rPr lang="tr-TR" sz="2400" dirty="0" smtClean="0"/>
              <a:t>.</a:t>
            </a:r>
          </a:p>
          <a:p>
            <a:r>
              <a:rPr lang="en-US" sz="2400" dirty="0"/>
              <a:t>Pleural disease is common in RA and can typically result in pleural </a:t>
            </a:r>
            <a:r>
              <a:rPr lang="en-US" sz="2400" dirty="0" smtClean="0"/>
              <a:t>effusions</a:t>
            </a:r>
            <a:r>
              <a:rPr lang="tr-TR" sz="2400" dirty="0" smtClean="0"/>
              <a:t> </a:t>
            </a:r>
            <a:r>
              <a:rPr lang="en-US" sz="2400" dirty="0" smtClean="0"/>
              <a:t>with </a:t>
            </a:r>
            <a:r>
              <a:rPr lang="en-US" sz="2400" dirty="0"/>
              <a:t>a characteristic low glucose (&lt;60 mg/</a:t>
            </a:r>
            <a:r>
              <a:rPr lang="en-US" sz="2400" dirty="0" err="1"/>
              <a:t>dL</a:t>
            </a:r>
            <a:r>
              <a:rPr lang="en-US" sz="2400" dirty="0"/>
              <a:t>), pH below 7.3, and </a:t>
            </a:r>
            <a:r>
              <a:rPr lang="en-US" sz="2400" dirty="0" smtClean="0"/>
              <a:t>elevated</a:t>
            </a:r>
            <a:r>
              <a:rPr lang="tr-TR" sz="2400" dirty="0" smtClean="0"/>
              <a:t> </a:t>
            </a:r>
            <a:r>
              <a:rPr lang="en-US" sz="2400" dirty="0" smtClean="0"/>
              <a:t>lactated </a:t>
            </a:r>
            <a:r>
              <a:rPr lang="en-US" sz="2400" dirty="0" err="1"/>
              <a:t>dehydrogenase</a:t>
            </a:r>
            <a:r>
              <a:rPr lang="en-US" sz="2400" dirty="0"/>
              <a:t> and may have low levels of complement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pPr>
              <a:buNone/>
            </a:pPr>
            <a:endParaRPr lang="tr-TR" sz="2400" dirty="0" smtClean="0"/>
          </a:p>
          <a:p>
            <a:r>
              <a:rPr lang="en-US" sz="2400" dirty="0" smtClean="0"/>
              <a:t>Pleural effusion is the most common manifestation of pulmonary involvement in SLE, and it reportedly occurs in 45% to 60% SLE patients . The pleural fluid is </a:t>
            </a:r>
            <a:r>
              <a:rPr lang="en-US" sz="2400" dirty="0" err="1" smtClean="0"/>
              <a:t>exudative</a:t>
            </a:r>
            <a:r>
              <a:rPr lang="en-US" sz="2400" dirty="0" smtClean="0"/>
              <a:t> in most cases and often bilateral</a:t>
            </a:r>
            <a:r>
              <a:rPr lang="tr-TR" sz="2400" dirty="0" smtClean="0"/>
              <a:t>.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eural effusion in rheumatoid arthritis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203" y="1001737"/>
            <a:ext cx="4106781" cy="4083447"/>
          </a:xfrm>
          <a:prstGeom prst="rect">
            <a:avLst/>
          </a:prstGeom>
          <a:noFill/>
        </p:spPr>
      </p:pic>
      <p:pic>
        <p:nvPicPr>
          <p:cNvPr id="1028" name="Picture 4" descr="pulmonary nodule in rheumatoid arthritis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16217"/>
            <a:ext cx="4248472" cy="3968967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1115616" y="5661248"/>
            <a:ext cx="164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Pleural</a:t>
            </a:r>
            <a:r>
              <a:rPr lang="tr-TR" dirty="0" smtClean="0"/>
              <a:t> </a:t>
            </a:r>
            <a:r>
              <a:rPr lang="tr-TR" dirty="0" err="1" smtClean="0"/>
              <a:t>effusion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5868144" y="5445224"/>
            <a:ext cx="200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Pulmonary</a:t>
            </a:r>
            <a:r>
              <a:rPr lang="tr-TR" dirty="0" smtClean="0"/>
              <a:t> </a:t>
            </a:r>
            <a:r>
              <a:rPr lang="tr-TR" dirty="0" err="1" smtClean="0"/>
              <a:t>nodules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23528" y="413792"/>
            <a:ext cx="8686800" cy="1143000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SYSTEMIC LUPUS ERYTHEMATOSUS</a:t>
            </a:r>
            <a:br>
              <a:rPr lang="tr-TR" sz="2400" b="1" dirty="0" smtClean="0">
                <a:solidFill>
                  <a:srgbClr val="FF0000"/>
                </a:solidFill>
              </a:rPr>
            </a:br>
            <a:r>
              <a:rPr lang="tr-TR" sz="2400" b="1" dirty="0" smtClean="0">
                <a:solidFill>
                  <a:srgbClr val="FF0000"/>
                </a:solidFill>
              </a:rPr>
              <a:t>AND RENAL İNVOLVEMENT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Kidney </a:t>
            </a:r>
            <a:r>
              <a:rPr lang="en-US" sz="1800" dirty="0"/>
              <a:t>involvement with SLE, lupus nephritis (LN), is common and is </a:t>
            </a:r>
            <a:r>
              <a:rPr lang="en-US" sz="1800" dirty="0" smtClean="0"/>
              <a:t>seen</a:t>
            </a:r>
            <a:r>
              <a:rPr lang="tr-TR" sz="1800" dirty="0" smtClean="0"/>
              <a:t> </a:t>
            </a:r>
            <a:r>
              <a:rPr lang="en-US" sz="1800" dirty="0" smtClean="0"/>
              <a:t>in </a:t>
            </a:r>
            <a:r>
              <a:rPr lang="en-US" sz="1800" dirty="0"/>
              <a:t>up to 50% of those with SLE</a:t>
            </a:r>
            <a:r>
              <a:rPr lang="en-US" sz="1800" dirty="0" smtClean="0"/>
              <a:t>.</a:t>
            </a:r>
            <a:r>
              <a:rPr lang="tr-TR" sz="1800" dirty="0"/>
              <a:t> </a:t>
            </a:r>
            <a:r>
              <a:rPr lang="en-US" sz="1800" dirty="0" smtClean="0"/>
              <a:t>Lupus nephritis is an immune complex </a:t>
            </a:r>
            <a:r>
              <a:rPr lang="tr-TR" sz="1800" dirty="0" err="1" smtClean="0"/>
              <a:t>glomerulonephritis</a:t>
            </a:r>
            <a:r>
              <a:rPr lang="tr-TR" sz="1800" dirty="0" smtClean="0"/>
              <a:t>. </a:t>
            </a:r>
          </a:p>
          <a:p>
            <a:r>
              <a:rPr lang="tr-TR" sz="1800" dirty="0" err="1" smtClean="0"/>
              <a:t>Regular</a:t>
            </a:r>
            <a:r>
              <a:rPr lang="tr-TR" sz="1800" dirty="0" smtClean="0"/>
              <a:t> </a:t>
            </a:r>
            <a:r>
              <a:rPr lang="tr-TR" sz="1800" dirty="0" err="1" smtClean="0"/>
              <a:t>screening</a:t>
            </a:r>
            <a:r>
              <a:rPr lang="tr-TR" sz="1800" dirty="0" smtClean="0"/>
              <a:t> </a:t>
            </a:r>
            <a:r>
              <a:rPr lang="en-US" sz="1800" dirty="0" smtClean="0"/>
              <a:t>for </a:t>
            </a:r>
            <a:r>
              <a:rPr lang="en-US" sz="1800" dirty="0"/>
              <a:t>renal disease including measuring serum </a:t>
            </a:r>
            <a:r>
              <a:rPr lang="en-US" sz="1800" dirty="0" err="1"/>
              <a:t>creatinine</a:t>
            </a:r>
            <a:r>
              <a:rPr lang="en-US" sz="1800" dirty="0"/>
              <a:t> and monitoring </a:t>
            </a:r>
            <a:r>
              <a:rPr lang="en-US" sz="1800" dirty="0" smtClean="0"/>
              <a:t>for</a:t>
            </a:r>
            <a:r>
              <a:rPr lang="tr-TR" sz="1800" dirty="0" smtClean="0"/>
              <a:t> </a:t>
            </a:r>
            <a:r>
              <a:rPr lang="en-US" sz="1800" dirty="0" err="1" smtClean="0"/>
              <a:t>proteinuria</a:t>
            </a:r>
            <a:r>
              <a:rPr lang="en-US" sz="1800" dirty="0" smtClean="0"/>
              <a:t> </a:t>
            </a:r>
            <a:r>
              <a:rPr lang="en-US" sz="1800" dirty="0"/>
              <a:t>is important on a regular ongoing basis for these </a:t>
            </a:r>
            <a:r>
              <a:rPr lang="en-US" sz="1800" dirty="0" smtClean="0"/>
              <a:t>patients</a:t>
            </a:r>
            <a:r>
              <a:rPr lang="tr-TR" sz="1800" dirty="0" smtClean="0"/>
              <a:t>.</a:t>
            </a:r>
            <a:r>
              <a:rPr lang="en-US" sz="1800" dirty="0" smtClean="0"/>
              <a:t> </a:t>
            </a:r>
            <a:endParaRPr lang="tr-TR" sz="1800" dirty="0" smtClean="0"/>
          </a:p>
          <a:p>
            <a:r>
              <a:rPr lang="en-US" sz="1800" dirty="0" smtClean="0"/>
              <a:t>LN</a:t>
            </a:r>
            <a:r>
              <a:rPr lang="tr-TR" sz="1800" dirty="0" smtClean="0"/>
              <a:t> </a:t>
            </a:r>
            <a:r>
              <a:rPr lang="en-US" sz="1800" dirty="0" smtClean="0"/>
              <a:t>portends </a:t>
            </a:r>
            <a:r>
              <a:rPr lang="en-US" sz="1800" dirty="0"/>
              <a:t>significant morbidity and mortality</a:t>
            </a:r>
            <a:r>
              <a:rPr lang="en-US" sz="1800" dirty="0" smtClean="0"/>
              <a:t>.</a:t>
            </a:r>
            <a:endParaRPr lang="tr-TR" sz="1800" dirty="0" smtClean="0"/>
          </a:p>
          <a:p>
            <a:r>
              <a:rPr lang="en-US" sz="1800" dirty="0"/>
              <a:t>Renal biopsy is the gold standard for diagnosis</a:t>
            </a:r>
            <a:r>
              <a:rPr lang="en-US" sz="1800" dirty="0" smtClean="0"/>
              <a:t>.</a:t>
            </a:r>
            <a:endParaRPr lang="tr-TR" sz="1800" dirty="0" smtClean="0"/>
          </a:p>
          <a:p>
            <a:pPr>
              <a:buNone/>
            </a:pPr>
            <a:endParaRPr lang="tr-TR" sz="1800" dirty="0" smtClean="0"/>
          </a:p>
          <a:p>
            <a:r>
              <a:rPr lang="en-US" sz="1800" dirty="0" smtClean="0"/>
              <a:t>In clinical practice, the elevated anti-</a:t>
            </a:r>
            <a:r>
              <a:rPr lang="en-US" sz="1800" dirty="0" err="1" smtClean="0"/>
              <a:t>dsDNA</a:t>
            </a:r>
            <a:r>
              <a:rPr lang="en-US" sz="1800" dirty="0" smtClean="0"/>
              <a:t> antibody titer concomitant with reduced complement C3 and C4 levels has become the predictive and disease-activity surrogate biomarkers in LN.</a:t>
            </a:r>
            <a:endParaRPr lang="tr-TR" sz="1800" dirty="0" smtClean="0"/>
          </a:p>
          <a:p>
            <a:r>
              <a:rPr lang="en-US" sz="1800" dirty="0" smtClean="0"/>
              <a:t>Concerns for lupus nephritis are raised when there is greater than 0.5g of protein in a 24</a:t>
            </a:r>
            <a:r>
              <a:rPr lang="tr-TR" sz="1800" dirty="0" smtClean="0"/>
              <a:t> </a:t>
            </a:r>
            <a:r>
              <a:rPr lang="en-US" sz="1800" dirty="0" smtClean="0"/>
              <a:t>hour urine collection or greater than 3+ protein on a urine dipstick. </a:t>
            </a:r>
            <a:endParaRPr lang="tr-TR" sz="1800" dirty="0" smtClean="0"/>
          </a:p>
          <a:p>
            <a:r>
              <a:rPr lang="en-US" sz="1800" dirty="0" smtClean="0"/>
              <a:t>Often times there will be also be concomitant </a:t>
            </a:r>
            <a:r>
              <a:rPr lang="en-US" sz="1800" dirty="0" err="1" smtClean="0"/>
              <a:t>hematuria</a:t>
            </a:r>
            <a:r>
              <a:rPr lang="en-US" sz="1800" dirty="0" smtClean="0"/>
              <a:t> (&gt;5RBC or WBC/ high power field)</a:t>
            </a:r>
            <a:r>
              <a:rPr lang="tr-TR" sz="1800" dirty="0" smtClean="0"/>
              <a:t> </a:t>
            </a:r>
            <a:r>
              <a:rPr lang="tr-TR" sz="1800" dirty="0" err="1" smtClean="0"/>
              <a:t>and</a:t>
            </a:r>
            <a:r>
              <a:rPr lang="tr-TR" sz="1800" dirty="0" smtClean="0"/>
              <a:t> </a:t>
            </a:r>
            <a:r>
              <a:rPr lang="tr-TR" sz="1800" dirty="0" err="1" smtClean="0"/>
              <a:t>casts</a:t>
            </a:r>
            <a:r>
              <a:rPr lang="en-US" sz="1800" dirty="0" smtClean="0"/>
              <a:t> on urinalysis (UA)</a:t>
            </a:r>
            <a:r>
              <a:rPr lang="tr-TR" sz="1800" dirty="0" smtClean="0"/>
              <a:t>.</a:t>
            </a:r>
            <a:endParaRPr lang="tr-T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systemic lupus erythematosus glomerulonephritis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79" y="1124744"/>
            <a:ext cx="4610330" cy="3744416"/>
          </a:xfrm>
          <a:prstGeom prst="rect">
            <a:avLst/>
          </a:prstGeom>
          <a:noFill/>
        </p:spPr>
      </p:pic>
      <p:pic>
        <p:nvPicPr>
          <p:cNvPr id="4" name="Picture 2" descr="systemic lupus erythematosus glomerulonephritis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8318" y="332656"/>
            <a:ext cx="4980186" cy="625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418654"/>
            <a:ext cx="8352928" cy="1210146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SJÖGREN SYNDROME AND RENAL İNVOLVEMENT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err="1" smtClean="0"/>
              <a:t>Sjögren</a:t>
            </a:r>
            <a:r>
              <a:rPr lang="en-US" sz="2000" dirty="0" smtClean="0"/>
              <a:t> </a:t>
            </a:r>
            <a:r>
              <a:rPr lang="en-US" sz="2000" dirty="0"/>
              <a:t>syndrome typically does not result in </a:t>
            </a:r>
            <a:r>
              <a:rPr lang="en-US" sz="2000" dirty="0" err="1"/>
              <a:t>glomerular</a:t>
            </a:r>
            <a:r>
              <a:rPr lang="en-US" sz="2000" dirty="0"/>
              <a:t> pathology </a:t>
            </a:r>
            <a:r>
              <a:rPr lang="en-US" sz="2000" dirty="0" smtClean="0"/>
              <a:t>but</a:t>
            </a:r>
            <a:r>
              <a:rPr lang="tr-TR" sz="2000" dirty="0" smtClean="0"/>
              <a:t> </a:t>
            </a:r>
            <a:r>
              <a:rPr lang="en-US" sz="2000" dirty="0" smtClean="0"/>
              <a:t>more </a:t>
            </a:r>
            <a:r>
              <a:rPr lang="en-US" sz="2000" dirty="0"/>
              <a:t>frequently produces an interstitial nephritis and defects in </a:t>
            </a:r>
            <a:r>
              <a:rPr lang="en-US" sz="2000" dirty="0" smtClean="0"/>
              <a:t>tubular</a:t>
            </a:r>
            <a:r>
              <a:rPr lang="tr-TR" sz="2000" dirty="0" smtClean="0"/>
              <a:t> </a:t>
            </a:r>
            <a:r>
              <a:rPr lang="tr-TR" sz="2000" dirty="0" err="1" smtClean="0"/>
              <a:t>function</a:t>
            </a:r>
            <a:r>
              <a:rPr lang="tr-TR" sz="2000" dirty="0" smtClean="0"/>
              <a:t>.</a:t>
            </a:r>
          </a:p>
          <a:p>
            <a:r>
              <a:rPr lang="en-US" sz="2000" dirty="0" err="1" smtClean="0"/>
              <a:t>Sjögren's</a:t>
            </a:r>
            <a:r>
              <a:rPr lang="en-US" sz="2000" dirty="0" smtClean="0"/>
              <a:t> syndrome is </a:t>
            </a:r>
            <a:r>
              <a:rPr lang="tr-TR" sz="2000" dirty="0" smtClean="0"/>
              <a:t>a </a:t>
            </a:r>
            <a:r>
              <a:rPr lang="tr-TR" sz="2000" dirty="0" err="1" smtClean="0"/>
              <a:t>chronic</a:t>
            </a:r>
            <a:r>
              <a:rPr lang="tr-TR" sz="2000" dirty="0" smtClean="0"/>
              <a:t> </a:t>
            </a:r>
            <a:r>
              <a:rPr lang="tr-TR" sz="2000" dirty="0" err="1" smtClean="0"/>
              <a:t>autoimmune</a:t>
            </a:r>
            <a:r>
              <a:rPr lang="tr-TR" sz="2000" dirty="0" smtClean="0"/>
              <a:t> </a:t>
            </a:r>
            <a:r>
              <a:rPr lang="tr-TR" sz="2000" dirty="0" err="1" smtClean="0"/>
              <a:t>disease</a:t>
            </a:r>
            <a:r>
              <a:rPr lang="tr-TR" sz="2000" dirty="0" smtClean="0"/>
              <a:t> </a:t>
            </a:r>
            <a:r>
              <a:rPr lang="tr-TR" sz="2000" dirty="0" err="1" smtClean="0"/>
              <a:t>characterized</a:t>
            </a:r>
            <a:r>
              <a:rPr lang="tr-TR" sz="2000" dirty="0" smtClean="0"/>
              <a:t> </a:t>
            </a:r>
            <a:r>
              <a:rPr lang="tr-TR" sz="2000" dirty="0" err="1" smtClean="0"/>
              <a:t>by</a:t>
            </a:r>
            <a:r>
              <a:rPr lang="tr-TR" sz="2000" dirty="0" smtClean="0"/>
              <a:t> </a:t>
            </a:r>
            <a:r>
              <a:rPr lang="en-US" sz="2000" dirty="0" smtClean="0"/>
              <a:t>typically associated with a lymphocytic and </a:t>
            </a:r>
            <a:r>
              <a:rPr lang="en-US" sz="2000" dirty="0" err="1" smtClean="0"/>
              <a:t>plasmacytic</a:t>
            </a:r>
            <a:r>
              <a:rPr lang="en-US" sz="2000" dirty="0" smtClean="0"/>
              <a:t> infiltrate in the salivary, parotid, and lacrimal glands, leading to a </a:t>
            </a:r>
            <a:r>
              <a:rPr lang="en-US" sz="2000" dirty="0" err="1" smtClean="0"/>
              <a:t>sicca</a:t>
            </a:r>
            <a:r>
              <a:rPr lang="en-US" sz="2000" dirty="0" smtClean="0"/>
              <a:t> syndrome. </a:t>
            </a:r>
            <a:r>
              <a:rPr lang="en-US" sz="2000" dirty="0"/>
              <a:t>SS is best defined as the triad of dry eyes, dry mouth, and evidence of </a:t>
            </a:r>
            <a:r>
              <a:rPr lang="en-US" sz="2000" dirty="0" smtClean="0"/>
              <a:t>an</a:t>
            </a:r>
            <a:r>
              <a:rPr lang="tr-TR" sz="2000" dirty="0" smtClean="0"/>
              <a:t> </a:t>
            </a:r>
            <a:r>
              <a:rPr lang="en-US" sz="2000" dirty="0" smtClean="0"/>
              <a:t>autoimmune </a:t>
            </a:r>
            <a:r>
              <a:rPr lang="en-US" sz="2000" dirty="0"/>
              <a:t>process mediating these and other clinical manifestations.</a:t>
            </a:r>
            <a:endParaRPr lang="tr-TR" sz="2000" dirty="0"/>
          </a:p>
          <a:p>
            <a:r>
              <a:rPr lang="en-US" sz="2000" dirty="0" smtClean="0"/>
              <a:t>This immune process can also affect </a:t>
            </a:r>
            <a:r>
              <a:rPr lang="en-US" sz="2000" dirty="0" err="1" smtClean="0"/>
              <a:t>nonexocrine</a:t>
            </a:r>
            <a:r>
              <a:rPr lang="en-US" sz="2000" dirty="0" smtClean="0"/>
              <a:t> organs, including the kidneys</a:t>
            </a:r>
            <a:r>
              <a:rPr lang="tr-TR" sz="2000" dirty="0" smtClean="0"/>
              <a:t>.</a:t>
            </a:r>
          </a:p>
          <a:p>
            <a:r>
              <a:rPr lang="en-US" sz="2000" dirty="0" smtClean="0"/>
              <a:t>Chronic </a:t>
            </a:r>
            <a:r>
              <a:rPr lang="en-US" sz="2000" dirty="0" err="1" smtClean="0"/>
              <a:t>tubulointerstitial</a:t>
            </a:r>
            <a:r>
              <a:rPr lang="en-US" sz="2000" dirty="0" smtClean="0"/>
              <a:t> nephritis is the most common renal manifestation of </a:t>
            </a:r>
            <a:r>
              <a:rPr lang="en-US" sz="2000" dirty="0" err="1" smtClean="0"/>
              <a:t>Sjögren's</a:t>
            </a:r>
            <a:r>
              <a:rPr lang="en-US" sz="2000" dirty="0" smtClean="0"/>
              <a:t> syndrome. The interstitial nephritis in </a:t>
            </a:r>
            <a:r>
              <a:rPr lang="en-US" sz="2000" dirty="0" err="1" smtClean="0"/>
              <a:t>Sjögren's</a:t>
            </a:r>
            <a:r>
              <a:rPr lang="en-US" sz="2000" dirty="0" smtClean="0"/>
              <a:t> syndrome is characterized </a:t>
            </a:r>
            <a:r>
              <a:rPr lang="en-US" sz="2000" dirty="0" err="1" smtClean="0"/>
              <a:t>histologically</a:t>
            </a:r>
            <a:r>
              <a:rPr lang="en-US" sz="2000" dirty="0" smtClean="0"/>
              <a:t> by an interstitial infiltrate that can invade and damage the tubules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-468560" y="44624"/>
            <a:ext cx="9577064" cy="1143000"/>
          </a:xfrm>
        </p:spPr>
        <p:txBody>
          <a:bodyPr>
            <a:no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</a:rPr>
              <a:t>PROGRESSIVE SYSTEMIC SCLEROSIS (SCLERODERMA) AND RENAL İNVOLVEMENT</a:t>
            </a: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55576" y="1340768"/>
            <a:ext cx="7632848" cy="5328592"/>
          </a:xfrm>
        </p:spPr>
        <p:txBody>
          <a:bodyPr>
            <a:noAutofit/>
          </a:bodyPr>
          <a:lstStyle/>
          <a:p>
            <a:r>
              <a:rPr lang="en-US" sz="1800" dirty="0" smtClean="0"/>
              <a:t>Scleroderma causes progressive mucoid thickening of the walls and narrowing</a:t>
            </a:r>
            <a:r>
              <a:rPr lang="tr-TR" sz="1800" dirty="0" smtClean="0"/>
              <a:t> </a:t>
            </a:r>
            <a:r>
              <a:rPr lang="en-US" sz="1800" dirty="0" smtClean="0"/>
              <a:t>of</a:t>
            </a:r>
            <a:r>
              <a:rPr lang="tr-TR" sz="1800" dirty="0"/>
              <a:t> </a:t>
            </a:r>
            <a:r>
              <a:rPr lang="en-US" sz="1800" dirty="0" smtClean="0"/>
              <a:t>the vascular lumen of arteries, which results in severe </a:t>
            </a:r>
            <a:r>
              <a:rPr lang="tr-TR" sz="1800" dirty="0" smtClean="0"/>
              <a:t> </a:t>
            </a:r>
            <a:r>
              <a:rPr lang="tr-TR" sz="1800" dirty="0" err="1" smtClean="0"/>
              <a:t>hypertension</a:t>
            </a:r>
            <a:r>
              <a:rPr lang="en-US" sz="1800" dirty="0" smtClean="0"/>
              <a:t> and ischemic</a:t>
            </a:r>
            <a:r>
              <a:rPr lang="tr-TR" sz="1800" dirty="0" smtClean="0"/>
              <a:t> </a:t>
            </a:r>
            <a:r>
              <a:rPr lang="en-US" sz="1800" dirty="0" smtClean="0"/>
              <a:t>kidney disease. </a:t>
            </a:r>
            <a:endParaRPr lang="tr-TR" sz="1800" dirty="0" smtClean="0"/>
          </a:p>
          <a:p>
            <a:r>
              <a:rPr lang="en-US" sz="1800" dirty="0" smtClean="0"/>
              <a:t> The classic renal manifestation of scleroderma is</a:t>
            </a:r>
            <a:r>
              <a:rPr lang="tr-TR" sz="1800" dirty="0" smtClean="0"/>
              <a:t> </a:t>
            </a:r>
            <a:r>
              <a:rPr lang="en-US" sz="1800" dirty="0" smtClean="0"/>
              <a:t>“scleroderma renal crisis.” </a:t>
            </a:r>
            <a:endParaRPr lang="tr-TR" sz="1800" dirty="0" smtClean="0"/>
          </a:p>
          <a:p>
            <a:pPr>
              <a:buNone/>
            </a:pPr>
            <a:r>
              <a:rPr lang="tr-TR" sz="1800" dirty="0" smtClean="0"/>
              <a:t>	</a:t>
            </a:r>
            <a:r>
              <a:rPr lang="en-US" sz="1800" dirty="0" smtClean="0"/>
              <a:t>This is characterized by acute renal failure associate</a:t>
            </a:r>
            <a:r>
              <a:rPr lang="tr-TR" sz="1800" dirty="0" smtClean="0"/>
              <a:t> </a:t>
            </a:r>
            <a:r>
              <a:rPr lang="en-US" sz="1800" dirty="0" smtClean="0"/>
              <a:t>with marked </a:t>
            </a:r>
            <a:r>
              <a:rPr lang="tr-TR" sz="1800" dirty="0" err="1" smtClean="0"/>
              <a:t>hypertension</a:t>
            </a:r>
            <a:r>
              <a:rPr lang="tr-TR" sz="1800" dirty="0" smtClean="0"/>
              <a:t> . </a:t>
            </a:r>
            <a:r>
              <a:rPr lang="en-US" sz="1800" dirty="0" smtClean="0"/>
              <a:t>Urinalysis that is normal or reveals only mild proteinuria with few cells or casts</a:t>
            </a:r>
            <a:r>
              <a:rPr lang="tr-TR" sz="1800" dirty="0" smtClean="0"/>
              <a:t>.</a:t>
            </a:r>
          </a:p>
          <a:p>
            <a:r>
              <a:rPr lang="en-US" sz="1800" dirty="0" smtClean="0"/>
              <a:t>The</a:t>
            </a:r>
            <a:r>
              <a:rPr lang="tr-TR" sz="1800" dirty="0" smtClean="0"/>
              <a:t>  </a:t>
            </a:r>
            <a:r>
              <a:rPr lang="tr-TR" sz="1800" dirty="0" err="1" smtClean="0"/>
              <a:t>hypertensive</a:t>
            </a:r>
            <a:r>
              <a:rPr lang="en-US" sz="1800" dirty="0" smtClean="0"/>
              <a:t> crisis is a result of </a:t>
            </a:r>
            <a:r>
              <a:rPr lang="en-US" sz="1800" dirty="0" err="1" smtClean="0"/>
              <a:t>microvascular</a:t>
            </a:r>
            <a:r>
              <a:rPr lang="en-US" sz="1800" dirty="0" smtClean="0"/>
              <a:t> abnormalities causing </a:t>
            </a:r>
            <a:r>
              <a:rPr lang="en-US" sz="1800" dirty="0" err="1" smtClean="0"/>
              <a:t>rena</a:t>
            </a:r>
            <a:r>
              <a:rPr lang="tr-TR" sz="1800" dirty="0" smtClean="0"/>
              <a:t>l </a:t>
            </a:r>
            <a:r>
              <a:rPr lang="en-US" sz="1800" dirty="0" err="1" smtClean="0"/>
              <a:t>hypoperfusion,stimulating</a:t>
            </a:r>
            <a:r>
              <a:rPr lang="en-US" sz="1800" dirty="0" smtClean="0"/>
              <a:t> excessive </a:t>
            </a:r>
            <a:r>
              <a:rPr lang="tr-TR" sz="1800" dirty="0" smtClean="0"/>
              <a:t> </a:t>
            </a:r>
            <a:r>
              <a:rPr lang="tr-TR" sz="1800" dirty="0" err="1" smtClean="0"/>
              <a:t>renin</a:t>
            </a:r>
            <a:r>
              <a:rPr lang="tr-TR" sz="1800" dirty="0" smtClean="0"/>
              <a:t> </a:t>
            </a:r>
            <a:r>
              <a:rPr lang="tr-TR" sz="1800" dirty="0" err="1" smtClean="0"/>
              <a:t>angiotension</a:t>
            </a:r>
            <a:r>
              <a:rPr lang="tr-TR" sz="1800" dirty="0" smtClean="0"/>
              <a:t> </a:t>
            </a:r>
            <a:r>
              <a:rPr lang="tr-TR" sz="1800" dirty="0" err="1" smtClean="0"/>
              <a:t>system</a:t>
            </a:r>
            <a:r>
              <a:rPr lang="tr-TR" sz="1800" dirty="0" smtClean="0"/>
              <a:t> (</a:t>
            </a:r>
            <a:r>
              <a:rPr lang="en-US" sz="1800" dirty="0" smtClean="0"/>
              <a:t>RAAS</a:t>
            </a:r>
            <a:r>
              <a:rPr lang="tr-TR" sz="1800" dirty="0" smtClean="0"/>
              <a:t>)</a:t>
            </a:r>
            <a:r>
              <a:rPr lang="en-US" sz="1800" dirty="0" smtClean="0"/>
              <a:t> </a:t>
            </a:r>
            <a:endParaRPr lang="tr-TR" sz="1800" dirty="0" smtClean="0"/>
          </a:p>
          <a:p>
            <a:pPr>
              <a:buNone/>
            </a:pPr>
            <a:r>
              <a:rPr lang="tr-TR" sz="1800" dirty="0" smtClean="0"/>
              <a:t>	</a:t>
            </a:r>
            <a:r>
              <a:rPr lang="en-US" sz="1800" dirty="0" smtClean="0"/>
              <a:t>activation. The treatment is RAAS blockade.</a:t>
            </a:r>
            <a:r>
              <a:rPr lang="tr-TR" sz="1800" dirty="0" smtClean="0"/>
              <a:t> </a:t>
            </a:r>
          </a:p>
          <a:p>
            <a:r>
              <a:rPr lang="en-US" sz="1800" dirty="0" smtClean="0"/>
              <a:t>However, although this hypertensive renal crisis is a well-known complication</a:t>
            </a:r>
            <a:r>
              <a:rPr lang="tr-TR" sz="1800" dirty="0" smtClean="0"/>
              <a:t> </a:t>
            </a:r>
            <a:r>
              <a:rPr lang="en-US" sz="1800" dirty="0" smtClean="0"/>
              <a:t>of scleroderma, it only occurs in about </a:t>
            </a:r>
            <a:r>
              <a:rPr lang="tr-TR" sz="1800" dirty="0" smtClean="0"/>
              <a:t> 5-10 </a:t>
            </a:r>
            <a:r>
              <a:rPr lang="en-US" sz="1800" dirty="0" smtClean="0"/>
              <a:t>% of patients. </a:t>
            </a:r>
            <a:endParaRPr lang="tr-TR" sz="1800" dirty="0" smtClean="0"/>
          </a:p>
          <a:p>
            <a:pPr marL="0" indent="0">
              <a:buNone/>
            </a:pPr>
            <a:endParaRPr lang="tr-TR" sz="1800" dirty="0" smtClean="0"/>
          </a:p>
          <a:p>
            <a:r>
              <a:rPr lang="en-US" sz="1800" dirty="0" smtClean="0"/>
              <a:t>More commonly,</a:t>
            </a:r>
            <a:r>
              <a:rPr lang="tr-TR" sz="1800" dirty="0" smtClean="0"/>
              <a:t> </a:t>
            </a:r>
            <a:r>
              <a:rPr lang="en-US" sz="1800" dirty="0" smtClean="0"/>
              <a:t>patients develop slowly progressive </a:t>
            </a:r>
            <a:r>
              <a:rPr lang="tr-TR" sz="1800" dirty="0" err="1"/>
              <a:t>c</a:t>
            </a:r>
            <a:r>
              <a:rPr lang="tr-TR" sz="1800" dirty="0" err="1" smtClean="0"/>
              <a:t>hronic</a:t>
            </a:r>
            <a:r>
              <a:rPr lang="tr-TR" sz="1800" dirty="0" smtClean="0"/>
              <a:t> </a:t>
            </a:r>
            <a:r>
              <a:rPr lang="tr-TR" sz="1800" dirty="0" err="1" smtClean="0"/>
              <a:t>kidney</a:t>
            </a:r>
            <a:r>
              <a:rPr lang="tr-TR" sz="1800" dirty="0" smtClean="0"/>
              <a:t> </a:t>
            </a:r>
            <a:r>
              <a:rPr lang="tr-TR" sz="1800" dirty="0" err="1" smtClean="0"/>
              <a:t>disease</a:t>
            </a:r>
            <a:r>
              <a:rPr lang="tr-TR" sz="1800" dirty="0" smtClean="0"/>
              <a:t> </a:t>
            </a:r>
            <a:r>
              <a:rPr lang="en-US" sz="1800" dirty="0" smtClean="0"/>
              <a:t>with </a:t>
            </a:r>
            <a:r>
              <a:rPr lang="tr-TR" sz="1800" dirty="0" err="1" smtClean="0"/>
              <a:t>hypertension</a:t>
            </a:r>
            <a:r>
              <a:rPr lang="en-US" sz="1800" dirty="0" smtClean="0"/>
              <a:t> and</a:t>
            </a:r>
            <a:r>
              <a:rPr lang="tr-TR" sz="1800" dirty="0"/>
              <a:t> </a:t>
            </a:r>
            <a:r>
              <a:rPr lang="en-US" sz="1800" dirty="0" smtClean="0"/>
              <a:t> proteinuria caused</a:t>
            </a:r>
            <a:r>
              <a:rPr lang="tr-TR" sz="1800" dirty="0" smtClean="0"/>
              <a:t> </a:t>
            </a:r>
            <a:r>
              <a:rPr lang="en-US" sz="1800" dirty="0" smtClean="0"/>
              <a:t>by ischemic nephropathy. RAAS inhibition again is the first line</a:t>
            </a:r>
            <a:r>
              <a:rPr lang="tr-TR" sz="1800" dirty="0"/>
              <a:t> </a:t>
            </a:r>
            <a:r>
              <a:rPr lang="en-US" sz="1800" dirty="0" smtClean="0"/>
              <a:t>for treatment</a:t>
            </a:r>
            <a:r>
              <a:rPr lang="tr-TR" sz="1800" dirty="0" smtClean="0"/>
              <a:t> of </a:t>
            </a:r>
            <a:r>
              <a:rPr lang="tr-TR" sz="1800" dirty="0" err="1" smtClean="0"/>
              <a:t>hypertension</a:t>
            </a:r>
            <a:r>
              <a:rPr lang="tr-TR" sz="1800" dirty="0" smtClean="0"/>
              <a:t> in </a:t>
            </a:r>
            <a:r>
              <a:rPr lang="tr-TR" sz="1800" dirty="0" err="1" smtClean="0"/>
              <a:t>scleroderma</a:t>
            </a:r>
            <a:r>
              <a:rPr lang="tr-TR" sz="1800" dirty="0" smtClean="0"/>
              <a:t>.</a:t>
            </a:r>
            <a:endParaRPr lang="tr-T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POLYARTERITIS NODOSA</a:t>
            </a:r>
            <a:br>
              <a:rPr lang="tr-TR" sz="3200" b="1" dirty="0" smtClean="0">
                <a:solidFill>
                  <a:srgbClr val="FF0000"/>
                </a:solidFill>
              </a:rPr>
            </a:br>
            <a:r>
              <a:rPr lang="tr-TR" sz="3200" b="1" dirty="0" smtClean="0">
                <a:solidFill>
                  <a:srgbClr val="FF0000"/>
                </a:solidFill>
              </a:rPr>
              <a:t>AND RENAL İNVOLVEMENT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 smtClean="0"/>
              <a:t>Polyarteritis</a:t>
            </a:r>
            <a:r>
              <a:rPr lang="en-US" sz="1800" dirty="0" smtClean="0"/>
              <a:t> </a:t>
            </a:r>
            <a:r>
              <a:rPr lang="en-US" sz="1800" dirty="0" err="1" smtClean="0"/>
              <a:t>nodosa</a:t>
            </a:r>
            <a:r>
              <a:rPr lang="en-US" sz="1800" dirty="0" smtClean="0"/>
              <a:t> is a systemic necrotizing </a:t>
            </a:r>
            <a:r>
              <a:rPr lang="en-US" sz="1800" dirty="0" err="1" smtClean="0"/>
              <a:t>vasculitis</a:t>
            </a:r>
            <a:r>
              <a:rPr lang="en-US" sz="1800" dirty="0" smtClean="0"/>
              <a:t> that typically affects medium-sized muscular arteries and occasionally affects small muscular arteries, resulting in secondary tissue ischemia.</a:t>
            </a:r>
            <a:endParaRPr lang="tr-TR" sz="1800" dirty="0" smtClean="0"/>
          </a:p>
          <a:p>
            <a:r>
              <a:rPr lang="tr-TR" sz="1800" dirty="0" err="1" smtClean="0"/>
              <a:t>These</a:t>
            </a:r>
            <a:r>
              <a:rPr lang="tr-TR" sz="1800" dirty="0" smtClean="0"/>
              <a:t> </a:t>
            </a:r>
            <a:r>
              <a:rPr lang="tr-TR" sz="1800" dirty="0" err="1" smtClean="0"/>
              <a:t>lesions</a:t>
            </a:r>
            <a:r>
              <a:rPr lang="tr-TR" sz="1800" dirty="0" smtClean="0"/>
              <a:t> </a:t>
            </a:r>
            <a:r>
              <a:rPr lang="tr-TR" sz="1800" dirty="0" err="1" smtClean="0"/>
              <a:t>result</a:t>
            </a:r>
            <a:r>
              <a:rPr lang="tr-TR" sz="1800" dirty="0" smtClean="0"/>
              <a:t> in </a:t>
            </a:r>
            <a:r>
              <a:rPr lang="tr-TR" sz="1800" dirty="0" err="1" smtClean="0"/>
              <a:t>microaneurysm</a:t>
            </a:r>
            <a:r>
              <a:rPr lang="tr-TR" sz="1800" dirty="0" smtClean="0"/>
              <a:t> </a:t>
            </a:r>
            <a:r>
              <a:rPr lang="tr-TR" sz="1800" dirty="0" err="1" smtClean="0"/>
              <a:t>formation</a:t>
            </a:r>
            <a:r>
              <a:rPr lang="tr-TR" sz="1800" dirty="0" smtClean="0"/>
              <a:t>, </a:t>
            </a:r>
            <a:r>
              <a:rPr lang="tr-TR" sz="1800" dirty="0" err="1" smtClean="0"/>
              <a:t>aneurysmal</a:t>
            </a:r>
            <a:r>
              <a:rPr lang="tr-TR" sz="1800" dirty="0" smtClean="0"/>
              <a:t> </a:t>
            </a:r>
            <a:r>
              <a:rPr lang="tr-TR" sz="1800" dirty="0" err="1" smtClean="0"/>
              <a:t>rupture</a:t>
            </a:r>
            <a:r>
              <a:rPr lang="tr-TR" sz="1800" dirty="0" smtClean="0"/>
              <a:t> </a:t>
            </a:r>
            <a:r>
              <a:rPr lang="tr-TR" sz="1800" dirty="0" err="1" smtClean="0"/>
              <a:t>with</a:t>
            </a:r>
            <a:r>
              <a:rPr lang="tr-TR" sz="1800" dirty="0" smtClean="0"/>
              <a:t> </a:t>
            </a:r>
            <a:r>
              <a:rPr lang="tr-TR" sz="1800" dirty="0" err="1" smtClean="0"/>
              <a:t>hemorrhage</a:t>
            </a:r>
            <a:r>
              <a:rPr lang="tr-TR" sz="1800" dirty="0" smtClean="0"/>
              <a:t>, </a:t>
            </a:r>
            <a:r>
              <a:rPr lang="tr-TR" sz="1800" dirty="0" err="1" smtClean="0"/>
              <a:t>thrombosis</a:t>
            </a:r>
            <a:r>
              <a:rPr lang="tr-TR" sz="1800" dirty="0" smtClean="0"/>
              <a:t>, </a:t>
            </a:r>
            <a:r>
              <a:rPr lang="tr-TR" sz="1800" dirty="0" err="1" smtClean="0"/>
              <a:t>and</a:t>
            </a:r>
            <a:r>
              <a:rPr lang="tr-TR" sz="1800" dirty="0" smtClean="0"/>
              <a:t>, </a:t>
            </a:r>
            <a:r>
              <a:rPr lang="tr-TR" sz="1800" dirty="0" err="1" smtClean="0"/>
              <a:t>consequently</a:t>
            </a:r>
            <a:r>
              <a:rPr lang="tr-TR" sz="1800" dirty="0" smtClean="0"/>
              <a:t>, organ </a:t>
            </a:r>
            <a:r>
              <a:rPr lang="tr-TR" sz="1800" dirty="0" err="1" smtClean="0"/>
              <a:t>ischemia</a:t>
            </a:r>
            <a:r>
              <a:rPr lang="tr-TR" sz="1800" dirty="0" smtClean="0"/>
              <a:t> </a:t>
            </a:r>
            <a:r>
              <a:rPr lang="tr-TR" sz="1800" dirty="0" err="1" smtClean="0"/>
              <a:t>or</a:t>
            </a:r>
            <a:r>
              <a:rPr lang="tr-TR" sz="1800" dirty="0" smtClean="0"/>
              <a:t> </a:t>
            </a:r>
            <a:r>
              <a:rPr lang="tr-TR" sz="1800" dirty="0" err="1" smtClean="0"/>
              <a:t>infarction</a:t>
            </a:r>
            <a:r>
              <a:rPr lang="tr-TR" sz="1800" dirty="0" smtClean="0"/>
              <a:t>.</a:t>
            </a:r>
          </a:p>
          <a:p>
            <a:r>
              <a:rPr lang="en-US" sz="1800" dirty="0" smtClean="0"/>
              <a:t>The kidneys, skin, joints, muscles, peripheral nerves, and gastrointestinal (GI) tract are most commonly affected but any organ can be. However, the lungs are usually spared. </a:t>
            </a:r>
            <a:endParaRPr lang="tr-TR" sz="1800" dirty="0" smtClean="0"/>
          </a:p>
          <a:p>
            <a:r>
              <a:rPr lang="en-US" sz="1800" dirty="0" smtClean="0"/>
              <a:t>Patients typically present with systemic symptoms (</a:t>
            </a:r>
            <a:r>
              <a:rPr lang="en-US" sz="1800" dirty="0" err="1" smtClean="0"/>
              <a:t>eg</a:t>
            </a:r>
            <a:r>
              <a:rPr lang="en-US" sz="1800" dirty="0" smtClean="0"/>
              <a:t>, fever, fatigue). </a:t>
            </a:r>
            <a:endParaRPr lang="tr-TR" sz="1800" dirty="0" smtClean="0"/>
          </a:p>
          <a:p>
            <a:r>
              <a:rPr lang="en-US" sz="1800" dirty="0" smtClean="0"/>
              <a:t>Diagnosis requires a biopsy or </a:t>
            </a:r>
            <a:r>
              <a:rPr lang="en-US" sz="1800" dirty="0" err="1" smtClean="0"/>
              <a:t>arteriography</a:t>
            </a:r>
            <a:r>
              <a:rPr lang="en-US" sz="1800" dirty="0" smtClean="0"/>
              <a:t>. </a:t>
            </a:r>
            <a:r>
              <a:rPr lang="tr-TR" sz="1800" baseline="30000" dirty="0" smtClean="0"/>
              <a:t> </a:t>
            </a:r>
            <a:endParaRPr lang="tr-TR" sz="1800" dirty="0" smtClean="0"/>
          </a:p>
          <a:p>
            <a:r>
              <a:rPr lang="tr-TR" sz="1800" dirty="0" err="1" smtClean="0"/>
              <a:t>It</a:t>
            </a:r>
            <a:r>
              <a:rPr lang="tr-TR" sz="1800" dirty="0" smtClean="0"/>
              <a:t> has </a:t>
            </a:r>
            <a:r>
              <a:rPr lang="tr-TR" sz="1800" dirty="0" err="1" smtClean="0"/>
              <a:t>renal</a:t>
            </a:r>
            <a:r>
              <a:rPr lang="tr-TR" sz="1800" dirty="0" smtClean="0"/>
              <a:t> </a:t>
            </a:r>
            <a:r>
              <a:rPr lang="en-US" sz="1800" dirty="0" smtClean="0"/>
              <a:t>involvement in up to two thirds of cases. The </a:t>
            </a:r>
            <a:r>
              <a:rPr lang="en-US" sz="1800" dirty="0"/>
              <a:t>vessel wall has </a:t>
            </a:r>
            <a:r>
              <a:rPr lang="en-US" sz="1800" dirty="0" smtClean="0"/>
              <a:t>inflammatory</a:t>
            </a:r>
            <a:r>
              <a:rPr lang="tr-TR" sz="1800" dirty="0" smtClean="0"/>
              <a:t> </a:t>
            </a:r>
            <a:r>
              <a:rPr lang="en-US" sz="1800" dirty="0" smtClean="0"/>
              <a:t>segmental </a:t>
            </a:r>
            <a:r>
              <a:rPr lang="en-US" sz="1800" dirty="0"/>
              <a:t>lesions that can develop into aneurysms and potentially </a:t>
            </a:r>
            <a:r>
              <a:rPr lang="en-US" sz="1800" dirty="0" smtClean="0"/>
              <a:t>rupture,</a:t>
            </a:r>
            <a:r>
              <a:rPr lang="tr-TR" sz="1800" dirty="0" smtClean="0"/>
              <a:t> </a:t>
            </a:r>
            <a:r>
              <a:rPr lang="en-US" sz="1800" dirty="0" smtClean="0"/>
              <a:t>leading </a:t>
            </a:r>
            <a:r>
              <a:rPr lang="en-US" sz="1800" dirty="0"/>
              <a:t>to </a:t>
            </a:r>
            <a:r>
              <a:rPr lang="en-US" sz="1800" dirty="0" err="1"/>
              <a:t>parenchymal</a:t>
            </a:r>
            <a:r>
              <a:rPr lang="en-US" sz="1800" dirty="0"/>
              <a:t> and </a:t>
            </a:r>
            <a:r>
              <a:rPr lang="en-US" sz="1800" dirty="0" err="1"/>
              <a:t>perirenal</a:t>
            </a:r>
            <a:r>
              <a:rPr lang="en-US" sz="1800" dirty="0"/>
              <a:t> hematomas.</a:t>
            </a:r>
            <a:endParaRPr lang="tr-T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272808" cy="1143000"/>
          </a:xfrm>
        </p:spPr>
        <p:txBody>
          <a:bodyPr>
            <a:noAutofit/>
          </a:bodyPr>
          <a:lstStyle/>
          <a:p>
            <a:r>
              <a:rPr lang="tr-TR" sz="3600" dirty="0" err="1" smtClean="0">
                <a:solidFill>
                  <a:srgbClr val="FF0000"/>
                </a:solidFill>
              </a:rPr>
              <a:t>Granulomatosis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with</a:t>
            </a:r>
            <a:r>
              <a:rPr lang="tr-TR" sz="3600" dirty="0" smtClean="0">
                <a:solidFill>
                  <a:srgbClr val="FF0000"/>
                </a:solidFill>
              </a:rPr>
              <a:t/>
            </a:r>
            <a:br>
              <a:rPr lang="tr-TR" sz="3600" dirty="0" smtClean="0">
                <a:solidFill>
                  <a:srgbClr val="FF0000"/>
                </a:solidFill>
              </a:rPr>
            </a:br>
            <a:r>
              <a:rPr lang="tr-TR" sz="3600" dirty="0" err="1" smtClean="0">
                <a:solidFill>
                  <a:srgbClr val="FF0000"/>
                </a:solidFill>
              </a:rPr>
              <a:t>polyangiitis</a:t>
            </a:r>
            <a:r>
              <a:rPr lang="tr-TR" sz="3600" dirty="0" smtClean="0">
                <a:solidFill>
                  <a:srgbClr val="FF0000"/>
                </a:solidFill>
              </a:rPr>
              <a:t>  </a:t>
            </a:r>
            <a:r>
              <a:rPr lang="tr-TR" sz="3600" dirty="0" err="1" smtClean="0">
                <a:solidFill>
                  <a:srgbClr val="FF0000"/>
                </a:solidFill>
              </a:rPr>
              <a:t>and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renal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involvement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GPA is a necrotizing </a:t>
            </a:r>
            <a:r>
              <a:rPr lang="en-US" sz="2000" dirty="0" err="1" smtClean="0"/>
              <a:t>granulomatous</a:t>
            </a:r>
            <a:r>
              <a:rPr lang="en-US" sz="2000" dirty="0" smtClean="0"/>
              <a:t> inflammation where the upper and lower respiratory tract are usually involved. </a:t>
            </a:r>
            <a:r>
              <a:rPr lang="tr-TR" sz="2000" dirty="0" err="1" smtClean="0"/>
              <a:t>In</a:t>
            </a:r>
            <a:r>
              <a:rPr lang="tr-TR" sz="2000" dirty="0" smtClean="0"/>
              <a:t> GPA </a:t>
            </a:r>
            <a:r>
              <a:rPr lang="en-US" sz="2000" dirty="0" smtClean="0"/>
              <a:t>necrotizing </a:t>
            </a:r>
            <a:r>
              <a:rPr lang="en-US" sz="2000" dirty="0" err="1" smtClean="0"/>
              <a:t>glomerulonephritis</a:t>
            </a:r>
            <a:r>
              <a:rPr lang="en-US" sz="2000" dirty="0" smtClean="0"/>
              <a:t> is frequent (about 70–80% of patients) and represents, together with the pulmonary involvement, the most severe complication of the disease. </a:t>
            </a:r>
            <a:endParaRPr lang="tr-TR" sz="2000" dirty="0" smtClean="0"/>
          </a:p>
          <a:p>
            <a:r>
              <a:rPr lang="en-US" sz="2000" dirty="0" smtClean="0"/>
              <a:t>The pathology is similar, with </a:t>
            </a:r>
            <a:r>
              <a:rPr lang="en-US" sz="2000" dirty="0" err="1" smtClean="0"/>
              <a:t>extracapillary</a:t>
            </a:r>
            <a:r>
              <a:rPr lang="en-US" sz="2000" dirty="0" smtClean="0"/>
              <a:t> proliferation and </a:t>
            </a:r>
            <a:r>
              <a:rPr lang="en-US" sz="2000" dirty="0" err="1" smtClean="0"/>
              <a:t>glomerular</a:t>
            </a:r>
            <a:r>
              <a:rPr lang="en-US" sz="2000" dirty="0" smtClean="0"/>
              <a:t> necrosis in the absence of immune deposits. The distinctive trait of GPA is </a:t>
            </a:r>
            <a:r>
              <a:rPr lang="en-US" sz="2000" dirty="0" err="1" smtClean="0"/>
              <a:t>granulomatous</a:t>
            </a:r>
            <a:r>
              <a:rPr lang="en-US" sz="2000" dirty="0" smtClean="0"/>
              <a:t> inflammation with local tissue </a:t>
            </a:r>
            <a:r>
              <a:rPr lang="en-US" sz="2000" dirty="0" err="1" smtClean="0"/>
              <a:t>destructio</a:t>
            </a:r>
            <a:r>
              <a:rPr lang="tr-TR" sz="2000" dirty="0" smtClean="0"/>
              <a:t>n </a:t>
            </a:r>
            <a:r>
              <a:rPr lang="en-US" sz="2000" dirty="0" smtClean="0"/>
              <a:t>that can be found in the upper and lower respiratory tract as well as in the kidney</a:t>
            </a:r>
            <a:r>
              <a:rPr lang="tr-TR" sz="2000" dirty="0" smtClean="0"/>
              <a:t>.</a:t>
            </a:r>
          </a:p>
          <a:p>
            <a:r>
              <a:rPr lang="en-US" sz="2000" dirty="0" smtClean="0"/>
              <a:t> A diagnosis of GPA is appropriate when there is evidence for necrotizing </a:t>
            </a:r>
            <a:r>
              <a:rPr lang="en-US" sz="2000" dirty="0" err="1" smtClean="0"/>
              <a:t>granulomatous</a:t>
            </a:r>
            <a:r>
              <a:rPr lang="en-US" sz="2000" dirty="0" smtClean="0"/>
              <a:t> inflammation accompanied by necrotizing SVV</a:t>
            </a:r>
            <a:r>
              <a:rPr lang="tr-TR" sz="2000" dirty="0" smtClean="0"/>
              <a:t>.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r>
              <a:rPr lang="en-US" sz="2000" dirty="0" smtClean="0"/>
              <a:t>Most patients with GPA (40–90%) have ANCA directed</a:t>
            </a:r>
            <a:r>
              <a:rPr lang="tr-TR" sz="2000" dirty="0" smtClean="0"/>
              <a:t> </a:t>
            </a:r>
            <a:r>
              <a:rPr lang="tr-TR" sz="2000" dirty="0" err="1" smtClean="0"/>
              <a:t>against</a:t>
            </a:r>
            <a:r>
              <a:rPr lang="tr-TR" sz="2000" dirty="0" smtClean="0"/>
              <a:t> </a:t>
            </a:r>
            <a:r>
              <a:rPr lang="tr-TR" sz="2000" dirty="0" err="1" smtClean="0"/>
              <a:t>proteinase</a:t>
            </a:r>
            <a:r>
              <a:rPr lang="tr-TR" sz="2000" dirty="0" smtClean="0"/>
              <a:t> 3 (PR3-ANCA).</a:t>
            </a:r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dirty="0" err="1" smtClean="0">
                <a:solidFill>
                  <a:srgbClr val="FF0000"/>
                </a:solidFill>
              </a:rPr>
              <a:t>Microscopic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polyangiitis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and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renal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involvement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err="1" smtClean="0"/>
              <a:t>Microscopic</a:t>
            </a:r>
            <a:r>
              <a:rPr lang="tr-TR" sz="2000" dirty="0" smtClean="0"/>
              <a:t> </a:t>
            </a:r>
            <a:r>
              <a:rPr lang="tr-TR" sz="2000" dirty="0" err="1" smtClean="0"/>
              <a:t>polyangiitis</a:t>
            </a:r>
            <a:r>
              <a:rPr lang="tr-TR" sz="2000" dirty="0" smtClean="0"/>
              <a:t> MPA is a </a:t>
            </a:r>
            <a:r>
              <a:rPr lang="tr-TR" sz="2000" dirty="0" err="1" smtClean="0"/>
              <a:t>necrotizing</a:t>
            </a:r>
            <a:r>
              <a:rPr lang="tr-TR" sz="2000" dirty="0" smtClean="0"/>
              <a:t> </a:t>
            </a:r>
            <a:r>
              <a:rPr lang="tr-TR" sz="2000" dirty="0" err="1" smtClean="0"/>
              <a:t>vasculitis</a:t>
            </a:r>
            <a:r>
              <a:rPr lang="tr-TR" sz="2000" dirty="0" smtClean="0"/>
              <a:t> </a:t>
            </a:r>
            <a:r>
              <a:rPr lang="tr-TR" sz="2000" dirty="0" err="1" smtClean="0"/>
              <a:t>predominantly</a:t>
            </a:r>
            <a:r>
              <a:rPr lang="tr-TR" sz="2000" dirty="0" smtClean="0"/>
              <a:t> </a:t>
            </a:r>
            <a:r>
              <a:rPr lang="tr-TR" sz="2000" dirty="0" err="1" smtClean="0"/>
              <a:t>affecting</a:t>
            </a:r>
            <a:r>
              <a:rPr lang="tr-TR" sz="2000" dirty="0" smtClean="0"/>
              <a:t> </a:t>
            </a:r>
            <a:r>
              <a:rPr lang="tr-TR" sz="2000" dirty="0" err="1" smtClean="0"/>
              <a:t>small</a:t>
            </a:r>
            <a:r>
              <a:rPr lang="tr-TR" sz="2000" dirty="0" smtClean="0"/>
              <a:t> </a:t>
            </a:r>
            <a:r>
              <a:rPr lang="tr-TR" sz="2000" dirty="0" err="1" smtClean="0"/>
              <a:t>vessels</a:t>
            </a:r>
            <a:r>
              <a:rPr lang="tr-TR" sz="2000" dirty="0" smtClean="0"/>
              <a:t> (</a:t>
            </a:r>
            <a:r>
              <a:rPr lang="tr-TR" sz="2000" dirty="0" err="1" smtClean="0"/>
              <a:t>capillaries</a:t>
            </a:r>
            <a:r>
              <a:rPr lang="tr-TR" sz="2000" dirty="0" smtClean="0"/>
              <a:t>, </a:t>
            </a:r>
            <a:r>
              <a:rPr lang="tr-TR" sz="2000" dirty="0" err="1" smtClean="0"/>
              <a:t>venules</a:t>
            </a:r>
            <a:r>
              <a:rPr lang="tr-TR" sz="2000" dirty="0" smtClean="0"/>
              <a:t> </a:t>
            </a:r>
            <a:r>
              <a:rPr lang="tr-TR" sz="2000" dirty="0" err="1" smtClean="0"/>
              <a:t>or</a:t>
            </a:r>
            <a:r>
              <a:rPr lang="tr-TR" sz="2000" dirty="0" smtClean="0"/>
              <a:t> </a:t>
            </a:r>
            <a:r>
              <a:rPr lang="tr-TR" sz="2000" dirty="0" err="1" smtClean="0"/>
              <a:t>arterioles</a:t>
            </a:r>
            <a:r>
              <a:rPr lang="tr-TR" sz="2000" dirty="0" smtClean="0"/>
              <a:t>).</a:t>
            </a:r>
          </a:p>
          <a:p>
            <a:r>
              <a:rPr lang="tr-TR" sz="2000" dirty="0" smtClean="0"/>
              <a:t> </a:t>
            </a:r>
            <a:r>
              <a:rPr lang="tr-TR" sz="2000" dirty="0" err="1" smtClean="0"/>
              <a:t>Multiple</a:t>
            </a:r>
            <a:r>
              <a:rPr lang="tr-TR" sz="2000" dirty="0" smtClean="0"/>
              <a:t> </a:t>
            </a:r>
            <a:r>
              <a:rPr lang="tr-TR" sz="2000" dirty="0" err="1" smtClean="0"/>
              <a:t>organs</a:t>
            </a:r>
            <a:r>
              <a:rPr lang="tr-TR" sz="2000" dirty="0" smtClean="0"/>
              <a:t> </a:t>
            </a:r>
            <a:r>
              <a:rPr lang="tr-TR" sz="2000" dirty="0" err="1" smtClean="0"/>
              <a:t>are</a:t>
            </a:r>
            <a:r>
              <a:rPr lang="tr-TR" sz="2000" dirty="0" smtClean="0"/>
              <a:t> </a:t>
            </a:r>
            <a:r>
              <a:rPr lang="tr-TR" sz="2000" dirty="0" err="1" smtClean="0"/>
              <a:t>generally</a:t>
            </a:r>
            <a:r>
              <a:rPr lang="tr-TR" sz="2000" dirty="0" smtClean="0"/>
              <a:t> </a:t>
            </a:r>
            <a:r>
              <a:rPr lang="tr-TR" sz="2000" dirty="0" err="1" smtClean="0"/>
              <a:t>affected</a:t>
            </a:r>
            <a:r>
              <a:rPr lang="tr-TR" sz="2000" dirty="0" smtClean="0"/>
              <a:t> in MPA,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kidneys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lungs</a:t>
            </a:r>
            <a:r>
              <a:rPr lang="tr-TR" sz="2000" dirty="0" smtClean="0"/>
              <a:t> </a:t>
            </a:r>
            <a:r>
              <a:rPr lang="tr-TR" sz="2000" dirty="0" err="1" smtClean="0"/>
              <a:t>being</a:t>
            </a:r>
            <a:r>
              <a:rPr lang="tr-TR" sz="2000" dirty="0" smtClean="0"/>
              <a:t>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most</a:t>
            </a:r>
            <a:r>
              <a:rPr lang="tr-TR" sz="2000" dirty="0" smtClean="0"/>
              <a:t> </a:t>
            </a:r>
            <a:r>
              <a:rPr lang="tr-TR" sz="2000" dirty="0" err="1" smtClean="0"/>
              <a:t>frequently</a:t>
            </a:r>
            <a:r>
              <a:rPr lang="tr-TR" sz="2000" dirty="0" smtClean="0"/>
              <a:t> </a:t>
            </a:r>
            <a:r>
              <a:rPr lang="tr-TR" sz="2000" dirty="0" err="1" smtClean="0"/>
              <a:t>reported</a:t>
            </a:r>
            <a:r>
              <a:rPr lang="tr-TR" sz="2000" dirty="0" smtClean="0"/>
              <a:t> .</a:t>
            </a:r>
            <a:r>
              <a:rPr lang="tr-TR" sz="2000" dirty="0" err="1" smtClean="0"/>
              <a:t>Necrotizing</a:t>
            </a:r>
            <a:r>
              <a:rPr lang="tr-TR" sz="2000" dirty="0" smtClean="0"/>
              <a:t> </a:t>
            </a:r>
            <a:r>
              <a:rPr lang="tr-TR" sz="2000" dirty="0" err="1" smtClean="0"/>
              <a:t>glomerulonephritis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pulmonary</a:t>
            </a:r>
            <a:r>
              <a:rPr lang="tr-TR" sz="2000" dirty="0" smtClean="0"/>
              <a:t> </a:t>
            </a:r>
            <a:r>
              <a:rPr lang="tr-TR" sz="2000" dirty="0" err="1" smtClean="0"/>
              <a:t>capillaritis</a:t>
            </a:r>
            <a:r>
              <a:rPr lang="tr-TR" sz="2000" dirty="0" smtClean="0"/>
              <a:t> </a:t>
            </a:r>
            <a:r>
              <a:rPr lang="tr-TR" sz="2000" dirty="0" err="1" smtClean="0"/>
              <a:t>are</a:t>
            </a:r>
            <a:r>
              <a:rPr lang="tr-TR" sz="2000" dirty="0" smtClean="0"/>
              <a:t> </a:t>
            </a:r>
            <a:r>
              <a:rPr lang="tr-TR" sz="2000" dirty="0" err="1" smtClean="0"/>
              <a:t>very</a:t>
            </a:r>
            <a:r>
              <a:rPr lang="tr-TR" sz="2000" dirty="0" smtClean="0"/>
              <a:t> </a:t>
            </a:r>
            <a:r>
              <a:rPr lang="tr-TR" sz="2000" dirty="0" err="1" smtClean="0"/>
              <a:t>common</a:t>
            </a:r>
            <a:r>
              <a:rPr lang="tr-TR" sz="2000" dirty="0" smtClean="0"/>
              <a:t>, </a:t>
            </a:r>
            <a:r>
              <a:rPr lang="tr-TR" sz="2000" dirty="0" err="1" smtClean="0"/>
              <a:t>while</a:t>
            </a:r>
            <a:r>
              <a:rPr lang="tr-TR" sz="2000" dirty="0" smtClean="0"/>
              <a:t> </a:t>
            </a:r>
            <a:r>
              <a:rPr lang="tr-TR" sz="2000" dirty="0" err="1" smtClean="0"/>
              <a:t>granulomatous</a:t>
            </a:r>
            <a:r>
              <a:rPr lang="tr-TR" sz="2000" dirty="0" smtClean="0"/>
              <a:t> </a:t>
            </a:r>
            <a:r>
              <a:rPr lang="tr-TR" sz="2000" dirty="0" err="1" smtClean="0"/>
              <a:t>inflammation</a:t>
            </a:r>
            <a:r>
              <a:rPr lang="tr-TR" sz="2000" dirty="0" smtClean="0"/>
              <a:t> is </a:t>
            </a:r>
            <a:r>
              <a:rPr lang="tr-TR" sz="2000" dirty="0" err="1" smtClean="0"/>
              <a:t>absent</a:t>
            </a:r>
            <a:r>
              <a:rPr lang="tr-TR" sz="2000" dirty="0" smtClean="0"/>
              <a:t>. </a:t>
            </a:r>
          </a:p>
          <a:p>
            <a:r>
              <a:rPr lang="en-US" sz="2000" dirty="0" smtClean="0"/>
              <a:t>The kidney involvement is present in almost 100% of patients with MPA and is characterized by a necrotizing and </a:t>
            </a:r>
            <a:r>
              <a:rPr lang="en-US" sz="2000" dirty="0" err="1" smtClean="0"/>
              <a:t>crescentic</a:t>
            </a:r>
            <a:r>
              <a:rPr lang="en-US" sz="2000" dirty="0" smtClean="0"/>
              <a:t> </a:t>
            </a:r>
            <a:r>
              <a:rPr lang="en-US" sz="2000" dirty="0" err="1" smtClean="0"/>
              <a:t>pauci</a:t>
            </a:r>
            <a:r>
              <a:rPr lang="en-US" sz="2000" dirty="0" smtClean="0"/>
              <a:t>-immune </a:t>
            </a:r>
            <a:r>
              <a:rPr lang="en-US" sz="2000" dirty="0" err="1" smtClean="0"/>
              <a:t>glomerulonephritis</a:t>
            </a:r>
            <a:r>
              <a:rPr lang="en-US" sz="2000" dirty="0" smtClean="0"/>
              <a:t>. </a:t>
            </a:r>
            <a:endParaRPr lang="tr-TR" sz="2000" dirty="0" smtClean="0"/>
          </a:p>
          <a:p>
            <a:r>
              <a:rPr lang="en-US" sz="2000" dirty="0" smtClean="0"/>
              <a:t>Most patients with MPA (65–90%) have ANCA directed</a:t>
            </a:r>
            <a:r>
              <a:rPr lang="tr-TR" sz="2000" dirty="0" smtClean="0"/>
              <a:t> </a:t>
            </a:r>
            <a:r>
              <a:rPr lang="tr-TR" sz="2000" dirty="0" err="1" smtClean="0"/>
              <a:t>against</a:t>
            </a:r>
            <a:r>
              <a:rPr lang="tr-TR" sz="2000" dirty="0" smtClean="0"/>
              <a:t> </a:t>
            </a:r>
            <a:r>
              <a:rPr lang="tr-TR" sz="2000" dirty="0" err="1" smtClean="0"/>
              <a:t>myeloperoxidase</a:t>
            </a:r>
            <a:r>
              <a:rPr lang="tr-TR" sz="2000" dirty="0" smtClean="0"/>
              <a:t> (MPO-ANCA).</a:t>
            </a:r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389" y="1124744"/>
            <a:ext cx="3582611" cy="4372001"/>
          </a:xfrm>
          <a:prstGeom prst="rect">
            <a:avLst/>
          </a:prstGeom>
          <a:noFill/>
        </p:spPr>
      </p:pic>
      <p:pic>
        <p:nvPicPr>
          <p:cNvPr id="1028" name="Picture 4" descr="pauci immune necrotising glomerulonephritis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1173610"/>
            <a:ext cx="5599474" cy="4199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672408" cy="24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2254" y="404664"/>
            <a:ext cx="3782194" cy="253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44375"/>
            <a:ext cx="4286610" cy="285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107504" y="29673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Psoriasis </a:t>
            </a:r>
            <a:r>
              <a:rPr lang="en-US" sz="1400" b="1" dirty="0" err="1" smtClean="0"/>
              <a:t>vulgaris</a:t>
            </a:r>
            <a:r>
              <a:rPr lang="en-US" sz="1400" b="1" dirty="0" smtClean="0"/>
              <a:t>. Note the typical distribution over </a:t>
            </a:r>
            <a:endParaRPr lang="tr-TR" sz="1400" b="1" dirty="0" smtClean="0"/>
          </a:p>
          <a:p>
            <a:r>
              <a:rPr lang="en-US" sz="1400" b="1" dirty="0" smtClean="0"/>
              <a:t>the extensor surfaces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and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silvery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scales</a:t>
            </a:r>
            <a:r>
              <a:rPr lang="tr-TR" sz="1400" b="1" dirty="0" smtClean="0"/>
              <a:t>.</a:t>
            </a:r>
            <a:endParaRPr lang="tr-TR" sz="1400" b="1" dirty="0"/>
          </a:p>
        </p:txBody>
      </p:sp>
      <p:sp>
        <p:nvSpPr>
          <p:cNvPr id="6" name="5 Dikdörtgen"/>
          <p:cNvSpPr/>
          <p:nvPr/>
        </p:nvSpPr>
        <p:spPr>
          <a:xfrm>
            <a:off x="4752528" y="310583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Nail psoriasis. Note the </a:t>
            </a:r>
            <a:r>
              <a:rPr lang="en-US" sz="1400" b="1" dirty="0" err="1" smtClean="0"/>
              <a:t>onycholysis</a:t>
            </a:r>
            <a:r>
              <a:rPr lang="en-US" sz="1400" b="1" dirty="0" smtClean="0"/>
              <a:t>, oil spots, and pits.</a:t>
            </a:r>
            <a:endParaRPr lang="tr-TR" sz="1400" b="1" dirty="0"/>
          </a:p>
        </p:txBody>
      </p:sp>
      <p:sp>
        <p:nvSpPr>
          <p:cNvPr id="7" name="6 Dikdörtgen"/>
          <p:cNvSpPr/>
          <p:nvPr/>
        </p:nvSpPr>
        <p:spPr>
          <a:xfrm>
            <a:off x="4716016" y="592953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Psoriasis </a:t>
            </a:r>
            <a:r>
              <a:rPr lang="en-US" sz="1400" b="1" dirty="0" err="1" smtClean="0"/>
              <a:t>vulgaris</a:t>
            </a:r>
            <a:r>
              <a:rPr lang="en-US" sz="1400" b="1" dirty="0" smtClean="0"/>
              <a:t> involving the scalp (psoriasis </a:t>
            </a:r>
            <a:r>
              <a:rPr lang="en-US" sz="1400" b="1" dirty="0" err="1" smtClean="0"/>
              <a:t>capitis</a:t>
            </a:r>
            <a:r>
              <a:rPr lang="en-US" sz="1400" b="1" dirty="0" smtClean="0"/>
              <a:t>).</a:t>
            </a:r>
            <a:endParaRPr lang="tr-T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FF0000"/>
                </a:solidFill>
              </a:rPr>
              <a:t>AMYLOIDOSIS</a:t>
            </a:r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Secondary </a:t>
            </a:r>
            <a:r>
              <a:rPr lang="en-US" sz="2400" dirty="0" err="1"/>
              <a:t>amyloidosis</a:t>
            </a:r>
            <a:r>
              <a:rPr lang="en-US" sz="2400" dirty="0"/>
              <a:t>, caused by the deposition of </a:t>
            </a:r>
            <a:r>
              <a:rPr lang="en-US" sz="2400" dirty="0" err="1"/>
              <a:t>amyloid</a:t>
            </a:r>
            <a:r>
              <a:rPr lang="en-US" sz="2400" dirty="0"/>
              <a:t> A (AA), </a:t>
            </a:r>
            <a:r>
              <a:rPr lang="en-US" sz="2400" dirty="0" smtClean="0"/>
              <a:t>tends</a:t>
            </a:r>
            <a:r>
              <a:rPr lang="tr-TR" sz="2400" dirty="0" smtClean="0"/>
              <a:t> </a:t>
            </a:r>
            <a:r>
              <a:rPr lang="en-US" sz="2400" dirty="0" smtClean="0"/>
              <a:t>to </a:t>
            </a:r>
            <a:r>
              <a:rPr lang="en-US" sz="2400" dirty="0"/>
              <a:t>occur in concert with inflammatory rheumatologic </a:t>
            </a:r>
            <a:r>
              <a:rPr lang="en-US" sz="2400" dirty="0" smtClean="0"/>
              <a:t>conditions,</a:t>
            </a:r>
            <a:r>
              <a:rPr lang="tr-TR" sz="2400" dirty="0" smtClean="0"/>
              <a:t> </a:t>
            </a:r>
            <a:r>
              <a:rPr lang="tr-TR" sz="2400" dirty="0" err="1" smtClean="0"/>
              <a:t>including</a:t>
            </a:r>
            <a:endParaRPr lang="tr-TR" sz="2400" dirty="0" smtClean="0"/>
          </a:p>
          <a:p>
            <a:pPr marL="0" indent="0">
              <a:buNone/>
            </a:pPr>
            <a:endParaRPr lang="tr-TR" sz="2400" dirty="0" smtClean="0"/>
          </a:p>
          <a:p>
            <a:pPr lvl="1">
              <a:buFont typeface="Wingdings" pitchFamily="2" charset="2"/>
              <a:buChar char="Ø"/>
            </a:pPr>
            <a:r>
              <a:rPr lang="tr-TR" sz="2400" dirty="0" err="1" smtClean="0"/>
              <a:t>Rheumatoid</a:t>
            </a:r>
            <a:r>
              <a:rPr lang="tr-TR" sz="2400" dirty="0" smtClean="0"/>
              <a:t> </a:t>
            </a:r>
            <a:r>
              <a:rPr lang="tr-TR" sz="2400" dirty="0" err="1" smtClean="0"/>
              <a:t>arthritis</a:t>
            </a:r>
            <a:endParaRPr lang="tr-TR" sz="2400" dirty="0" smtClean="0"/>
          </a:p>
          <a:p>
            <a:pPr lvl="1">
              <a:buFont typeface="Wingdings" pitchFamily="2" charset="2"/>
              <a:buChar char="Ø"/>
            </a:pPr>
            <a:r>
              <a:rPr lang="tr-TR" sz="2400" dirty="0" err="1" smtClean="0"/>
              <a:t>Juvenile</a:t>
            </a:r>
            <a:r>
              <a:rPr lang="tr-TR" sz="2400" dirty="0" smtClean="0"/>
              <a:t> </a:t>
            </a:r>
            <a:r>
              <a:rPr lang="tr-TR" sz="2400" dirty="0" err="1"/>
              <a:t>idiopathic</a:t>
            </a:r>
            <a:r>
              <a:rPr lang="tr-TR" sz="2400" dirty="0"/>
              <a:t> </a:t>
            </a:r>
            <a:r>
              <a:rPr lang="tr-TR" sz="2400" dirty="0" err="1" smtClean="0"/>
              <a:t>arthritis</a:t>
            </a:r>
            <a:endParaRPr lang="tr-TR" sz="2400" dirty="0" smtClean="0"/>
          </a:p>
          <a:p>
            <a:pPr lvl="1">
              <a:buFont typeface="Wingdings" pitchFamily="2" charset="2"/>
              <a:buChar char="Ø"/>
            </a:pPr>
            <a:r>
              <a:rPr lang="tr-TR" sz="2400" dirty="0" err="1" smtClean="0"/>
              <a:t>Ankylosing</a:t>
            </a:r>
            <a:r>
              <a:rPr lang="tr-TR" sz="2400" dirty="0" smtClean="0"/>
              <a:t> </a:t>
            </a:r>
            <a:r>
              <a:rPr lang="tr-TR" sz="2400" dirty="0" err="1" smtClean="0"/>
              <a:t>spondylitis</a:t>
            </a:r>
            <a:endParaRPr lang="tr-TR" sz="2400" dirty="0" smtClean="0"/>
          </a:p>
          <a:p>
            <a:pPr lvl="1">
              <a:buFont typeface="Wingdings" pitchFamily="2" charset="2"/>
              <a:buChar char="Ø"/>
            </a:pPr>
            <a:r>
              <a:rPr lang="tr-TR" sz="2400" dirty="0" err="1" smtClean="0"/>
              <a:t>Psoriatic</a:t>
            </a:r>
            <a:r>
              <a:rPr lang="tr-TR" sz="2400" dirty="0" smtClean="0"/>
              <a:t> </a:t>
            </a:r>
            <a:r>
              <a:rPr lang="tr-TR" sz="2400" dirty="0" err="1" smtClean="0"/>
              <a:t>arthritis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tr-TR" sz="2400" dirty="0" err="1" smtClean="0"/>
              <a:t>Familial</a:t>
            </a:r>
            <a:r>
              <a:rPr lang="tr-TR" sz="2400" dirty="0" smtClean="0"/>
              <a:t> </a:t>
            </a:r>
            <a:r>
              <a:rPr lang="tr-TR" sz="2400" dirty="0" err="1"/>
              <a:t>Mediterranean</a:t>
            </a:r>
            <a:r>
              <a:rPr lang="tr-TR" sz="2400" dirty="0"/>
              <a:t> </a:t>
            </a:r>
            <a:r>
              <a:rPr lang="tr-TR" sz="2400" dirty="0" err="1" smtClean="0"/>
              <a:t>fever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err="1" smtClean="0">
                <a:solidFill>
                  <a:srgbClr val="FF0000"/>
                </a:solidFill>
              </a:rPr>
              <a:t>Familial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Mediterranean fever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761456" y="1196752"/>
            <a:ext cx="6382544" cy="4032448"/>
          </a:xfrm>
        </p:spPr>
        <p:txBody>
          <a:bodyPr>
            <a:noAutofit/>
          </a:bodyPr>
          <a:lstStyle/>
          <a:p>
            <a:r>
              <a:rPr lang="tr-TR" sz="2000" dirty="0" err="1" smtClean="0"/>
              <a:t>Familial</a:t>
            </a:r>
            <a:r>
              <a:rPr lang="tr-TR" sz="2000" dirty="0" smtClean="0"/>
              <a:t> </a:t>
            </a:r>
            <a:r>
              <a:rPr lang="en-US" sz="2000" dirty="0" smtClean="0"/>
              <a:t>Mediterranean fever</a:t>
            </a:r>
            <a:r>
              <a:rPr lang="tr-TR" sz="2000" dirty="0" smtClean="0"/>
              <a:t> (FMF)</a:t>
            </a:r>
            <a:r>
              <a:rPr lang="en-US" sz="2000" dirty="0" smtClean="0"/>
              <a:t> is an </a:t>
            </a:r>
            <a:r>
              <a:rPr lang="en-US" sz="2000" dirty="0" err="1" smtClean="0"/>
              <a:t>autosomal</a:t>
            </a:r>
            <a:r>
              <a:rPr lang="en-US" sz="2000" dirty="0" smtClean="0"/>
              <a:t> recessive disease. Its features are intermittent attacks of painful inflammation, abdominal pain, fever, and arthritis. Its attacks take from a few hours to a few days of symptoms and the recurrence takes a few weeks or months. It is seen in Turkish, Armenian, Jewish (Arabs, Ashkenazi) and Mediterranean region ethnics.</a:t>
            </a:r>
            <a:endParaRPr lang="tr-TR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Erysipelas‐like </a:t>
            </a:r>
            <a:r>
              <a:rPr lang="en-US" sz="2000" dirty="0" err="1" smtClean="0">
                <a:solidFill>
                  <a:srgbClr val="FF0000"/>
                </a:solidFill>
              </a:rPr>
              <a:t>erythema</a:t>
            </a:r>
            <a:r>
              <a:rPr lang="en-US" sz="2000" dirty="0" smtClean="0">
                <a:solidFill>
                  <a:srgbClr val="FF0000"/>
                </a:solidFill>
              </a:rPr>
              <a:t> (ELE) </a:t>
            </a:r>
            <a:r>
              <a:rPr lang="en-US" sz="2000" dirty="0" smtClean="0"/>
              <a:t>is an unusual but well‐known and </a:t>
            </a:r>
            <a:r>
              <a:rPr lang="en-US" sz="2000" dirty="0" err="1" smtClean="0"/>
              <a:t>pathognomonic</a:t>
            </a:r>
            <a:r>
              <a:rPr lang="en-US" sz="2000" dirty="0" smtClean="0"/>
              <a:t> skin manifestation of FMF.</a:t>
            </a:r>
            <a:r>
              <a:rPr lang="tr-TR" sz="2000" b="1" u="sng" dirty="0" smtClean="0"/>
              <a:t> </a:t>
            </a:r>
            <a:r>
              <a:rPr lang="en-US" sz="2000" dirty="0" smtClean="0"/>
              <a:t>Lesions are characterized by tender, </a:t>
            </a:r>
            <a:r>
              <a:rPr lang="en-US" sz="2000" dirty="0" err="1" smtClean="0"/>
              <a:t>erythematous</a:t>
            </a:r>
            <a:r>
              <a:rPr lang="en-US" sz="2000" dirty="0" smtClean="0"/>
              <a:t> plaques, usually located on the joints, lower legs and dorsal aspect of the feet. They may be triggered by physical effort and subside spontaneously within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48–72h of </a:t>
            </a:r>
            <a:r>
              <a:rPr lang="en-US" sz="2000" dirty="0" err="1" smtClean="0"/>
              <a:t>bedrest</a:t>
            </a:r>
            <a:r>
              <a:rPr lang="en-US" sz="2000" dirty="0" smtClean="0"/>
              <a:t>. Fever, arthritis and </a:t>
            </a:r>
            <a:r>
              <a:rPr lang="en-US" sz="2000" dirty="0" err="1" smtClean="0"/>
              <a:t>leukocytosis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may accompany this condition.</a:t>
            </a:r>
            <a:endParaRPr lang="tr-TR" sz="2000" dirty="0" smtClean="0"/>
          </a:p>
          <a:p>
            <a:r>
              <a:rPr lang="tr-TR" sz="2000" dirty="0" err="1" smtClean="0"/>
              <a:t>Vasculitic</a:t>
            </a:r>
            <a:r>
              <a:rPr lang="tr-TR" sz="2000" dirty="0" smtClean="0"/>
              <a:t>  skin </a:t>
            </a:r>
            <a:r>
              <a:rPr lang="tr-TR" sz="2000" dirty="0" err="1" smtClean="0"/>
              <a:t>lesions</a:t>
            </a:r>
            <a:r>
              <a:rPr lang="tr-TR" sz="2000" dirty="0" smtClean="0"/>
              <a:t> </a:t>
            </a:r>
            <a:r>
              <a:rPr lang="tr-TR" sz="2000" dirty="0" err="1" smtClean="0"/>
              <a:t>related</a:t>
            </a:r>
            <a:r>
              <a:rPr lang="tr-TR" sz="2000" dirty="0" smtClean="0"/>
              <a:t> </a:t>
            </a:r>
            <a:r>
              <a:rPr lang="tr-TR" sz="2000" dirty="0" err="1" smtClean="0"/>
              <a:t>to</a:t>
            </a:r>
            <a:r>
              <a:rPr lang="tr-TR" sz="2000" dirty="0" smtClean="0"/>
              <a:t> </a:t>
            </a:r>
            <a:r>
              <a:rPr lang="tr-TR" sz="2000" dirty="0" err="1" smtClean="0"/>
              <a:t>Henoch</a:t>
            </a:r>
            <a:r>
              <a:rPr lang="tr-TR" sz="2000" dirty="0" smtClean="0"/>
              <a:t>–</a:t>
            </a:r>
            <a:r>
              <a:rPr lang="tr-TR" sz="2000" dirty="0" err="1" smtClean="0"/>
              <a:t>Schönlein</a:t>
            </a:r>
            <a:r>
              <a:rPr lang="tr-TR" sz="2000" dirty="0" smtClean="0"/>
              <a:t> </a:t>
            </a:r>
            <a:r>
              <a:rPr lang="tr-TR" sz="2000" dirty="0" err="1" smtClean="0"/>
              <a:t>purpura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polyarteritis</a:t>
            </a:r>
            <a:r>
              <a:rPr lang="tr-TR" sz="2000" dirty="0" smtClean="0"/>
              <a:t> </a:t>
            </a:r>
            <a:r>
              <a:rPr lang="tr-TR" sz="2000" dirty="0" err="1" smtClean="0"/>
              <a:t>nodosa</a:t>
            </a:r>
            <a:r>
              <a:rPr lang="tr-TR" sz="2000" dirty="0" smtClean="0"/>
              <a:t> can </a:t>
            </a:r>
            <a:r>
              <a:rPr lang="tr-TR" sz="2000" dirty="0" err="1" smtClean="0"/>
              <a:t>also</a:t>
            </a:r>
            <a:r>
              <a:rPr lang="tr-TR" sz="2000" dirty="0" smtClean="0"/>
              <a:t> </a:t>
            </a:r>
            <a:r>
              <a:rPr lang="tr-TR" sz="2000" dirty="0" err="1" smtClean="0"/>
              <a:t>occur</a:t>
            </a:r>
            <a:r>
              <a:rPr lang="tr-TR" sz="2000" dirty="0" smtClean="0"/>
              <a:t>.</a:t>
            </a:r>
          </a:p>
          <a:p>
            <a:endParaRPr lang="tr-TR" sz="2000" dirty="0" smtClean="0"/>
          </a:p>
          <a:p>
            <a:endParaRPr lang="tr-TR" sz="2000" dirty="0"/>
          </a:p>
        </p:txBody>
      </p:sp>
      <p:pic>
        <p:nvPicPr>
          <p:cNvPr id="2050" name="Picture 2" descr="Familial mediterranean feve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711424"/>
            <a:ext cx="2514600" cy="37338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72008" y="58070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Erysipelas-like </a:t>
            </a:r>
            <a:r>
              <a:rPr lang="en-US" dirty="0" err="1" smtClean="0"/>
              <a:t>erythema</a:t>
            </a:r>
            <a:r>
              <a:rPr lang="en-US" dirty="0" smtClean="0"/>
              <a:t> in </a:t>
            </a:r>
            <a:endParaRPr lang="tr-TR" dirty="0" smtClean="0"/>
          </a:p>
          <a:p>
            <a:r>
              <a:rPr lang="en-US" dirty="0" smtClean="0"/>
              <a:t>a patient with </a:t>
            </a:r>
            <a:r>
              <a:rPr lang="tr-TR" dirty="0" smtClean="0"/>
              <a:t>FMF</a:t>
            </a:r>
            <a:r>
              <a:rPr lang="en-US" dirty="0" smtClean="0"/>
              <a:t>.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FF0000"/>
                </a:solidFill>
              </a:rPr>
              <a:t>Ocular </a:t>
            </a:r>
            <a:r>
              <a:rPr lang="tr-TR" sz="4000" dirty="0" err="1" smtClean="0">
                <a:solidFill>
                  <a:srgbClr val="FF0000"/>
                </a:solidFill>
              </a:rPr>
              <a:t>involvement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Ocular inflammation is common in rheumatic </a:t>
            </a:r>
            <a:r>
              <a:rPr lang="en-US" sz="2400" dirty="0" smtClean="0"/>
              <a:t>disease</a:t>
            </a:r>
            <a:r>
              <a:rPr lang="tr-TR" sz="2400" dirty="0" smtClean="0"/>
              <a:t>s.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The most common ocular manifestations of rheumatic disease are </a:t>
            </a:r>
            <a:r>
              <a:rPr lang="en-US" sz="2400" dirty="0" err="1" smtClean="0"/>
              <a:t>uveitis</a:t>
            </a:r>
            <a:r>
              <a:rPr lang="en-US" sz="2400" dirty="0"/>
              <a:t>, </a:t>
            </a:r>
            <a:r>
              <a:rPr lang="en-US" sz="2400" dirty="0" err="1" smtClean="0"/>
              <a:t>scleritis</a:t>
            </a:r>
            <a:r>
              <a:rPr lang="en-US" sz="2400" dirty="0" smtClean="0"/>
              <a:t>,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/>
              <a:t>keratoconjunctivitis</a:t>
            </a:r>
            <a:r>
              <a:rPr lang="tr-TR" sz="2400" dirty="0"/>
              <a:t> </a:t>
            </a:r>
            <a:r>
              <a:rPr lang="tr-TR" sz="2400" dirty="0" err="1"/>
              <a:t>sicca</a:t>
            </a:r>
            <a:r>
              <a:rPr lang="tr-TR" sz="2400" dirty="0" smtClean="0"/>
              <a:t>.</a:t>
            </a:r>
          </a:p>
        </p:txBody>
      </p:sp>
      <p:sp>
        <p:nvSpPr>
          <p:cNvPr id="37890" name="AutoShape 2" descr="İ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7892" name="Picture 4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140968"/>
            <a:ext cx="432048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91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err="1" smtClean="0">
                <a:solidFill>
                  <a:srgbClr val="FF0000"/>
                </a:solidFill>
              </a:rPr>
              <a:t>Uveitides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uveitides</a:t>
            </a:r>
            <a:r>
              <a:rPr lang="en-US" sz="2400" dirty="0"/>
              <a:t> are classified by the anatomic site at which the </a:t>
            </a:r>
            <a:r>
              <a:rPr lang="en-US" sz="2400" dirty="0" smtClean="0"/>
              <a:t>inflammation</a:t>
            </a:r>
            <a:r>
              <a:rPr lang="tr-TR" sz="2400" dirty="0" smtClean="0"/>
              <a:t> </a:t>
            </a:r>
            <a:r>
              <a:rPr lang="en-US" sz="2400" dirty="0" smtClean="0"/>
              <a:t>primarily </a:t>
            </a:r>
            <a:r>
              <a:rPr lang="en-US" sz="2400" dirty="0"/>
              <a:t>occurs. Uveitis detected primarily in the anterior chamber is </a:t>
            </a:r>
            <a:r>
              <a:rPr lang="en-US" sz="2400" dirty="0" smtClean="0"/>
              <a:t>termed</a:t>
            </a:r>
            <a:r>
              <a:rPr lang="tr-TR" sz="2400" dirty="0" smtClean="0"/>
              <a:t> </a:t>
            </a:r>
            <a:r>
              <a:rPr lang="en-US" sz="2400" i="1" dirty="0" smtClean="0"/>
              <a:t>anterior </a:t>
            </a:r>
            <a:r>
              <a:rPr lang="en-US" sz="2400" i="1" dirty="0"/>
              <a:t>uveitis </a:t>
            </a:r>
            <a:r>
              <a:rPr lang="en-US" sz="2400" dirty="0" smtClean="0"/>
              <a:t>, </a:t>
            </a:r>
            <a:r>
              <a:rPr lang="en-US" sz="2400" dirty="0"/>
              <a:t>which is also known as </a:t>
            </a:r>
            <a:r>
              <a:rPr lang="en-US" sz="2400" i="1" dirty="0"/>
              <a:t>iritis </a:t>
            </a:r>
            <a:r>
              <a:rPr lang="en-US" sz="2400" dirty="0"/>
              <a:t>or </a:t>
            </a:r>
            <a:r>
              <a:rPr lang="en-US" sz="2400" i="1" dirty="0" err="1"/>
              <a:t>iridocyclitis</a:t>
            </a:r>
            <a:r>
              <a:rPr lang="en-US" sz="2400" dirty="0" smtClean="0"/>
              <a:t>. </a:t>
            </a:r>
            <a:endParaRPr lang="tr-TR" sz="2400" dirty="0" smtClean="0"/>
          </a:p>
          <a:p>
            <a:r>
              <a:rPr lang="en-US" sz="2400" dirty="0" smtClean="0"/>
              <a:t>Anterior </a:t>
            </a:r>
            <a:r>
              <a:rPr lang="en-US" sz="2400" dirty="0" err="1" smtClean="0"/>
              <a:t>uveitis</a:t>
            </a:r>
            <a:r>
              <a:rPr lang="en-US" sz="2400" dirty="0" smtClean="0"/>
              <a:t> is an</a:t>
            </a:r>
            <a:r>
              <a:rPr lang="tr-TR" sz="2400" dirty="0" smtClean="0"/>
              <a:t> </a:t>
            </a:r>
            <a:r>
              <a:rPr lang="en-US" sz="2400" dirty="0" smtClean="0"/>
              <a:t>inflammation of the </a:t>
            </a:r>
            <a:r>
              <a:rPr lang="en-US" sz="2400" dirty="0" err="1" smtClean="0"/>
              <a:t>uveal</a:t>
            </a:r>
            <a:r>
              <a:rPr lang="en-US" sz="2400" dirty="0" smtClean="0"/>
              <a:t> tract that involves the iris, anterior part of </a:t>
            </a:r>
            <a:r>
              <a:rPr lang="en-US" sz="2400" dirty="0" err="1" smtClean="0"/>
              <a:t>ciliary</a:t>
            </a:r>
            <a:r>
              <a:rPr lang="en-US" sz="2400" dirty="0" smtClean="0"/>
              <a:t> body or both.</a:t>
            </a:r>
            <a:endParaRPr lang="en-US" sz="2400" dirty="0"/>
          </a:p>
          <a:p>
            <a:r>
              <a:rPr lang="tr-TR" sz="2400" dirty="0" smtClean="0"/>
              <a:t>U</a:t>
            </a:r>
            <a:r>
              <a:rPr lang="en-US" sz="2400" dirty="0" err="1" smtClean="0"/>
              <a:t>veitis</a:t>
            </a:r>
            <a:r>
              <a:rPr lang="en-US" sz="2400" dirty="0" smtClean="0"/>
              <a:t> </a:t>
            </a:r>
            <a:r>
              <a:rPr lang="en-US" sz="2400" dirty="0"/>
              <a:t>located in the retina or choroid is called </a:t>
            </a:r>
            <a:r>
              <a:rPr lang="en-US" sz="2400" i="1" dirty="0"/>
              <a:t>posterior uveitis</a:t>
            </a:r>
            <a:r>
              <a:rPr lang="en-US" sz="2400" dirty="0" smtClean="0"/>
              <a:t>.</a:t>
            </a:r>
            <a:endParaRPr lang="tr-TR" sz="2400" dirty="0" smtClean="0"/>
          </a:p>
          <a:p>
            <a:r>
              <a:rPr lang="tr-TR" sz="2400" dirty="0" err="1" smtClean="0"/>
              <a:t>Uveitis</a:t>
            </a:r>
            <a:r>
              <a:rPr lang="tr-TR" sz="2400" dirty="0" smtClean="0"/>
              <a:t> </a:t>
            </a:r>
            <a:r>
              <a:rPr lang="en-US" sz="2400" dirty="0" smtClean="0"/>
              <a:t>that </a:t>
            </a:r>
            <a:r>
              <a:rPr lang="en-US" sz="2400" dirty="0"/>
              <a:t>involves all three compartments diffusely is termed </a:t>
            </a:r>
            <a:r>
              <a:rPr lang="en-US" sz="2400" i="1" dirty="0" err="1"/>
              <a:t>panuveitis</a:t>
            </a:r>
            <a:endParaRPr lang="tr-TR" sz="2400" dirty="0"/>
          </a:p>
        </p:txBody>
      </p:sp>
    </p:spTree>
    <p:extLst>
      <p:ext uri="{BB962C8B-B14F-4D97-AF65-F5344CB8AC3E}">
        <p14:creationId xmlns="" xmlns:p14="http://schemas.microsoft.com/office/powerpoint/2010/main" val="39191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9696" y="1595933"/>
            <a:ext cx="8254752" cy="4497363"/>
          </a:xfrm>
        </p:spPr>
        <p:txBody>
          <a:bodyPr>
            <a:noAutofit/>
          </a:bodyPr>
          <a:lstStyle/>
          <a:p>
            <a:r>
              <a:rPr lang="en-US" sz="2000" dirty="0"/>
              <a:t>Acute anterior </a:t>
            </a:r>
            <a:r>
              <a:rPr lang="en-US" sz="2000" dirty="0" err="1" smtClean="0"/>
              <a:t>uveitis</a:t>
            </a:r>
            <a:r>
              <a:rPr lang="tr-TR" sz="2000" dirty="0" smtClean="0"/>
              <a:t> (AAU)</a:t>
            </a:r>
            <a:r>
              <a:rPr lang="en-US" sz="2000" dirty="0" smtClean="0"/>
              <a:t> </a:t>
            </a:r>
            <a:r>
              <a:rPr lang="en-US" sz="2000" dirty="0"/>
              <a:t>is most commonly associated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with </a:t>
            </a:r>
            <a:r>
              <a:rPr lang="en-US" sz="2000" dirty="0" err="1" smtClean="0"/>
              <a:t>seronegative</a:t>
            </a:r>
            <a:r>
              <a:rPr lang="tr-TR" sz="2000" dirty="0" smtClean="0"/>
              <a:t> </a:t>
            </a:r>
            <a:r>
              <a:rPr lang="tr-TR" sz="2000" dirty="0" err="1" smtClean="0"/>
              <a:t>spondyloarthritis</a:t>
            </a:r>
            <a:r>
              <a:rPr lang="tr-TR" sz="2000" dirty="0" smtClean="0"/>
              <a:t>.</a:t>
            </a:r>
          </a:p>
          <a:p>
            <a:r>
              <a:rPr lang="en-US" sz="2000" dirty="0"/>
              <a:t>Chronic anterior uveitis occurs less frequently than AAU and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may be</a:t>
            </a:r>
            <a:r>
              <a:rPr lang="tr-TR" sz="2000" dirty="0" smtClean="0"/>
              <a:t> </a:t>
            </a:r>
            <a:r>
              <a:rPr lang="en-US" sz="2000" dirty="0" smtClean="0"/>
              <a:t>seen </a:t>
            </a:r>
            <a:r>
              <a:rPr lang="en-US" sz="2000" dirty="0"/>
              <a:t>with several disorders. The rheumatic disease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most </a:t>
            </a:r>
            <a:r>
              <a:rPr lang="en-US" sz="2000" dirty="0"/>
              <a:t>commonly </a:t>
            </a:r>
            <a:r>
              <a:rPr lang="en-US" sz="2000" dirty="0" smtClean="0"/>
              <a:t>associated</a:t>
            </a:r>
            <a:r>
              <a:rPr lang="tr-TR" sz="2000" dirty="0" smtClean="0"/>
              <a:t> </a:t>
            </a:r>
            <a:r>
              <a:rPr lang="tr-TR" sz="2000" dirty="0" err="1" smtClean="0"/>
              <a:t>with</a:t>
            </a:r>
            <a:r>
              <a:rPr lang="tr-TR" sz="2000" dirty="0" smtClean="0"/>
              <a:t> </a:t>
            </a:r>
            <a:r>
              <a:rPr lang="tr-TR" sz="2000" dirty="0"/>
              <a:t>CAU is </a:t>
            </a:r>
            <a:r>
              <a:rPr lang="tr-TR" sz="2000" dirty="0" err="1" smtClean="0"/>
              <a:t>Juvenile</a:t>
            </a:r>
            <a:r>
              <a:rPr lang="tr-TR" sz="2000" dirty="0" smtClean="0"/>
              <a:t> </a:t>
            </a:r>
            <a:r>
              <a:rPr lang="tr-TR" sz="2000" dirty="0" err="1" smtClean="0"/>
              <a:t>idiopathic</a:t>
            </a:r>
            <a:r>
              <a:rPr lang="tr-TR" sz="2000" dirty="0" smtClean="0"/>
              <a:t> </a:t>
            </a:r>
            <a:r>
              <a:rPr lang="tr-TR" sz="2000" dirty="0" err="1" smtClean="0"/>
              <a:t>arthritis</a:t>
            </a:r>
            <a:r>
              <a:rPr lang="tr-TR" sz="2000" dirty="0" smtClean="0"/>
              <a:t> </a:t>
            </a:r>
            <a:r>
              <a:rPr lang="tr-TR" sz="2000" dirty="0"/>
              <a:t>(JIA</a:t>
            </a:r>
            <a:r>
              <a:rPr lang="tr-TR" sz="2000" dirty="0" smtClean="0"/>
              <a:t>).</a:t>
            </a:r>
          </a:p>
          <a:p>
            <a:r>
              <a:rPr lang="en-US" sz="2000" dirty="0"/>
              <a:t>Uveitis is a primary manifestation of </a:t>
            </a:r>
            <a:r>
              <a:rPr lang="en-US" sz="2000" dirty="0" err="1"/>
              <a:t>Behçet</a:t>
            </a:r>
            <a:r>
              <a:rPr lang="en-US" sz="2000" dirty="0"/>
              <a:t> </a:t>
            </a:r>
            <a:r>
              <a:rPr lang="en-US" sz="2000" dirty="0" smtClean="0"/>
              <a:t>disease.</a:t>
            </a:r>
            <a:endParaRPr lang="tr-TR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uveitis </a:t>
            </a:r>
            <a:r>
              <a:rPr lang="en-US" sz="2000" dirty="0" smtClean="0"/>
              <a:t>in</a:t>
            </a:r>
            <a:r>
              <a:rPr lang="tr-TR" sz="2000" dirty="0" smtClean="0"/>
              <a:t> </a:t>
            </a:r>
            <a:r>
              <a:rPr lang="en-US" sz="2000" dirty="0" err="1" smtClean="0"/>
              <a:t>Behçet</a:t>
            </a:r>
            <a:r>
              <a:rPr lang="en-US" sz="2000" dirty="0" smtClean="0"/>
              <a:t> </a:t>
            </a:r>
            <a:r>
              <a:rPr lang="en-US" sz="2000" dirty="0"/>
              <a:t>disease may be anterior uveitis </a:t>
            </a:r>
            <a:r>
              <a:rPr lang="en-US" sz="2000" dirty="0" smtClean="0"/>
              <a:t>, </a:t>
            </a:r>
            <a:r>
              <a:rPr lang="en-US" sz="2000" dirty="0"/>
              <a:t>intermediate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err="1" smtClean="0"/>
              <a:t>uveitis</a:t>
            </a:r>
            <a:r>
              <a:rPr lang="en-US" sz="2000" dirty="0" smtClean="0"/>
              <a:t>, </a:t>
            </a:r>
            <a:r>
              <a:rPr lang="en-US" sz="2000" dirty="0"/>
              <a:t>posterior </a:t>
            </a:r>
            <a:r>
              <a:rPr lang="en-US" sz="2000" dirty="0" smtClean="0"/>
              <a:t>uveitis, </a:t>
            </a:r>
            <a:r>
              <a:rPr lang="en-US" sz="2000" dirty="0"/>
              <a:t>or </a:t>
            </a:r>
            <a:r>
              <a:rPr lang="en-US" sz="2000" dirty="0" err="1"/>
              <a:t>panuveitis</a:t>
            </a:r>
            <a:r>
              <a:rPr lang="en-US" sz="2000" dirty="0"/>
              <a:t> with retinal </a:t>
            </a:r>
            <a:r>
              <a:rPr lang="en-US" sz="2000" dirty="0" err="1"/>
              <a:t>vasculitis</a:t>
            </a:r>
            <a:r>
              <a:rPr lang="en-US" sz="2000" dirty="0"/>
              <a:t> </a:t>
            </a:r>
            <a:r>
              <a:rPr lang="tr-TR" sz="2000" dirty="0" smtClean="0"/>
              <a:t>.</a:t>
            </a:r>
          </a:p>
          <a:p>
            <a:r>
              <a:rPr lang="en-US" sz="2000" dirty="0"/>
              <a:t>Anterior uveitis with or without </a:t>
            </a:r>
            <a:r>
              <a:rPr lang="en-US" sz="2000" dirty="0" err="1"/>
              <a:t>hypopyon</a:t>
            </a:r>
            <a:r>
              <a:rPr lang="en-US" sz="2000" dirty="0"/>
              <a:t> is the most common </a:t>
            </a:r>
            <a:r>
              <a:rPr lang="en-US" sz="2000" dirty="0" smtClean="0"/>
              <a:t>ocular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tr-TR" sz="2000" dirty="0" err="1" smtClean="0"/>
              <a:t>finding</a:t>
            </a:r>
            <a:r>
              <a:rPr lang="tr-TR" sz="2000" dirty="0" smtClean="0"/>
              <a:t> </a:t>
            </a:r>
            <a:r>
              <a:rPr lang="tr-TR" sz="2000" dirty="0"/>
              <a:t>in Behçet </a:t>
            </a:r>
            <a:r>
              <a:rPr lang="tr-TR" sz="2000" dirty="0" err="1"/>
              <a:t>disease</a:t>
            </a:r>
            <a:r>
              <a:rPr lang="tr-TR" sz="2000" dirty="0" smtClean="0"/>
              <a:t>.</a:t>
            </a:r>
          </a:p>
          <a:p>
            <a:r>
              <a:rPr lang="en-US" sz="2000" dirty="0"/>
              <a:t>The uveitis associated with </a:t>
            </a:r>
            <a:r>
              <a:rPr lang="en-US" sz="2000" dirty="0" err="1"/>
              <a:t>Behçet</a:t>
            </a:r>
            <a:r>
              <a:rPr lang="en-US" sz="2000" dirty="0"/>
              <a:t> disease is typically </a:t>
            </a:r>
            <a:r>
              <a:rPr lang="en-US" sz="2000" dirty="0" smtClean="0"/>
              <a:t>bilateral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  <p:extLst>
      <p:ext uri="{BB962C8B-B14F-4D97-AF65-F5344CB8AC3E}">
        <p14:creationId xmlns="" xmlns:p14="http://schemas.microsoft.com/office/powerpoint/2010/main" val="2340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err="1" smtClean="0">
                <a:solidFill>
                  <a:srgbClr val="FF0000"/>
                </a:solidFill>
              </a:rPr>
              <a:t>Behcet’s</a:t>
            </a:r>
            <a:r>
              <a:rPr lang="tr-TR" sz="4000" dirty="0" smtClean="0">
                <a:solidFill>
                  <a:srgbClr val="FF0000"/>
                </a:solidFill>
              </a:rPr>
              <a:t> </a:t>
            </a:r>
            <a:r>
              <a:rPr lang="tr-TR" sz="4000" dirty="0" err="1" smtClean="0">
                <a:solidFill>
                  <a:srgbClr val="FF0000"/>
                </a:solidFill>
              </a:rPr>
              <a:t>disease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 smtClean="0"/>
              <a:t>Behçet</a:t>
            </a:r>
            <a:r>
              <a:rPr lang="en-US" sz="2000" dirty="0" smtClean="0"/>
              <a:t> disease is a </a:t>
            </a:r>
            <a:r>
              <a:rPr lang="en-US" sz="2000" dirty="0" err="1" smtClean="0"/>
              <a:t>vasculitic</a:t>
            </a:r>
            <a:r>
              <a:rPr lang="en-US" sz="2000" dirty="0" smtClean="0"/>
              <a:t> multisystem inflammatory disorder characterized by</a:t>
            </a:r>
            <a:r>
              <a:rPr lang="tr-TR" sz="2000" dirty="0" smtClean="0"/>
              <a:t> </a:t>
            </a:r>
            <a:r>
              <a:rPr lang="en-US" sz="2000" dirty="0" smtClean="0"/>
              <a:t>relapsing oral and genital </a:t>
            </a:r>
            <a:r>
              <a:rPr lang="en-US" sz="2000" dirty="0" err="1" smtClean="0"/>
              <a:t>aphthous</a:t>
            </a:r>
            <a:r>
              <a:rPr lang="en-US" sz="2000" dirty="0" smtClean="0"/>
              <a:t> ulcers and bilateral posterior or </a:t>
            </a:r>
            <a:r>
              <a:rPr lang="en-US" sz="2000" dirty="0" err="1" smtClean="0"/>
              <a:t>panuveitis</a:t>
            </a:r>
            <a:r>
              <a:rPr lang="en-US" sz="2000" dirty="0" smtClean="0"/>
              <a:t> as</a:t>
            </a:r>
            <a:r>
              <a:rPr lang="tr-TR" sz="2000" dirty="0" smtClean="0"/>
              <a:t> </a:t>
            </a:r>
            <a:r>
              <a:rPr lang="tr-TR" sz="2000" dirty="0" err="1" smtClean="0"/>
              <a:t>cardinal</a:t>
            </a:r>
            <a:r>
              <a:rPr lang="tr-TR" sz="2000" dirty="0" smtClean="0"/>
              <a:t> </a:t>
            </a:r>
            <a:r>
              <a:rPr lang="tr-TR" sz="2000" dirty="0" err="1" smtClean="0"/>
              <a:t>features</a:t>
            </a:r>
            <a:r>
              <a:rPr lang="tr-TR" sz="20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tr-TR" sz="2000" dirty="0" err="1" smtClean="0"/>
              <a:t>Recurrent</a:t>
            </a:r>
            <a:r>
              <a:rPr lang="tr-TR" sz="2000" dirty="0" smtClean="0"/>
              <a:t> </a:t>
            </a:r>
            <a:r>
              <a:rPr lang="tr-TR" sz="2000" dirty="0" err="1" smtClean="0"/>
              <a:t>papulopustular</a:t>
            </a:r>
            <a:r>
              <a:rPr lang="tr-TR" sz="2000" dirty="0" smtClean="0"/>
              <a:t> </a:t>
            </a:r>
            <a:r>
              <a:rPr lang="tr-TR" sz="2000" dirty="0" err="1" smtClean="0"/>
              <a:t>lesions</a:t>
            </a:r>
            <a:r>
              <a:rPr lang="tr-TR" sz="2000" dirty="0" smtClean="0"/>
              <a:t>, </a:t>
            </a:r>
            <a:r>
              <a:rPr lang="tr-TR" sz="2000" dirty="0" err="1" smtClean="0"/>
              <a:t>erythema</a:t>
            </a:r>
            <a:r>
              <a:rPr lang="tr-TR" sz="2000" dirty="0" smtClean="0"/>
              <a:t> </a:t>
            </a:r>
            <a:r>
              <a:rPr lang="tr-TR" sz="2000" dirty="0" err="1" smtClean="0"/>
              <a:t>nodosum</a:t>
            </a:r>
            <a:r>
              <a:rPr lang="tr-TR" sz="2000" dirty="0" smtClean="0"/>
              <a:t>–</a:t>
            </a:r>
            <a:r>
              <a:rPr lang="tr-TR" sz="2000" dirty="0" err="1" smtClean="0"/>
              <a:t>like</a:t>
            </a:r>
            <a:r>
              <a:rPr lang="tr-TR" sz="2000" dirty="0" smtClean="0"/>
              <a:t> </a:t>
            </a:r>
            <a:r>
              <a:rPr lang="tr-TR" sz="2000" dirty="0" err="1" smtClean="0"/>
              <a:t>lesions</a:t>
            </a:r>
            <a:r>
              <a:rPr lang="tr-TR" sz="2000" dirty="0" smtClean="0"/>
              <a:t>,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nonerosive</a:t>
            </a:r>
            <a:r>
              <a:rPr lang="tr-TR" sz="2000" dirty="0" smtClean="0"/>
              <a:t> </a:t>
            </a:r>
            <a:r>
              <a:rPr lang="en-US" sz="2000" dirty="0" smtClean="0"/>
              <a:t>mono- or </a:t>
            </a:r>
            <a:r>
              <a:rPr lang="en-US" sz="2000" dirty="0" err="1" smtClean="0"/>
              <a:t>oligoarthritis</a:t>
            </a:r>
            <a:r>
              <a:rPr lang="en-US" sz="2000" dirty="0" smtClean="0"/>
              <a:t> mainly affecting lower extremities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 are also common findings.</a:t>
            </a:r>
            <a:endParaRPr lang="tr-T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Skin </a:t>
            </a:r>
            <a:r>
              <a:rPr lang="en-US" sz="2000" dirty="0" err="1" smtClean="0"/>
              <a:t>pathergy</a:t>
            </a:r>
            <a:r>
              <a:rPr lang="en-US" sz="2000" dirty="0" smtClean="0"/>
              <a:t> reaction exemplifies </a:t>
            </a:r>
            <a:r>
              <a:rPr lang="en-US" sz="2000" dirty="0" err="1" smtClean="0"/>
              <a:t>hyperreactive</a:t>
            </a:r>
            <a:r>
              <a:rPr lang="en-US" sz="2000" dirty="0" smtClean="0"/>
              <a:t> inflammatory response to various</a:t>
            </a:r>
            <a:r>
              <a:rPr lang="tr-TR" sz="2000" dirty="0" smtClean="0"/>
              <a:t> </a:t>
            </a:r>
            <a:r>
              <a:rPr lang="tr-TR" sz="2000" dirty="0" err="1" smtClean="0"/>
              <a:t>triggers</a:t>
            </a:r>
            <a:r>
              <a:rPr lang="tr-TR" sz="2000" dirty="0" smtClean="0"/>
              <a:t> in Behçet </a:t>
            </a:r>
            <a:r>
              <a:rPr lang="tr-TR" sz="2000" dirty="0" err="1" smtClean="0"/>
              <a:t>disease</a:t>
            </a:r>
            <a:r>
              <a:rPr lang="tr-TR" sz="20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 err="1" smtClean="0"/>
              <a:t>Vasculitis</a:t>
            </a:r>
            <a:r>
              <a:rPr lang="en-US" sz="2000" dirty="0" smtClean="0"/>
              <a:t> of </a:t>
            </a:r>
            <a:r>
              <a:rPr lang="en-US" sz="2000" dirty="0" err="1" smtClean="0"/>
              <a:t>Behçet</a:t>
            </a:r>
            <a:r>
              <a:rPr lang="en-US" sz="2000" dirty="0" smtClean="0"/>
              <a:t> disease involves all types and sizes of vessels. The venous side</a:t>
            </a:r>
            <a:r>
              <a:rPr lang="tr-TR" sz="2000" dirty="0" smtClean="0"/>
              <a:t> </a:t>
            </a:r>
            <a:r>
              <a:rPr lang="en-US" sz="2000" dirty="0" smtClean="0"/>
              <a:t>is more frequently involved with a thrombotic tendency,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and arterial involvement</a:t>
            </a:r>
            <a:r>
              <a:rPr lang="tr-TR" sz="2000" dirty="0" smtClean="0"/>
              <a:t> </a:t>
            </a:r>
            <a:r>
              <a:rPr lang="en-US" sz="2000" dirty="0" smtClean="0"/>
              <a:t>usually results in </a:t>
            </a:r>
            <a:r>
              <a:rPr lang="en-US" sz="2000" dirty="0" err="1" smtClean="0"/>
              <a:t>pseudoaneurysms</a:t>
            </a:r>
            <a:r>
              <a:rPr lang="en-US" sz="2000" dirty="0" smtClean="0"/>
              <a:t> in </a:t>
            </a:r>
            <a:endParaRPr lang="tr-TR" sz="2000" dirty="0" smtClean="0"/>
          </a:p>
          <a:p>
            <a:pPr>
              <a:buNone/>
            </a:pPr>
            <a:r>
              <a:rPr lang="tr-TR" sz="2000" dirty="0" smtClean="0"/>
              <a:t>	</a:t>
            </a:r>
            <a:r>
              <a:rPr lang="en-US" sz="2000" dirty="0" smtClean="0"/>
              <a:t>pulmonary and less frequently in other</a:t>
            </a:r>
            <a:r>
              <a:rPr lang="tr-TR" sz="2000" dirty="0" smtClean="0"/>
              <a:t> </a:t>
            </a:r>
            <a:r>
              <a:rPr lang="tr-TR" sz="2000" dirty="0" err="1" smtClean="0"/>
              <a:t>arteries</a:t>
            </a:r>
            <a:r>
              <a:rPr lang="tr-TR" sz="2000" dirty="0" smtClean="0"/>
              <a:t>.</a:t>
            </a:r>
            <a:endParaRPr lang="tr-TR" sz="2000" baseline="30000" dirty="0" smtClean="0"/>
          </a:p>
        </p:txBody>
      </p:sp>
    </p:spTree>
    <p:extLst>
      <p:ext uri="{BB962C8B-B14F-4D97-AF65-F5344CB8AC3E}">
        <p14:creationId xmlns="" xmlns:p14="http://schemas.microsoft.com/office/powerpoint/2010/main" val="35464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4664"/>
            <a:ext cx="3918621" cy="307637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88640"/>
            <a:ext cx="3528392" cy="46607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678689"/>
            <a:ext cx="4238585" cy="3208719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6163449" y="6237312"/>
            <a:ext cx="1792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Pathegy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reaction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7" name="6 Sol Ok"/>
          <p:cNvSpPr/>
          <p:nvPr/>
        </p:nvSpPr>
        <p:spPr>
          <a:xfrm>
            <a:off x="4932040" y="6381328"/>
            <a:ext cx="1194432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8872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2290</Words>
  <Application>Microsoft Office PowerPoint</Application>
  <PresentationFormat>Ekran Gösterisi (4:3)</PresentationFormat>
  <Paragraphs>185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2" baseType="lpstr">
      <vt:lpstr>Ofis Teması</vt:lpstr>
      <vt:lpstr>Systemic findings in rheumatic diseases</vt:lpstr>
      <vt:lpstr>Psoriasis</vt:lpstr>
      <vt:lpstr>Slayt 3</vt:lpstr>
      <vt:lpstr>Slayt 4</vt:lpstr>
      <vt:lpstr>Ocular involvement</vt:lpstr>
      <vt:lpstr>Uveitides</vt:lpstr>
      <vt:lpstr>Slayt 7</vt:lpstr>
      <vt:lpstr>Behcet’s disease</vt:lpstr>
      <vt:lpstr>Slayt 9</vt:lpstr>
      <vt:lpstr>Slayt 10</vt:lpstr>
      <vt:lpstr>Ocular involvement</vt:lpstr>
      <vt:lpstr>Slayt 12</vt:lpstr>
      <vt:lpstr> KERATOCONJUNCTIVITIS SICCA</vt:lpstr>
      <vt:lpstr>VALVULAR HEART DISEASE</vt:lpstr>
      <vt:lpstr>Slayt 15</vt:lpstr>
      <vt:lpstr>VALVULAR HEART DISEASE</vt:lpstr>
      <vt:lpstr>Pericarditis</vt:lpstr>
      <vt:lpstr>Arrhythmias and Pulmonary hypertension</vt:lpstr>
      <vt:lpstr>Rheumatic diseases and pulmonary involvement </vt:lpstr>
      <vt:lpstr>Slayt 20</vt:lpstr>
      <vt:lpstr>Slayt 21</vt:lpstr>
      <vt:lpstr>Slayt 22</vt:lpstr>
      <vt:lpstr>  RADIOGRAPHIC STUDIES </vt:lpstr>
      <vt:lpstr>PULMONARY FUNCTION TESTING </vt:lpstr>
      <vt:lpstr>High-resolution chest computed tomography (HRCT)</vt:lpstr>
      <vt:lpstr>Slayt 26</vt:lpstr>
      <vt:lpstr>Granulomatosis with polyangiitis</vt:lpstr>
      <vt:lpstr>Slayt 28</vt:lpstr>
      <vt:lpstr>Slayt 29</vt:lpstr>
      <vt:lpstr>Pulmonary nodule and pleural effusion</vt:lpstr>
      <vt:lpstr>Slayt 31</vt:lpstr>
      <vt:lpstr>SYSTEMIC LUPUS ERYTHEMATOSUS AND RENAL İNVOLVEMENT</vt:lpstr>
      <vt:lpstr>Slayt 33</vt:lpstr>
      <vt:lpstr>SJÖGREN SYNDROME AND RENAL İNVOLVEMENT</vt:lpstr>
      <vt:lpstr>PROGRESSIVE SYSTEMIC SCLEROSIS (SCLERODERMA) AND RENAL İNVOLVEMENT</vt:lpstr>
      <vt:lpstr>POLYARTERITIS NODOSA AND RENAL İNVOLVEMENT</vt:lpstr>
      <vt:lpstr>Granulomatosis with polyangiitis  and renal involvement</vt:lpstr>
      <vt:lpstr>Microscopic polyangiitis and renal involvement</vt:lpstr>
      <vt:lpstr>Slayt 39</vt:lpstr>
      <vt:lpstr>AMYLOIDOSIS </vt:lpstr>
      <vt:lpstr>Familial Mediterranean fever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175</cp:revision>
  <dcterms:created xsi:type="dcterms:W3CDTF">2019-10-03T10:49:12Z</dcterms:created>
  <dcterms:modified xsi:type="dcterms:W3CDTF">2020-02-04T08:14:42Z</dcterms:modified>
</cp:coreProperties>
</file>