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7762" name="Rectangle 2"/>
          <p:cNvSpPr>
            <a:spLocks noGrp="1" noRot="1" noChangeArrowheads="1"/>
          </p:cNvSpPr>
          <p:nvPr>
            <p:ph type="ctrTitle"/>
          </p:nvPr>
        </p:nvSpPr>
        <p:spPr>
          <a:xfrm>
            <a:off x="914400" y="1981200"/>
            <a:ext cx="10363200" cy="1600200"/>
          </a:xfrm>
        </p:spPr>
        <p:txBody>
          <a:bodyPr/>
          <a:lstStyle>
            <a:lvl1pPr>
              <a:defRPr/>
            </a:lvl1pPr>
          </a:lstStyle>
          <a:p>
            <a:pPr lvl="0"/>
            <a:r>
              <a:rPr lang="tr-TR" noProof="0" smtClean="0"/>
              <a:t>Asıl başlık stili için tıklatın</a:t>
            </a:r>
          </a:p>
        </p:txBody>
      </p:sp>
      <p:sp>
        <p:nvSpPr>
          <p:cNvPr id="117763"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478EF1-24D5-44C3-8017-55530896A08D}"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20593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E340A-B868-4856-927A-D17A18A6EF05}"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06466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942918" y="228601"/>
            <a:ext cx="2846916" cy="5870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02167" y="228601"/>
            <a:ext cx="8337551"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E9FAC5-550B-4183-B20D-9DFC2A8D7E38}"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14849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1"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E5455A-19BD-4B82-B78D-029C1E58FC7E}"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79268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Küçük Resim Yer Tutucusu 3"/>
          <p:cNvSpPr>
            <a:spLocks noGrp="1"/>
          </p:cNvSpPr>
          <p:nvPr>
            <p:ph type="clipArt" sz="half" idx="2"/>
          </p:nvPr>
        </p:nvSpPr>
        <p:spPr>
          <a:xfrm>
            <a:off x="6197601" y="1676401"/>
            <a:ext cx="5592233" cy="4422775"/>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AD8FDC-B4BC-4D16-9D22-B12830D6A1D4}"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05644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1" y="1676400"/>
            <a:ext cx="5592233" cy="21351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1" y="3963989"/>
            <a:ext cx="5592233" cy="2135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975B553-0203-43E4-AC48-B70A877F86D1}"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452542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7" y="1676400"/>
            <a:ext cx="11387667" cy="21351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02167" y="3963989"/>
            <a:ext cx="11387667" cy="2135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53EEB-07C8-4E76-982F-9A60D6F72032}"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298596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02167" y="1676401"/>
            <a:ext cx="11387667" cy="4422775"/>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07428E-39E6-40F8-A2B6-8B05429797EB}"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5113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47EC29-233F-40B3-B3FA-EACBC189CAFC}"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39868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97198-CEF3-4FF8-B4F8-424E3C73CFE5}"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04177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02168"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1"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5BFFCD-99E5-44AD-A08C-00F4006776CB}"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37788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4633E5-2BE7-4AAA-85C8-4C050F4AC733}"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36371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D13D33-7286-46D9-8281-85BB62F3E368}"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63731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EEF30A-A1B5-4E91-88F1-37C9DF56FE6C}"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13866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F4695-93A4-4DEC-B28E-39BF7DE5C2C5}"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80591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F34EDF-A3B0-4274-B013-D3CCC2AC4E52}"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0815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bwMode="auto">
          <a:xfrm>
            <a:off x="402167" y="228601"/>
            <a:ext cx="11347451"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6739" name="Rectangle 3"/>
          <p:cNvSpPr>
            <a:spLocks noGrp="1" noRot="1" noChangeArrowheads="1"/>
          </p:cNvSpPr>
          <p:nvPr>
            <p:ph type="body" idx="1"/>
          </p:nvPr>
        </p:nvSpPr>
        <p:spPr bwMode="auto">
          <a:xfrm>
            <a:off x="402167" y="1676401"/>
            <a:ext cx="11387667"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16740" name="Rectangle 4"/>
          <p:cNvSpPr>
            <a:spLocks noGrp="1" noChangeArrowheads="1"/>
          </p:cNvSpPr>
          <p:nvPr>
            <p:ph type="dt" sz="half" idx="2"/>
          </p:nvPr>
        </p:nvSpPr>
        <p:spPr bwMode="auto">
          <a:xfrm>
            <a:off x="406400" y="6245225"/>
            <a:ext cx="304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1167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116742" name="Rectangle 6"/>
          <p:cNvSpPr>
            <a:spLocks noGrp="1" noChangeArrowheads="1"/>
          </p:cNvSpPr>
          <p:nvPr>
            <p:ph type="sldNum" sz="quarter" idx="4"/>
          </p:nvPr>
        </p:nvSpPr>
        <p:spPr bwMode="auto">
          <a:xfrm>
            <a:off x="8737600" y="6245225"/>
            <a:ext cx="304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defRPr/>
            </a:pPr>
            <a:fld id="{EEF2A659-0119-425A-A255-8090A632C16F}" type="slidenum">
              <a:rPr lang="tr-TR" altLang="tr-TR">
                <a:solidFill>
                  <a:srgbClr val="FFFFFF"/>
                </a:solidFill>
              </a:rPr>
              <a:pPr fontAlgn="base">
                <a:spcBef>
                  <a:spcPct val="0"/>
                </a:spcBef>
                <a:spcAft>
                  <a:spcPct val="0"/>
                </a:spcAft>
                <a:defRPr/>
              </a:pPr>
              <a:t>‹#›</a:t>
            </a:fld>
            <a:endParaRPr lang="tr-TR" altLang="tr-TR">
              <a:solidFill>
                <a:srgbClr val="FFFFFF"/>
              </a:solidFill>
            </a:endParaRPr>
          </a:p>
        </p:txBody>
      </p:sp>
    </p:spTree>
    <p:extLst>
      <p:ext uri="{BB962C8B-B14F-4D97-AF65-F5344CB8AC3E}">
        <p14:creationId xmlns:p14="http://schemas.microsoft.com/office/powerpoint/2010/main" val="185638349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BEDF6F99-8B26-4448-A45D-D92E91E830A2}" type="slidenum">
              <a:rPr lang="tr-TR" altLang="tr-TR" sz="1400">
                <a:solidFill>
                  <a:srgbClr val="FFFFFF"/>
                </a:solidFill>
              </a:rPr>
              <a:pPr eaLnBrk="1" hangingPunct="1">
                <a:defRPr/>
              </a:pPr>
              <a:t>1</a:t>
            </a:fld>
            <a:endParaRPr lang="tr-TR" altLang="tr-TR" sz="1400">
              <a:solidFill>
                <a:srgbClr val="FFFFFF"/>
              </a:solidFill>
            </a:endParaRPr>
          </a:p>
        </p:txBody>
      </p:sp>
      <p:sp>
        <p:nvSpPr>
          <p:cNvPr id="268290" name="Rectangle 2"/>
          <p:cNvSpPr>
            <a:spLocks noGrp="1" noRot="1" noChangeArrowheads="1"/>
          </p:cNvSpPr>
          <p:nvPr>
            <p:ph type="title"/>
          </p:nvPr>
        </p:nvSpPr>
        <p:spPr/>
        <p:txBody>
          <a:bodyPr/>
          <a:lstStyle/>
          <a:p>
            <a:pPr eaLnBrk="1" hangingPunct="1">
              <a:defRPr/>
            </a:pPr>
            <a:r>
              <a:rPr lang="tr-TR" b="1" smtClean="0">
                <a:solidFill>
                  <a:srgbClr val="FFFF00"/>
                </a:solidFill>
              </a:rPr>
              <a:t>Toprak Sıcaklığı</a:t>
            </a:r>
          </a:p>
        </p:txBody>
      </p:sp>
      <p:sp>
        <p:nvSpPr>
          <p:cNvPr id="268291" name="Rectangle 3"/>
          <p:cNvSpPr>
            <a:spLocks noGrp="1" noRot="1" noChangeArrowheads="1"/>
          </p:cNvSpPr>
          <p:nvPr>
            <p:ph type="body" idx="1"/>
          </p:nvPr>
        </p:nvSpPr>
        <p:spPr>
          <a:xfrm>
            <a:off x="1825625" y="1268413"/>
            <a:ext cx="8540750" cy="4830762"/>
          </a:xfrm>
        </p:spPr>
        <p:txBody>
          <a:bodyPr/>
          <a:lstStyle/>
          <a:p>
            <a:pPr algn="just" eaLnBrk="1" hangingPunct="1">
              <a:lnSpc>
                <a:spcPct val="80000"/>
              </a:lnSpc>
              <a:defRPr/>
            </a:pPr>
            <a:r>
              <a:rPr lang="tr-TR" sz="2000" dirty="0"/>
              <a:t>Sıcaklık toprağın en önemli özelliklerinden birisidir. Tohumun çimlenmesinden başlayarak bitki gelişimini kontrol eden etmenler toprak sıcaklığından önemli ölçüde etkilenmektedirler. Çeşitli tohumlar değişik sıcaklıklarda çimlenebilmektedirler. Sıcaklık, suyun tohuma giriş oranını etkilemekte ve böylece çimlenme oranını kontrol etmektedir. </a:t>
            </a:r>
          </a:p>
          <a:p>
            <a:pPr algn="just" eaLnBrk="1" hangingPunct="1">
              <a:lnSpc>
                <a:spcPct val="80000"/>
              </a:lnSpc>
              <a:defRPr/>
            </a:pPr>
            <a:endParaRPr lang="tr-TR" sz="2000" dirty="0"/>
          </a:p>
          <a:p>
            <a:pPr algn="just" eaLnBrk="1" hangingPunct="1">
              <a:lnSpc>
                <a:spcPct val="80000"/>
              </a:lnSpc>
              <a:defRPr/>
            </a:pPr>
            <a:r>
              <a:rPr lang="tr-TR" sz="2000" dirty="0"/>
              <a:t>Genelde sıcaklığın artmasıyla birlikte fizyolojik aktiviteler de hızlanmaktadır. Yüksek sıcaklık bitkilerin çoğunda gelişmeyi hızlandırmaktadır. Ayrıca, bitkilerin kök gelişimi ile topraktaki bitki besin elementlerinin </a:t>
            </a:r>
            <a:r>
              <a:rPr lang="tr-TR" sz="2000" dirty="0" err="1"/>
              <a:t>çözünebilirlik</a:t>
            </a:r>
            <a:r>
              <a:rPr lang="tr-TR" sz="2000" dirty="0"/>
              <a:t> ve bitki tarafından </a:t>
            </a:r>
            <a:r>
              <a:rPr lang="tr-TR" sz="2000" dirty="0" err="1"/>
              <a:t>alınabilirlikleri</a:t>
            </a:r>
            <a:r>
              <a:rPr lang="tr-TR" sz="2000" dirty="0"/>
              <a:t> üzerinde de sıcaklığın önemli etkileri bulunmaktadır. </a:t>
            </a:r>
          </a:p>
          <a:p>
            <a:pPr algn="just" eaLnBrk="1" hangingPunct="1">
              <a:lnSpc>
                <a:spcPct val="80000"/>
              </a:lnSpc>
              <a:defRPr/>
            </a:pPr>
            <a:endParaRPr lang="tr-TR" sz="2000" dirty="0"/>
          </a:p>
          <a:p>
            <a:pPr algn="just" eaLnBrk="1" hangingPunct="1">
              <a:lnSpc>
                <a:spcPct val="80000"/>
              </a:lnSpc>
              <a:defRPr/>
            </a:pPr>
            <a:r>
              <a:rPr lang="tr-TR" sz="2000" dirty="0"/>
              <a:t>Toprak sıcaklığı mikroorganizmaların aktivitelerini etkilemek yoluyla </a:t>
            </a:r>
            <a:r>
              <a:rPr lang="tr-TR" sz="2000" dirty="0" err="1"/>
              <a:t>nitrifikasyon</a:t>
            </a:r>
            <a:r>
              <a:rPr lang="tr-TR" sz="2000" dirty="0"/>
              <a:t>, enzim aktiviteleri, organik maddenin ayrışması vb. gibi mikrobiyolojik işlevlerin oranını kontrol etmektedir. </a:t>
            </a:r>
          </a:p>
        </p:txBody>
      </p:sp>
    </p:spTree>
    <p:extLst>
      <p:ext uri="{BB962C8B-B14F-4D97-AF65-F5344CB8AC3E}">
        <p14:creationId xmlns:p14="http://schemas.microsoft.com/office/powerpoint/2010/main" val="1688778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25E76007-EF74-477F-8BEB-C837BA47F288}" type="slidenum">
              <a:rPr lang="tr-TR" altLang="tr-TR" sz="1400">
                <a:solidFill>
                  <a:srgbClr val="FFFFFF"/>
                </a:solidFill>
              </a:rPr>
              <a:pPr eaLnBrk="1" hangingPunct="1">
                <a:defRPr/>
              </a:pPr>
              <a:t>10</a:t>
            </a:fld>
            <a:endParaRPr lang="tr-TR" altLang="tr-TR" sz="1400">
              <a:solidFill>
                <a:srgbClr val="FFFFFF"/>
              </a:solidFill>
            </a:endParaRPr>
          </a:p>
        </p:txBody>
      </p:sp>
      <p:sp>
        <p:nvSpPr>
          <p:cNvPr id="277506" name="Rectangle 2"/>
          <p:cNvSpPr>
            <a:spLocks noGrp="1" noRot="1" noChangeArrowheads="1"/>
          </p:cNvSpPr>
          <p:nvPr>
            <p:ph type="title"/>
          </p:nvPr>
        </p:nvSpPr>
        <p:spPr/>
        <p:txBody>
          <a:bodyPr/>
          <a:lstStyle/>
          <a:p>
            <a:pPr eaLnBrk="1" hangingPunct="1">
              <a:defRPr/>
            </a:pPr>
            <a:r>
              <a:rPr lang="tr-TR" b="1" smtClean="0">
                <a:solidFill>
                  <a:srgbClr val="FFFF00"/>
                </a:solidFill>
              </a:rPr>
              <a:t>Bitki örtüsü</a:t>
            </a:r>
            <a:r>
              <a:rPr lang="tr-TR" smtClean="0"/>
              <a:t> </a:t>
            </a:r>
          </a:p>
        </p:txBody>
      </p:sp>
      <p:sp>
        <p:nvSpPr>
          <p:cNvPr id="277507" name="Rectangle 3"/>
          <p:cNvSpPr>
            <a:spLocks noGrp="1" noRot="1" noChangeArrowheads="1"/>
          </p:cNvSpPr>
          <p:nvPr>
            <p:ph type="body" idx="1"/>
          </p:nvPr>
        </p:nvSpPr>
        <p:spPr>
          <a:xfrm>
            <a:off x="1825625" y="1341439"/>
            <a:ext cx="8540750" cy="4757737"/>
          </a:xfrm>
        </p:spPr>
        <p:txBody>
          <a:bodyPr/>
          <a:lstStyle/>
          <a:p>
            <a:pPr marL="609600" indent="-609600" algn="just" eaLnBrk="1" hangingPunct="1">
              <a:lnSpc>
                <a:spcPct val="90000"/>
              </a:lnSpc>
              <a:defRPr/>
            </a:pPr>
            <a:r>
              <a:rPr lang="tr-TR" sz="2800" dirty="0"/>
              <a:t>Bitki örtüsü hem toprakların daha az ısınmasına hem de topraktan daha az ısı kaybına neden olarak toprak sıcaklığını etkilemektedir. Bitki örtüsünün sıklığı arttıkça bu etki de fazlalaşmaktadır.</a:t>
            </a:r>
          </a:p>
          <a:p>
            <a:pPr marL="609600" indent="-609600" algn="just" eaLnBrk="1" hangingPunct="1">
              <a:lnSpc>
                <a:spcPct val="90000"/>
              </a:lnSpc>
              <a:buNone/>
              <a:defRPr/>
            </a:pPr>
            <a:endParaRPr lang="tr-TR" sz="2800" dirty="0"/>
          </a:p>
          <a:p>
            <a:pPr marL="609600" indent="-609600" algn="just" eaLnBrk="1" hangingPunct="1">
              <a:lnSpc>
                <a:spcPct val="90000"/>
              </a:lnSpc>
              <a:defRPr/>
            </a:pPr>
            <a:r>
              <a:rPr lang="tr-TR" sz="2800" dirty="0"/>
              <a:t>Bitki örtüsü toprağı sıcaktan koruduğu gibi soğuk havaya karşı da koruyucu bir örtü olmaktadır. Yoğun bitki örtüsüyle kaplı topraklar, örtüsüz topraklara kıyasla yazın daha serin kışın daha ılık olmaktadırlar. </a:t>
            </a:r>
          </a:p>
        </p:txBody>
      </p:sp>
    </p:spTree>
    <p:extLst>
      <p:ext uri="{BB962C8B-B14F-4D97-AF65-F5344CB8AC3E}">
        <p14:creationId xmlns:p14="http://schemas.microsoft.com/office/powerpoint/2010/main" val="74119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B15CA22-B148-42E0-936E-DAFD5A80222D}" type="slidenum">
              <a:rPr lang="tr-TR" altLang="tr-TR" sz="1400">
                <a:solidFill>
                  <a:srgbClr val="FFFFFF"/>
                </a:solidFill>
              </a:rPr>
              <a:pPr eaLnBrk="1" hangingPunct="1">
                <a:defRPr/>
              </a:pPr>
              <a:t>11</a:t>
            </a:fld>
            <a:endParaRPr lang="tr-TR" altLang="tr-TR" sz="1400">
              <a:solidFill>
                <a:srgbClr val="FFFFFF"/>
              </a:solidFill>
            </a:endParaRPr>
          </a:p>
        </p:txBody>
      </p:sp>
      <p:sp>
        <p:nvSpPr>
          <p:cNvPr id="278530" name="Rectangle 2"/>
          <p:cNvSpPr>
            <a:spLocks noGrp="1" noRot="1" noChangeArrowheads="1"/>
          </p:cNvSpPr>
          <p:nvPr>
            <p:ph type="title"/>
          </p:nvPr>
        </p:nvSpPr>
        <p:spPr/>
        <p:txBody>
          <a:bodyPr/>
          <a:lstStyle/>
          <a:p>
            <a:pPr eaLnBrk="1" hangingPunct="1">
              <a:defRPr/>
            </a:pPr>
            <a:r>
              <a:rPr lang="tr-TR" b="1" smtClean="0">
                <a:solidFill>
                  <a:srgbClr val="FFFF00"/>
                </a:solidFill>
              </a:rPr>
              <a:t>Isı Kapasitesi ve Özgül Isı</a:t>
            </a:r>
          </a:p>
        </p:txBody>
      </p:sp>
      <p:sp>
        <p:nvSpPr>
          <p:cNvPr id="278531" name="Rectangle 3"/>
          <p:cNvSpPr>
            <a:spLocks noGrp="1" noRot="1" noChangeArrowheads="1"/>
          </p:cNvSpPr>
          <p:nvPr>
            <p:ph type="body" idx="1"/>
          </p:nvPr>
        </p:nvSpPr>
        <p:spPr>
          <a:xfrm>
            <a:off x="1825625" y="1341439"/>
            <a:ext cx="8540750" cy="4757737"/>
          </a:xfrm>
        </p:spPr>
        <p:txBody>
          <a:bodyPr/>
          <a:lstStyle/>
          <a:p>
            <a:pPr algn="just" eaLnBrk="1" hangingPunct="1">
              <a:lnSpc>
                <a:spcPct val="90000"/>
              </a:lnSpc>
              <a:defRPr/>
            </a:pPr>
            <a:r>
              <a:rPr lang="tr-TR" sz="2400" dirty="0"/>
              <a:t>Herhangi bir materyalin birim hacim veya kütlesinin sıcaklığını 1°C artırmak için gerekli ısı miktarı o materyalin “ısı kapasitesi” olarak tanımlanmaktadır. </a:t>
            </a:r>
          </a:p>
          <a:p>
            <a:pPr algn="just" eaLnBrk="1" hangingPunct="1">
              <a:lnSpc>
                <a:spcPct val="90000"/>
              </a:lnSpc>
              <a:defRPr/>
            </a:pPr>
            <a:endParaRPr lang="tr-TR" sz="2400" dirty="0"/>
          </a:p>
          <a:p>
            <a:pPr algn="just" eaLnBrk="1" hangingPunct="1">
              <a:lnSpc>
                <a:spcPct val="90000"/>
              </a:lnSpc>
              <a:defRPr/>
            </a:pPr>
            <a:r>
              <a:rPr lang="tr-TR" sz="2400" dirty="0"/>
              <a:t>1 g materyalin sıcaklığını 1 °C artırmak için gerekli ısı miktarı “özgül ısı kapasitesi” (c) olarak belirtilmektedir ve </a:t>
            </a:r>
            <a:r>
              <a:rPr lang="tr-TR" sz="2400" dirty="0" err="1"/>
              <a:t>cgs</a:t>
            </a:r>
            <a:r>
              <a:rPr lang="tr-TR" sz="2400" dirty="0"/>
              <a:t> sisteminde birimi kal/g °C’dir. </a:t>
            </a:r>
          </a:p>
          <a:p>
            <a:pPr algn="just" eaLnBrk="1" hangingPunct="1">
              <a:lnSpc>
                <a:spcPct val="90000"/>
              </a:lnSpc>
              <a:defRPr/>
            </a:pPr>
            <a:endParaRPr lang="tr-TR" sz="2400" dirty="0"/>
          </a:p>
          <a:p>
            <a:pPr algn="just" eaLnBrk="1" hangingPunct="1">
              <a:lnSpc>
                <a:spcPct val="90000"/>
              </a:lnSpc>
              <a:defRPr/>
            </a:pPr>
            <a:r>
              <a:rPr lang="tr-TR" sz="2400" dirty="0"/>
              <a:t>1 cm³ materyalin sıcaklığını 1°C artırmak için gerekli ısı miktarı ise “</a:t>
            </a:r>
            <a:r>
              <a:rPr lang="tr-TR" sz="2400" dirty="0" err="1"/>
              <a:t>volumetrik</a:t>
            </a:r>
            <a:r>
              <a:rPr lang="tr-TR" sz="2400" dirty="0"/>
              <a:t> ısı kapasitesi” (C) olarak adlandırılmaktadır ve </a:t>
            </a:r>
            <a:r>
              <a:rPr lang="tr-TR" sz="2400" dirty="0" err="1"/>
              <a:t>cgs</a:t>
            </a:r>
            <a:r>
              <a:rPr lang="tr-TR" sz="2400" dirty="0"/>
              <a:t> sisteminde birimi kal/cm³ °C </a:t>
            </a:r>
            <a:r>
              <a:rPr lang="tr-TR" sz="2400" dirty="0" err="1"/>
              <a:t>dir</a:t>
            </a:r>
            <a:r>
              <a:rPr lang="tr-TR" sz="2400" dirty="0"/>
              <a:t>. </a:t>
            </a:r>
            <a:r>
              <a:rPr lang="tr-TR" sz="2400" dirty="0" err="1"/>
              <a:t>Volumetrik</a:t>
            </a:r>
            <a:r>
              <a:rPr lang="tr-TR" sz="2400" dirty="0"/>
              <a:t> ısı kapasitesi, özgül ısı kapasitesinin materyalin yoğunluğuyla (</a:t>
            </a:r>
            <a:r>
              <a:rPr lang="tr-TR" sz="2400" dirty="0">
                <a:sym typeface="Symbol" pitchFamily="18" charset="2"/>
              </a:rPr>
              <a:t></a:t>
            </a:r>
            <a:r>
              <a:rPr lang="tr-TR" sz="2400" dirty="0"/>
              <a:t>) çarpımına eşit olmaktadır (C=</a:t>
            </a:r>
            <a:r>
              <a:rPr lang="tr-TR" sz="2400" dirty="0">
                <a:sym typeface="Symbol" pitchFamily="18" charset="2"/>
              </a:rPr>
              <a:t></a:t>
            </a:r>
            <a:r>
              <a:rPr lang="tr-TR" sz="2400" dirty="0"/>
              <a:t>c). </a:t>
            </a:r>
          </a:p>
        </p:txBody>
      </p:sp>
    </p:spTree>
    <p:extLst>
      <p:ext uri="{BB962C8B-B14F-4D97-AF65-F5344CB8AC3E}">
        <p14:creationId xmlns:p14="http://schemas.microsoft.com/office/powerpoint/2010/main" val="126618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591D1A2-3306-40C8-8C7C-229A69047F66}" type="slidenum">
              <a:rPr lang="tr-TR" altLang="tr-TR" sz="1400">
                <a:solidFill>
                  <a:srgbClr val="FFFFFF"/>
                </a:solidFill>
              </a:rPr>
              <a:pPr eaLnBrk="1" hangingPunct="1">
                <a:defRPr/>
              </a:pPr>
              <a:t>12</a:t>
            </a:fld>
            <a:endParaRPr lang="tr-TR" altLang="tr-TR" sz="1400">
              <a:solidFill>
                <a:srgbClr val="FFFFFF"/>
              </a:solidFill>
            </a:endParaRPr>
          </a:p>
        </p:txBody>
      </p:sp>
      <p:graphicFrame>
        <p:nvGraphicFramePr>
          <p:cNvPr id="279609" name="Group 57"/>
          <p:cNvGraphicFramePr>
            <a:graphicFrameLocks noGrp="1"/>
          </p:cNvGraphicFramePr>
          <p:nvPr/>
        </p:nvGraphicFramePr>
        <p:xfrm>
          <a:off x="1992313" y="1557339"/>
          <a:ext cx="7632700" cy="3671887"/>
        </p:xfrm>
        <a:graphic>
          <a:graphicData uri="http://schemas.openxmlformats.org/drawingml/2006/table">
            <a:tbl>
              <a:tblPr/>
              <a:tblGrid>
                <a:gridCol w="2339975"/>
                <a:gridCol w="1763712"/>
                <a:gridCol w="2087563"/>
                <a:gridCol w="1441450"/>
              </a:tblGrid>
              <a:tr h="1146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FF00"/>
                          </a:solidFill>
                          <a:effectLst/>
                          <a:latin typeface="Times New Roman" pitchFamily="18" charset="0"/>
                          <a:cs typeface="Times New Roman" pitchFamily="18" charset="0"/>
                        </a:rPr>
                        <a:t>Materyal</a:t>
                      </a:r>
                      <a:endParaRPr kumimoji="0" lang="tr-TR" sz="24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FF00"/>
                          </a:solidFill>
                          <a:effectLst/>
                          <a:latin typeface="Times New Roman" pitchFamily="18" charset="0"/>
                          <a:cs typeface="Times New Roman" pitchFamily="18" charset="0"/>
                        </a:rPr>
                        <a:t>Özgül Isı (kal/g°C)</a:t>
                      </a:r>
                      <a:endParaRPr kumimoji="0" lang="tr-TR" sz="24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FF00"/>
                          </a:solidFill>
                          <a:effectLst/>
                          <a:latin typeface="Times New Roman" pitchFamily="18" charset="0"/>
                          <a:cs typeface="Times New Roman" pitchFamily="18" charset="0"/>
                        </a:rPr>
                        <a:t>Materyal</a:t>
                      </a:r>
                      <a:endParaRPr kumimoji="0" lang="tr-TR" sz="24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FF00"/>
                          </a:solidFill>
                          <a:effectLst/>
                          <a:latin typeface="Times New Roman" pitchFamily="18" charset="0"/>
                          <a:cs typeface="Times New Roman" pitchFamily="18" charset="0"/>
                        </a:rPr>
                        <a:t>Özgül Isı (kal/g°C)</a:t>
                      </a:r>
                      <a:endParaRPr kumimoji="0" lang="tr-TR" sz="24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5712">
                <a:tc>
                  <a:txBody>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Kuvars</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Kil</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Mika</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Dolomit</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Mermer</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2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0.188</a:t>
                      </a:r>
                    </a:p>
                    <a:p>
                      <a:pPr marL="0" marR="0" lvl="0" indent="42862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0.27</a:t>
                      </a:r>
                    </a:p>
                    <a:p>
                      <a:pPr marL="0" marR="0" lvl="0" indent="42862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0.206</a:t>
                      </a:r>
                    </a:p>
                    <a:p>
                      <a:pPr marL="0" marR="0" lvl="0" indent="42862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0.23</a:t>
                      </a:r>
                    </a:p>
                    <a:p>
                      <a:pPr marL="0" marR="0" lvl="0" indent="42862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0.21</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Humus</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Selüloz, kuru</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Odun</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Peat</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Su </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730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0.44</a:t>
                      </a:r>
                    </a:p>
                    <a:p>
                      <a:pPr marL="0" marR="0" lvl="0" indent="4730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0.37</a:t>
                      </a:r>
                    </a:p>
                    <a:p>
                      <a:pPr marL="0" marR="0" lvl="0" indent="4730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0.42</a:t>
                      </a:r>
                    </a:p>
                    <a:p>
                      <a:pPr marL="0" marR="0" lvl="0" indent="4730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0.48</a:t>
                      </a:r>
                    </a:p>
                    <a:p>
                      <a:pPr marL="0" marR="0" lvl="0" indent="4730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tr-T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644" name="Text Box 55"/>
          <p:cNvSpPr txBox="1">
            <a:spLocks noChangeArrowheads="1"/>
          </p:cNvSpPr>
          <p:nvPr/>
        </p:nvSpPr>
        <p:spPr bwMode="auto">
          <a:xfrm>
            <a:off x="1847851" y="476251"/>
            <a:ext cx="8640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tr-TR" altLang="tr-TR" sz="2800">
                <a:solidFill>
                  <a:srgbClr val="FFFF00"/>
                </a:solidFill>
              </a:rPr>
              <a:t>Çeşitli toprak yapı maddelerinin özgül ısı değerleri</a:t>
            </a:r>
            <a:r>
              <a:rPr lang="tr-TR" altLang="tr-TR" sz="2800">
                <a:solidFill>
                  <a:srgbClr val="FFFFFF"/>
                </a:solidFill>
              </a:rPr>
              <a:t> </a:t>
            </a:r>
          </a:p>
        </p:txBody>
      </p:sp>
    </p:spTree>
    <p:extLst>
      <p:ext uri="{BB962C8B-B14F-4D97-AF65-F5344CB8AC3E}">
        <p14:creationId xmlns:p14="http://schemas.microsoft.com/office/powerpoint/2010/main" val="3161347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6F53AD2-EEC0-4DBE-A677-62F15FAAD6AC}" type="slidenum">
              <a:rPr lang="tr-TR" altLang="tr-TR" sz="1400">
                <a:solidFill>
                  <a:srgbClr val="FFFFFF"/>
                </a:solidFill>
              </a:rPr>
              <a:pPr eaLnBrk="1" hangingPunct="1">
                <a:defRPr/>
              </a:pPr>
              <a:t>13</a:t>
            </a:fld>
            <a:endParaRPr lang="tr-TR" altLang="tr-TR" sz="1400">
              <a:solidFill>
                <a:srgbClr val="FFFFFF"/>
              </a:solidFill>
            </a:endParaRPr>
          </a:p>
        </p:txBody>
      </p:sp>
      <p:sp>
        <p:nvSpPr>
          <p:cNvPr id="280578" name="Rectangle 2"/>
          <p:cNvSpPr>
            <a:spLocks noGrp="1" noRot="1" noChangeArrowheads="1"/>
          </p:cNvSpPr>
          <p:nvPr>
            <p:ph type="title"/>
          </p:nvPr>
        </p:nvSpPr>
        <p:spPr>
          <a:xfrm>
            <a:off x="1825625" y="228600"/>
            <a:ext cx="8510588" cy="1112838"/>
          </a:xfrm>
        </p:spPr>
        <p:txBody>
          <a:bodyPr/>
          <a:lstStyle/>
          <a:p>
            <a:pPr eaLnBrk="1" hangingPunct="1">
              <a:defRPr/>
            </a:pPr>
            <a:r>
              <a:rPr lang="tr-TR" b="1" smtClean="0">
                <a:solidFill>
                  <a:srgbClr val="FFFF00"/>
                </a:solidFill>
              </a:rPr>
              <a:t>Hacimsel Isı Kapasitesi</a:t>
            </a:r>
          </a:p>
        </p:txBody>
      </p:sp>
      <p:sp>
        <p:nvSpPr>
          <p:cNvPr id="280579" name="Rectangle 3"/>
          <p:cNvSpPr>
            <a:spLocks noGrp="1" noRot="1" noChangeArrowheads="1"/>
          </p:cNvSpPr>
          <p:nvPr>
            <p:ph type="body" idx="1"/>
          </p:nvPr>
        </p:nvSpPr>
        <p:spPr>
          <a:xfrm>
            <a:off x="1825625" y="1676401"/>
            <a:ext cx="8591550" cy="4422775"/>
          </a:xfrm>
        </p:spPr>
        <p:txBody>
          <a:bodyPr/>
          <a:lstStyle/>
          <a:p>
            <a:pPr algn="just" eaLnBrk="1" hangingPunct="1">
              <a:defRPr/>
            </a:pPr>
            <a:r>
              <a:rPr lang="tr-TR" sz="2800" dirty="0"/>
              <a:t>Birim kütledeki toprağın özgül ısı kapasitesi, o toprağı oluşturan yapı maddelerinin her birinin kütleleriyle özgül ısı kapasitelerinin çarpımlarının toplamına eşit olmaktadır. </a:t>
            </a:r>
          </a:p>
          <a:p>
            <a:pPr algn="just" eaLnBrk="1" hangingPunct="1">
              <a:buFont typeface="Wingdings" panose="05000000000000000000" pitchFamily="2" charset="2"/>
              <a:buNone/>
              <a:defRPr/>
            </a:pPr>
            <a:endParaRPr lang="tr-TR" sz="2800" dirty="0"/>
          </a:p>
          <a:p>
            <a:pPr algn="just" eaLnBrk="1" hangingPunct="1">
              <a:defRPr/>
            </a:pPr>
            <a:r>
              <a:rPr lang="tr-TR" sz="2800" dirty="0"/>
              <a:t>Birim hacimdeki toprağın hacimsel ısı kapasitesi, </a:t>
            </a:r>
          </a:p>
          <a:p>
            <a:pPr algn="just" eaLnBrk="1" hangingPunct="1">
              <a:buFont typeface="Wingdings" panose="05000000000000000000" pitchFamily="2" charset="2"/>
              <a:buNone/>
              <a:defRPr/>
            </a:pPr>
            <a:endParaRPr lang="tr-TR" sz="2800" dirty="0"/>
          </a:p>
          <a:p>
            <a:pPr marL="0" indent="0" algn="just" eaLnBrk="1" hangingPunct="1">
              <a:buNone/>
              <a:defRPr/>
            </a:pPr>
            <a:r>
              <a:rPr lang="tr-TR" sz="2800" dirty="0"/>
              <a:t>					</a:t>
            </a:r>
          </a:p>
        </p:txBody>
      </p:sp>
    </p:spTree>
    <p:extLst>
      <p:ext uri="{BB962C8B-B14F-4D97-AF65-F5344CB8AC3E}">
        <p14:creationId xmlns:p14="http://schemas.microsoft.com/office/powerpoint/2010/main" val="396644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535A39FE-2CFE-4938-BFC7-036117B5E6F8}" type="slidenum">
              <a:rPr lang="tr-TR" altLang="tr-TR" sz="1400">
                <a:solidFill>
                  <a:srgbClr val="FFFFFF"/>
                </a:solidFill>
              </a:rPr>
              <a:pPr eaLnBrk="1" hangingPunct="1">
                <a:defRPr/>
              </a:pPr>
              <a:t>14</a:t>
            </a:fld>
            <a:endParaRPr lang="tr-TR" altLang="tr-TR" sz="1400">
              <a:solidFill>
                <a:srgbClr val="FFFFFF"/>
              </a:solidFill>
            </a:endParaRPr>
          </a:p>
        </p:txBody>
      </p:sp>
      <p:sp>
        <p:nvSpPr>
          <p:cNvPr id="281602" name="Rectangle 2"/>
          <p:cNvSpPr>
            <a:spLocks noGrp="1" noRot="1" noChangeArrowheads="1"/>
          </p:cNvSpPr>
          <p:nvPr>
            <p:ph type="title"/>
          </p:nvPr>
        </p:nvSpPr>
        <p:spPr>
          <a:xfrm>
            <a:off x="1825625" y="228601"/>
            <a:ext cx="8510588" cy="1184275"/>
          </a:xfrm>
        </p:spPr>
        <p:txBody>
          <a:bodyPr/>
          <a:lstStyle/>
          <a:p>
            <a:pPr eaLnBrk="1" hangingPunct="1">
              <a:defRPr/>
            </a:pPr>
            <a:r>
              <a:rPr lang="tr-TR" b="1" smtClean="0">
                <a:solidFill>
                  <a:srgbClr val="FFFF00"/>
                </a:solidFill>
              </a:rPr>
              <a:t>Özgül Isı Kapasitesi</a:t>
            </a:r>
          </a:p>
        </p:txBody>
      </p:sp>
      <p:sp>
        <p:nvSpPr>
          <p:cNvPr id="281603" name="Rectangle 3"/>
          <p:cNvSpPr>
            <a:spLocks noGrp="1" noRot="1" noChangeArrowheads="1"/>
          </p:cNvSpPr>
          <p:nvPr>
            <p:ph type="body" idx="1"/>
          </p:nvPr>
        </p:nvSpPr>
        <p:spPr>
          <a:xfrm>
            <a:off x="1825625" y="1341439"/>
            <a:ext cx="8540750" cy="4757737"/>
          </a:xfrm>
        </p:spPr>
        <p:txBody>
          <a:bodyPr/>
          <a:lstStyle/>
          <a:p>
            <a:pPr algn="just" eaLnBrk="1" hangingPunct="1">
              <a:lnSpc>
                <a:spcPct val="90000"/>
              </a:lnSpc>
              <a:defRPr/>
            </a:pPr>
            <a:r>
              <a:rPr lang="tr-TR" sz="2000" dirty="0"/>
              <a:t>C=</a:t>
            </a:r>
            <a:r>
              <a:rPr lang="tr-TR" sz="2000" dirty="0" err="1"/>
              <a:t>xs.Cs</a:t>
            </a:r>
            <a:r>
              <a:rPr lang="tr-TR" sz="2000" dirty="0"/>
              <a:t> + </a:t>
            </a:r>
            <a:r>
              <a:rPr lang="tr-TR" sz="2000" dirty="0" err="1"/>
              <a:t>xw.Cw</a:t>
            </a:r>
            <a:r>
              <a:rPr lang="tr-TR" sz="2000" dirty="0"/>
              <a:t> + </a:t>
            </a:r>
            <a:r>
              <a:rPr lang="tr-TR" sz="2000" dirty="0" err="1"/>
              <a:t>xa.Ca</a:t>
            </a:r>
            <a:r>
              <a:rPr lang="tr-TR" sz="2000" dirty="0"/>
              <a:t> (kal/cm³ °C) </a:t>
            </a:r>
          </a:p>
          <a:p>
            <a:pPr algn="just" eaLnBrk="1" hangingPunct="1">
              <a:lnSpc>
                <a:spcPct val="90000"/>
              </a:lnSpc>
              <a:defRPr/>
            </a:pPr>
            <a:r>
              <a:rPr lang="tr-TR" sz="2000" dirty="0"/>
              <a:t>C= toprağın hacimsel ısı kapasitesi, </a:t>
            </a:r>
          </a:p>
          <a:p>
            <a:pPr algn="just" eaLnBrk="1" hangingPunct="1">
              <a:lnSpc>
                <a:spcPct val="90000"/>
              </a:lnSpc>
              <a:defRPr/>
            </a:pPr>
            <a:r>
              <a:rPr lang="tr-TR" sz="2000" dirty="0" err="1"/>
              <a:t>xs</a:t>
            </a:r>
            <a:r>
              <a:rPr lang="tr-TR" sz="2000" dirty="0"/>
              <a:t>, </a:t>
            </a:r>
            <a:r>
              <a:rPr lang="tr-TR" sz="2000" dirty="0" err="1"/>
              <a:t>xw</a:t>
            </a:r>
            <a:r>
              <a:rPr lang="tr-TR" sz="2000" dirty="0"/>
              <a:t> ve </a:t>
            </a:r>
            <a:r>
              <a:rPr lang="tr-TR" sz="2000" dirty="0" err="1"/>
              <a:t>xa</a:t>
            </a:r>
            <a:r>
              <a:rPr lang="tr-TR" sz="2000" dirty="0"/>
              <a:t> sırasıyla katı materyal, su ve havanın kısmi hacmi, </a:t>
            </a:r>
          </a:p>
          <a:p>
            <a:pPr algn="just" eaLnBrk="1" hangingPunct="1">
              <a:lnSpc>
                <a:spcPct val="90000"/>
              </a:lnSpc>
              <a:defRPr/>
            </a:pPr>
            <a:r>
              <a:rPr lang="tr-TR" sz="2000" dirty="0"/>
              <a:t>Cs, </a:t>
            </a:r>
            <a:r>
              <a:rPr lang="tr-TR" sz="2000" dirty="0" err="1"/>
              <a:t>Cw</a:t>
            </a:r>
            <a:r>
              <a:rPr lang="tr-TR" sz="2000" dirty="0"/>
              <a:t> ve </a:t>
            </a:r>
            <a:r>
              <a:rPr lang="tr-TR" sz="2000" dirty="0" err="1"/>
              <a:t>Ca</a:t>
            </a:r>
            <a:r>
              <a:rPr lang="tr-TR" sz="2000" dirty="0"/>
              <a:t> aynı sıraya göre ısı kapasiteleridir. </a:t>
            </a:r>
          </a:p>
          <a:p>
            <a:pPr marL="0" indent="0" algn="just" eaLnBrk="1" hangingPunct="1">
              <a:lnSpc>
                <a:spcPct val="90000"/>
              </a:lnSpc>
              <a:buNone/>
              <a:defRPr/>
            </a:pPr>
            <a:endParaRPr lang="tr-TR" sz="2000" dirty="0"/>
          </a:p>
          <a:p>
            <a:pPr algn="just" eaLnBrk="1" hangingPunct="1">
              <a:lnSpc>
                <a:spcPct val="90000"/>
              </a:lnSpc>
              <a:defRPr/>
            </a:pPr>
            <a:r>
              <a:rPr lang="tr-TR" sz="2000" dirty="0"/>
              <a:t>Katı materyal, mineral ve organik maddelerden oluştuğu için bu materyallerin ısı kapasiteleri de birim hacim için sırasıyla yaklaşık 0.46 ve 0.60 kabul edildiğinde, </a:t>
            </a:r>
            <a:r>
              <a:rPr lang="tr-TR" sz="2000" dirty="0" err="1"/>
              <a:t>xaCa</a:t>
            </a:r>
            <a:r>
              <a:rPr lang="tr-TR" sz="2000" dirty="0"/>
              <a:t> değeri ihmal edilebilecek düzeyde bulunduğundan, toprağın ısı kapasitesi ile ilgili eşitlik aşağıdaki şekilde yazılabilir,</a:t>
            </a:r>
          </a:p>
          <a:p>
            <a:pPr algn="just" eaLnBrk="1" hangingPunct="1">
              <a:lnSpc>
                <a:spcPct val="90000"/>
              </a:lnSpc>
              <a:defRPr/>
            </a:pPr>
            <a:r>
              <a:rPr lang="tr-TR" sz="2000" dirty="0"/>
              <a:t>C= 0.46 </a:t>
            </a:r>
            <a:r>
              <a:rPr lang="tr-TR" sz="2000" dirty="0" err="1"/>
              <a:t>xm</a:t>
            </a:r>
            <a:r>
              <a:rPr lang="tr-TR" sz="2000" dirty="0"/>
              <a:t> + 0.60 </a:t>
            </a:r>
            <a:r>
              <a:rPr lang="tr-TR" sz="2000" dirty="0" err="1"/>
              <a:t>xo</a:t>
            </a:r>
            <a:r>
              <a:rPr lang="tr-TR" sz="2000" dirty="0"/>
              <a:t> + </a:t>
            </a:r>
            <a:r>
              <a:rPr lang="tr-TR" sz="2000" dirty="0" err="1"/>
              <a:t>xw</a:t>
            </a:r>
            <a:r>
              <a:rPr lang="tr-TR" sz="2000" dirty="0"/>
              <a:t>					</a:t>
            </a:r>
          </a:p>
          <a:p>
            <a:pPr algn="just" eaLnBrk="1" hangingPunct="1">
              <a:lnSpc>
                <a:spcPct val="90000"/>
              </a:lnSpc>
              <a:defRPr/>
            </a:pPr>
            <a:r>
              <a:rPr lang="tr-TR" sz="2000" dirty="0"/>
              <a:t>Burada; </a:t>
            </a:r>
            <a:r>
              <a:rPr lang="tr-TR" sz="2000" dirty="0" err="1"/>
              <a:t>xm</a:t>
            </a:r>
            <a:r>
              <a:rPr lang="tr-TR" sz="2000" dirty="0"/>
              <a:t> ve </a:t>
            </a:r>
            <a:r>
              <a:rPr lang="tr-TR" sz="2000" dirty="0" err="1"/>
              <a:t>xo</a:t>
            </a:r>
            <a:r>
              <a:rPr lang="tr-TR" sz="2000" dirty="0"/>
              <a:t> sırasıyla mineral ve organik materyalin kısmi hacmini belirtmektedir. </a:t>
            </a:r>
          </a:p>
        </p:txBody>
      </p:sp>
    </p:spTree>
    <p:extLst>
      <p:ext uri="{BB962C8B-B14F-4D97-AF65-F5344CB8AC3E}">
        <p14:creationId xmlns:p14="http://schemas.microsoft.com/office/powerpoint/2010/main" val="4103476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2A47148D-47CE-44CF-92D2-C1966E246A98}" type="slidenum">
              <a:rPr lang="tr-TR" altLang="tr-TR" sz="1400">
                <a:solidFill>
                  <a:srgbClr val="FFFFFF"/>
                </a:solidFill>
              </a:rPr>
              <a:pPr eaLnBrk="1" hangingPunct="1">
                <a:defRPr/>
              </a:pPr>
              <a:t>15</a:t>
            </a:fld>
            <a:endParaRPr lang="tr-TR" altLang="tr-TR" sz="1400">
              <a:solidFill>
                <a:srgbClr val="FFFFFF"/>
              </a:solidFill>
            </a:endParaRPr>
          </a:p>
        </p:txBody>
      </p:sp>
      <p:sp>
        <p:nvSpPr>
          <p:cNvPr id="314370" name="Rectangle 2"/>
          <p:cNvSpPr>
            <a:spLocks noGrp="1" noRot="1" noChangeArrowheads="1"/>
          </p:cNvSpPr>
          <p:nvPr>
            <p:ph type="title"/>
          </p:nvPr>
        </p:nvSpPr>
        <p:spPr/>
        <p:txBody>
          <a:bodyPr/>
          <a:lstStyle/>
          <a:p>
            <a:pPr eaLnBrk="1" hangingPunct="1">
              <a:defRPr/>
            </a:pPr>
            <a:r>
              <a:rPr lang="tr-TR" dirty="0" smtClean="0">
                <a:solidFill>
                  <a:srgbClr val="FFFF00"/>
                </a:solidFill>
              </a:rPr>
              <a:t>Örnek Problem</a:t>
            </a:r>
          </a:p>
        </p:txBody>
      </p:sp>
      <p:sp>
        <p:nvSpPr>
          <p:cNvPr id="314371" name="Rectangle 3"/>
          <p:cNvSpPr>
            <a:spLocks noGrp="1" noRot="1" noChangeArrowheads="1"/>
          </p:cNvSpPr>
          <p:nvPr>
            <p:ph type="body" idx="1"/>
          </p:nvPr>
        </p:nvSpPr>
        <p:spPr>
          <a:xfrm>
            <a:off x="1825625" y="1341439"/>
            <a:ext cx="8540750" cy="4757737"/>
          </a:xfrm>
          <a:solidFill>
            <a:schemeClr val="accent1"/>
          </a:solidFill>
        </p:spPr>
        <p:txBody>
          <a:bodyPr/>
          <a:lstStyle/>
          <a:p>
            <a:pPr eaLnBrk="1" hangingPunct="1">
              <a:defRPr/>
            </a:pPr>
            <a:r>
              <a:rPr lang="tr-TR" sz="2000">
                <a:solidFill>
                  <a:srgbClr val="FFFF00"/>
                </a:solidFill>
              </a:rPr>
              <a:t>Soru</a:t>
            </a:r>
            <a:r>
              <a:rPr lang="tr-TR" sz="2000"/>
              <a:t> : Porozitesi %44 olan bir toprakta organik maddenin hacimsel esasta %10 olduğunu var sayarsak toprağın tamamıyla kuru ve ıslak olduğu koşullarda hacimsel ısı kapasitesini hesaplayınız.</a:t>
            </a:r>
          </a:p>
          <a:p>
            <a:pPr eaLnBrk="1" hangingPunct="1">
              <a:defRPr/>
            </a:pPr>
            <a:endParaRPr lang="tr-TR" sz="2000"/>
          </a:p>
          <a:p>
            <a:pPr eaLnBrk="1" hangingPunct="1">
              <a:defRPr/>
            </a:pPr>
            <a:r>
              <a:rPr lang="tr-TR" sz="2000">
                <a:solidFill>
                  <a:srgbClr val="FFFF00"/>
                </a:solidFill>
              </a:rPr>
              <a:t>Cevap </a:t>
            </a:r>
            <a:r>
              <a:rPr lang="tr-TR" sz="2000"/>
              <a:t>: </a:t>
            </a:r>
          </a:p>
          <a:p>
            <a:pPr eaLnBrk="1" hangingPunct="1">
              <a:defRPr/>
            </a:pPr>
            <a:r>
              <a:rPr lang="tr-TR" sz="2000"/>
              <a:t>Katı kısmın hacmi = 1 – 0.44 = 0.56</a:t>
            </a:r>
          </a:p>
          <a:p>
            <a:pPr eaLnBrk="1" hangingPunct="1">
              <a:defRPr/>
            </a:pPr>
            <a:r>
              <a:rPr lang="tr-TR" sz="2000"/>
              <a:t>Katı kısımda organik kısmın hacmi = 0.56. 0.1 = 0.056</a:t>
            </a:r>
          </a:p>
          <a:p>
            <a:pPr eaLnBrk="1" hangingPunct="1">
              <a:defRPr/>
            </a:pPr>
            <a:r>
              <a:rPr lang="tr-TR" sz="2000"/>
              <a:t>Katı kısımda mineral kısmın hacmi = 0.56. 0.9 = 0.504</a:t>
            </a:r>
          </a:p>
          <a:p>
            <a:pPr eaLnBrk="1" hangingPunct="1">
              <a:defRPr/>
            </a:pPr>
            <a:r>
              <a:rPr lang="tr-TR" sz="2000"/>
              <a:t>Toprak tamamıyla kuru olduğunda </a:t>
            </a:r>
          </a:p>
          <a:p>
            <a:pPr eaLnBrk="1" hangingPunct="1">
              <a:defRPr/>
            </a:pPr>
            <a:r>
              <a:rPr lang="tr-TR" sz="2000"/>
              <a:t>C = (0.46.0.504) + (0.6.0.056) = 0.27 cal/cm</a:t>
            </a:r>
            <a:r>
              <a:rPr lang="tr-TR" sz="2000" baseline="30000"/>
              <a:t>3</a:t>
            </a:r>
            <a:r>
              <a:rPr lang="tr-TR" sz="2000"/>
              <a:t>.</a:t>
            </a:r>
            <a:r>
              <a:rPr lang="en-US" sz="2000">
                <a:cs typeface="Arial" charset="0"/>
              </a:rPr>
              <a:t>°</a:t>
            </a:r>
            <a:r>
              <a:rPr lang="tr-TR" sz="2000"/>
              <a:t>C</a:t>
            </a:r>
          </a:p>
          <a:p>
            <a:pPr eaLnBrk="1" hangingPunct="1">
              <a:defRPr/>
            </a:pPr>
            <a:r>
              <a:rPr lang="tr-TR" sz="2000"/>
              <a:t>Toprak tamamıyla ıslak olduğunda</a:t>
            </a:r>
          </a:p>
          <a:p>
            <a:pPr eaLnBrk="1" hangingPunct="1">
              <a:defRPr/>
            </a:pPr>
            <a:r>
              <a:rPr lang="tr-TR" sz="2000"/>
              <a:t>C = 0.27 + (0.44.1) = 0.71 cal/cm</a:t>
            </a:r>
            <a:r>
              <a:rPr lang="tr-TR" sz="2000" baseline="30000"/>
              <a:t>3</a:t>
            </a:r>
            <a:r>
              <a:rPr lang="tr-TR" sz="2000"/>
              <a:t>.</a:t>
            </a:r>
            <a:r>
              <a:rPr lang="en-US" sz="2000">
                <a:cs typeface="Arial" charset="0"/>
              </a:rPr>
              <a:t>°</a:t>
            </a:r>
            <a:r>
              <a:rPr lang="tr-TR" sz="2000"/>
              <a:t>C</a:t>
            </a:r>
          </a:p>
          <a:p>
            <a:pPr eaLnBrk="1" hangingPunct="1">
              <a:defRPr/>
            </a:pPr>
            <a:endParaRPr lang="tr-TR" sz="2000"/>
          </a:p>
          <a:p>
            <a:pPr eaLnBrk="1" hangingPunct="1">
              <a:defRPr/>
            </a:pPr>
            <a:endParaRPr lang="tr-TR" sz="2000"/>
          </a:p>
          <a:p>
            <a:pPr eaLnBrk="1" hangingPunct="1">
              <a:defRPr/>
            </a:pPr>
            <a:endParaRPr lang="tr-TR" sz="2000"/>
          </a:p>
        </p:txBody>
      </p:sp>
    </p:spTree>
    <p:extLst>
      <p:ext uri="{BB962C8B-B14F-4D97-AF65-F5344CB8AC3E}">
        <p14:creationId xmlns:p14="http://schemas.microsoft.com/office/powerpoint/2010/main" val="421734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DE32CAC-A517-4CF4-BCCD-F5CDDBF7D7A8}" type="slidenum">
              <a:rPr lang="tr-TR" altLang="tr-TR" sz="1400">
                <a:solidFill>
                  <a:srgbClr val="FFFFFF"/>
                </a:solidFill>
              </a:rPr>
              <a:pPr eaLnBrk="1" hangingPunct="1">
                <a:defRPr/>
              </a:pPr>
              <a:t>16</a:t>
            </a:fld>
            <a:endParaRPr lang="tr-TR" altLang="tr-TR" sz="1400">
              <a:solidFill>
                <a:srgbClr val="FFFFFF"/>
              </a:solidFill>
            </a:endParaRPr>
          </a:p>
        </p:txBody>
      </p:sp>
      <p:sp>
        <p:nvSpPr>
          <p:cNvPr id="158723" name="Rectangle 2"/>
          <p:cNvSpPr>
            <a:spLocks noGrp="1" noRot="1" noChangeArrowheads="1"/>
          </p:cNvSpPr>
          <p:nvPr>
            <p:ph type="title"/>
          </p:nvPr>
        </p:nvSpPr>
        <p:spPr/>
        <p:txBody>
          <a:bodyPr/>
          <a:lstStyle/>
          <a:p>
            <a:pPr eaLnBrk="1" hangingPunct="1"/>
            <a:r>
              <a:rPr lang="tr-TR" altLang="tr-TR" b="1" smtClean="0">
                <a:solidFill>
                  <a:srgbClr val="FFFF00"/>
                </a:solidFill>
                <a:effectLst/>
              </a:rPr>
              <a:t>Termal İletkenlik ve Yayınım</a:t>
            </a:r>
          </a:p>
        </p:txBody>
      </p:sp>
      <p:sp>
        <p:nvSpPr>
          <p:cNvPr id="282627" name="Rectangle 3"/>
          <p:cNvSpPr>
            <a:spLocks noGrp="1" noRot="1" noChangeArrowheads="1"/>
          </p:cNvSpPr>
          <p:nvPr>
            <p:ph type="body" idx="1"/>
          </p:nvPr>
        </p:nvSpPr>
        <p:spPr>
          <a:xfrm>
            <a:off x="1825625" y="1341439"/>
            <a:ext cx="8540750" cy="4757737"/>
          </a:xfrm>
        </p:spPr>
        <p:txBody>
          <a:bodyPr/>
          <a:lstStyle/>
          <a:p>
            <a:pPr algn="just" eaLnBrk="1" hangingPunct="1">
              <a:lnSpc>
                <a:spcPct val="90000"/>
              </a:lnSpc>
              <a:defRPr/>
            </a:pPr>
            <a:r>
              <a:rPr lang="tr-TR" sz="2400" dirty="0"/>
              <a:t>Gözenekli bir ortamda bir noktadan belirli uzaklığa hareket eden ısının miktarı ortamın ısıyı iletme hızına bağlıdır. </a:t>
            </a:r>
          </a:p>
          <a:p>
            <a:pPr algn="just" eaLnBrk="1" hangingPunct="1">
              <a:lnSpc>
                <a:spcPct val="90000"/>
              </a:lnSpc>
              <a:buFont typeface="Wingdings" panose="05000000000000000000" pitchFamily="2" charset="2"/>
              <a:buNone/>
              <a:defRPr/>
            </a:pPr>
            <a:endParaRPr lang="tr-TR" sz="2400" dirty="0"/>
          </a:p>
          <a:p>
            <a:pPr algn="just" eaLnBrk="1" hangingPunct="1">
              <a:lnSpc>
                <a:spcPct val="90000"/>
              </a:lnSpc>
              <a:defRPr/>
            </a:pPr>
            <a:r>
              <a:rPr lang="tr-TR" sz="2400" dirty="0"/>
              <a:t>Bir ortamın ısıyı iletme oranı termal iletkenlik (K) olarak adlandırılmakta ve bir materyalin, birbirinden </a:t>
            </a:r>
            <a:r>
              <a:rPr lang="tr-TR" sz="2400" dirty="0">
                <a:solidFill>
                  <a:schemeClr val="accent2">
                    <a:lumMod val="60000"/>
                    <a:lumOff val="40000"/>
                  </a:schemeClr>
                </a:solidFill>
              </a:rPr>
              <a:t>1°C farklı sıcaklığa sahip olan ve aralarında 1 cm uzaklık bulunan iki noktası arasında 1 saniye içinde ilettiği ısı kalorisinin miktarı olarak tanımlanmaktadır (kal/cm.</a:t>
            </a:r>
            <a:r>
              <a:rPr lang="tr-TR" sz="2400" dirty="0" err="1">
                <a:solidFill>
                  <a:schemeClr val="accent2">
                    <a:lumMod val="60000"/>
                    <a:lumOff val="40000"/>
                  </a:schemeClr>
                </a:solidFill>
              </a:rPr>
              <a:t>sn</a:t>
            </a:r>
            <a:r>
              <a:rPr lang="tr-TR" sz="2400" dirty="0">
                <a:solidFill>
                  <a:schemeClr val="accent2">
                    <a:lumMod val="60000"/>
                    <a:lumOff val="40000"/>
                  </a:schemeClr>
                </a:solidFill>
              </a:rPr>
              <a:t>.°C). </a:t>
            </a:r>
          </a:p>
          <a:p>
            <a:pPr algn="just" eaLnBrk="1" hangingPunct="1">
              <a:lnSpc>
                <a:spcPct val="90000"/>
              </a:lnSpc>
              <a:buFont typeface="Wingdings" panose="05000000000000000000" pitchFamily="2" charset="2"/>
              <a:buNone/>
              <a:defRPr/>
            </a:pPr>
            <a:endParaRPr lang="tr-TR" sz="2400" dirty="0"/>
          </a:p>
          <a:p>
            <a:pPr algn="just" eaLnBrk="1" hangingPunct="1">
              <a:lnSpc>
                <a:spcPct val="90000"/>
              </a:lnSpc>
              <a:defRPr/>
            </a:pPr>
            <a:r>
              <a:rPr lang="tr-TR" sz="2400" dirty="0"/>
              <a:t>Bir toprağın sıcaklığında belirli bir artışın olması için gerekli zaman; uygulanan ısının toprak içinde ne kadar hızlı iletildiğine, yani toprağın termal iletkenliğine ve ısı kapasitesine bağlı bulunmaktadır. </a:t>
            </a:r>
          </a:p>
        </p:txBody>
      </p:sp>
    </p:spTree>
    <p:extLst>
      <p:ext uri="{BB962C8B-B14F-4D97-AF65-F5344CB8AC3E}">
        <p14:creationId xmlns:p14="http://schemas.microsoft.com/office/powerpoint/2010/main" val="3426580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0DE05995-9A97-4252-A315-AFC04C1F575C}" type="slidenum">
              <a:rPr lang="tr-TR" altLang="tr-TR" sz="1400">
                <a:solidFill>
                  <a:srgbClr val="FFFFFF"/>
                </a:solidFill>
              </a:rPr>
              <a:pPr eaLnBrk="1" hangingPunct="1">
                <a:defRPr/>
              </a:pPr>
              <a:t>17</a:t>
            </a:fld>
            <a:endParaRPr lang="tr-TR" altLang="tr-TR" sz="1400">
              <a:solidFill>
                <a:srgbClr val="FFFFFF"/>
              </a:solidFill>
            </a:endParaRPr>
          </a:p>
        </p:txBody>
      </p:sp>
      <p:sp>
        <p:nvSpPr>
          <p:cNvPr id="159747" name="Rectangle 2"/>
          <p:cNvSpPr>
            <a:spLocks noGrp="1" noRot="1" noChangeArrowheads="1"/>
          </p:cNvSpPr>
          <p:nvPr>
            <p:ph type="title"/>
          </p:nvPr>
        </p:nvSpPr>
        <p:spPr/>
        <p:txBody>
          <a:bodyPr/>
          <a:lstStyle/>
          <a:p>
            <a:pPr eaLnBrk="1" hangingPunct="1"/>
            <a:r>
              <a:rPr lang="tr-TR" altLang="tr-TR" b="1" smtClean="0">
                <a:solidFill>
                  <a:srgbClr val="FFFF00"/>
                </a:solidFill>
                <a:effectLst/>
              </a:rPr>
              <a:t>Termal İletkenlik ve Yayınım</a:t>
            </a:r>
          </a:p>
        </p:txBody>
      </p:sp>
      <p:sp>
        <p:nvSpPr>
          <p:cNvPr id="283651" name="Rectangle 3"/>
          <p:cNvSpPr>
            <a:spLocks noGrp="1" noRot="1" noChangeArrowheads="1"/>
          </p:cNvSpPr>
          <p:nvPr>
            <p:ph type="body" idx="1"/>
          </p:nvPr>
        </p:nvSpPr>
        <p:spPr>
          <a:xfrm>
            <a:off x="1825625" y="1341439"/>
            <a:ext cx="8540750" cy="4757737"/>
          </a:xfrm>
        </p:spPr>
        <p:txBody>
          <a:bodyPr/>
          <a:lstStyle/>
          <a:p>
            <a:pPr algn="just" eaLnBrk="1" hangingPunct="1">
              <a:lnSpc>
                <a:spcPct val="80000"/>
              </a:lnSpc>
              <a:defRPr/>
            </a:pPr>
            <a:r>
              <a:rPr lang="tr-TR" sz="2400" dirty="0"/>
              <a:t>Toprağın termal iletkenliği toprağı oluşturan katı, sıvı ve gaz fazların miktarı ile yakından ilişkili bulunmaktadır. Bunlar arasında katı faz en yüksek iletkenliğe sahip olandır. Daha sonra sırasıyla sıvı ve gaz fazlar gelmektedir. Toprağın ısı iletiminde en önemli faktör, topraktaki hava dolu boşlukların miktarıdır. Çükü havanın ısı iletkenliği suyun ısı iletkenliğinin 1/20’si, katıların ısı iletkenliğinin ise 1/60’ı kadardır. Bu bakımdan toprak havası izolatör görevi yapmaktadır. </a:t>
            </a:r>
          </a:p>
          <a:p>
            <a:pPr algn="just" eaLnBrk="1" hangingPunct="1">
              <a:lnSpc>
                <a:spcPct val="80000"/>
              </a:lnSpc>
              <a:defRPr/>
            </a:pPr>
            <a:endParaRPr lang="tr-TR" sz="2400" dirty="0"/>
          </a:p>
          <a:p>
            <a:pPr algn="just" eaLnBrk="1" hangingPunct="1">
              <a:lnSpc>
                <a:spcPct val="80000"/>
              </a:lnSpc>
              <a:defRPr/>
            </a:pPr>
            <a:r>
              <a:rPr lang="tr-TR" sz="2400" dirty="0"/>
              <a:t>Bir toprağın hacim ağırlığı arttıkça, diğer etmenler aynı olmak koşuluyla, termal iletkenliği de artmaktadır. Çünkü hacim ağırlığı arttıkça toprağın boşluk oranı ve buna bağlı olarak hava miktarı azalmakta ve katı taneler birbirlerine daha sıkı bir şekilde temas etmektedirler. </a:t>
            </a:r>
          </a:p>
          <a:p>
            <a:pPr eaLnBrk="1" hangingPunct="1">
              <a:lnSpc>
                <a:spcPct val="80000"/>
              </a:lnSpc>
              <a:defRPr/>
            </a:pPr>
            <a:endParaRPr lang="tr-TR" sz="2000" dirty="0"/>
          </a:p>
        </p:txBody>
      </p:sp>
    </p:spTree>
    <p:extLst>
      <p:ext uri="{BB962C8B-B14F-4D97-AF65-F5344CB8AC3E}">
        <p14:creationId xmlns:p14="http://schemas.microsoft.com/office/powerpoint/2010/main" val="118512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smtClean="0">
                <a:solidFill>
                  <a:srgbClr val="FFFF00"/>
                </a:solidFill>
                <a:effectLst/>
              </a:rPr>
              <a:t>Termal İletkenlik ve Yayınım</a:t>
            </a:r>
            <a:endParaRPr lang="tr-TR" dirty="0"/>
          </a:p>
        </p:txBody>
      </p:sp>
      <p:sp>
        <p:nvSpPr>
          <p:cNvPr id="3" name="İçerik Yer Tutucusu 2"/>
          <p:cNvSpPr>
            <a:spLocks noGrp="1"/>
          </p:cNvSpPr>
          <p:nvPr>
            <p:ph idx="1"/>
          </p:nvPr>
        </p:nvSpPr>
        <p:spPr>
          <a:xfrm>
            <a:off x="1825625" y="1341439"/>
            <a:ext cx="8540750" cy="4757737"/>
          </a:xfrm>
        </p:spPr>
        <p:txBody>
          <a:bodyPr/>
          <a:lstStyle/>
          <a:p>
            <a:pPr algn="just">
              <a:defRPr/>
            </a:pPr>
            <a:r>
              <a:rPr lang="tr-TR" sz="2400" dirty="0"/>
              <a:t>Boşlukların suyla dolu bulunması da havayla dolu bulunmasına kıyasla daha fazla ısı iletiminin olmasını sağlamaktadır. Diğer etmenler aynı olduğunda nemli bir toprak ısıyı kuru durumdakine kıyasla 10 kez daha hızlı iletmektedir. </a:t>
            </a:r>
          </a:p>
          <a:p>
            <a:pPr algn="just">
              <a:defRPr/>
            </a:pPr>
            <a:endParaRPr lang="tr-TR" sz="2400" dirty="0"/>
          </a:p>
          <a:p>
            <a:pPr algn="just">
              <a:defRPr/>
            </a:pPr>
            <a:r>
              <a:rPr lang="tr-TR" sz="2400" dirty="0"/>
              <a:t>Termal yayınım (</a:t>
            </a:r>
            <a:r>
              <a:rPr lang="tr-TR" sz="2400" dirty="0" err="1"/>
              <a:t>Dh</a:t>
            </a:r>
            <a:r>
              <a:rPr lang="tr-TR" sz="2400" dirty="0"/>
              <a:t>), Termal iletkenlik değerinin (K), Hacimsel ısı kapasitesine oranıdır (C).</a:t>
            </a:r>
          </a:p>
          <a:p>
            <a:pPr algn="just">
              <a:defRPr/>
            </a:pPr>
            <a:endParaRPr lang="tr-TR" sz="2400" dirty="0"/>
          </a:p>
          <a:p>
            <a:pPr algn="just">
              <a:defRPr/>
            </a:pPr>
            <a:r>
              <a:rPr lang="tr-TR" sz="2400" b="1" dirty="0" err="1"/>
              <a:t>Dh</a:t>
            </a:r>
            <a:r>
              <a:rPr lang="tr-TR" sz="2400" b="1" dirty="0"/>
              <a:t> = K/C (</a:t>
            </a:r>
            <a:r>
              <a:rPr lang="tr-TR" sz="2400" b="1" dirty="0">
                <a:cs typeface="Arial" charset="0"/>
              </a:rPr>
              <a:t>cm</a:t>
            </a:r>
            <a:r>
              <a:rPr lang="tr-TR" sz="2400" b="1" baseline="30000" dirty="0">
                <a:cs typeface="Arial" charset="0"/>
              </a:rPr>
              <a:t>2 </a:t>
            </a:r>
            <a:r>
              <a:rPr lang="tr-TR" sz="2400" b="1" dirty="0"/>
              <a:t>/s)</a:t>
            </a:r>
            <a:endParaRPr lang="tr-TR" b="1" dirty="0"/>
          </a:p>
        </p:txBody>
      </p:sp>
      <p:sp>
        <p:nvSpPr>
          <p:cNvPr id="4"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DC17FE7-D2A4-4B2F-9416-27857ADEC5DA}" type="slidenum">
              <a:rPr lang="tr-TR" altLang="tr-TR" sz="1400">
                <a:solidFill>
                  <a:srgbClr val="FFFFFF"/>
                </a:solidFill>
              </a:rPr>
              <a:pPr eaLnBrk="1" hangingPunct="1">
                <a:defRPr/>
              </a:pPr>
              <a:t>18</a:t>
            </a:fld>
            <a:endParaRPr lang="tr-TR" altLang="tr-TR" sz="1400">
              <a:solidFill>
                <a:srgbClr val="FFFFFF"/>
              </a:solidFill>
            </a:endParaRPr>
          </a:p>
        </p:txBody>
      </p:sp>
    </p:spTree>
    <p:extLst>
      <p:ext uri="{BB962C8B-B14F-4D97-AF65-F5344CB8AC3E}">
        <p14:creationId xmlns:p14="http://schemas.microsoft.com/office/powerpoint/2010/main" val="1888122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5EAB8DCF-D4B2-4185-9D13-3BBE2BB72A6B}" type="slidenum">
              <a:rPr lang="tr-TR" altLang="tr-TR" sz="1400">
                <a:solidFill>
                  <a:srgbClr val="FFFFFF"/>
                </a:solidFill>
              </a:rPr>
              <a:pPr eaLnBrk="1" hangingPunct="1">
                <a:defRPr/>
              </a:pPr>
              <a:t>19</a:t>
            </a:fld>
            <a:endParaRPr lang="tr-TR" altLang="tr-TR" sz="1400">
              <a:solidFill>
                <a:srgbClr val="FFFFFF"/>
              </a:solidFill>
            </a:endParaRPr>
          </a:p>
        </p:txBody>
      </p:sp>
      <p:graphicFrame>
        <p:nvGraphicFramePr>
          <p:cNvPr id="285782" name="Group 86"/>
          <p:cNvGraphicFramePr>
            <a:graphicFrameLocks noGrp="1"/>
          </p:cNvGraphicFramePr>
          <p:nvPr/>
        </p:nvGraphicFramePr>
        <p:xfrm>
          <a:off x="1992313" y="1125538"/>
          <a:ext cx="7848600" cy="4248150"/>
        </p:xfrm>
        <a:graphic>
          <a:graphicData uri="http://schemas.openxmlformats.org/drawingml/2006/table">
            <a:tbl>
              <a:tblPr/>
              <a:tblGrid>
                <a:gridCol w="1371600"/>
                <a:gridCol w="1293812"/>
                <a:gridCol w="1449388"/>
                <a:gridCol w="1979612"/>
                <a:gridCol w="1754188"/>
              </a:tblGrid>
              <a:tr h="1143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FFFF00"/>
                          </a:solidFill>
                          <a:effectLst/>
                          <a:latin typeface="Times New Roman" pitchFamily="18" charset="0"/>
                          <a:cs typeface="Times New Roman" pitchFamily="18" charset="0"/>
                        </a:rPr>
                        <a:t>Materyal  </a:t>
                      </a:r>
                      <a:endParaRPr kumimoji="0" lang="tr-TR" sz="18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FFFF00"/>
                          </a:solidFill>
                          <a:effectLst/>
                          <a:latin typeface="Times New Roman" pitchFamily="18" charset="0"/>
                          <a:cs typeface="Times New Roman" pitchFamily="18" charset="0"/>
                        </a:rPr>
                        <a:t>Porozite</a:t>
                      </a:r>
                      <a:endParaRPr kumimoji="0" lang="tr-TR" sz="18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FFFF00"/>
                          </a:solidFill>
                          <a:effectLst/>
                          <a:latin typeface="Times New Roman" pitchFamily="18" charset="0"/>
                          <a:cs typeface="Times New Roman" pitchFamily="18" charset="0"/>
                        </a:rPr>
                        <a:t>Hacimsel su içeriği </a:t>
                      </a:r>
                      <a:endParaRPr kumimoji="0" lang="tr-TR" sz="18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FFFF00"/>
                          </a:solidFill>
                          <a:effectLst/>
                          <a:latin typeface="Times New Roman" pitchFamily="18" charset="0"/>
                          <a:cs typeface="Times New Roman" pitchFamily="18" charset="0"/>
                        </a:rPr>
                        <a:t>Termal    iletkenlik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(10</a:t>
                      </a:r>
                      <a:r>
                        <a:rPr kumimoji="0" lang="tr-TR" sz="1600" b="0" i="0" u="none" strike="noStrike" cap="none" normalizeH="0" baseline="30000" smtClean="0">
                          <a:ln>
                            <a:noFill/>
                          </a:ln>
                          <a:solidFill>
                            <a:srgbClr val="FFFF00"/>
                          </a:solidFill>
                          <a:effectLst/>
                          <a:latin typeface="Times New Roman" pitchFamily="18" charset="0"/>
                          <a:cs typeface="Times New Roman" pitchFamily="18" charset="0"/>
                        </a:rPr>
                        <a:t>-3</a:t>
                      </a: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 kal/cm.sn.°C)</a:t>
                      </a:r>
                      <a:endParaRPr kumimoji="0" lang="tr-TR" sz="16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FFFF00"/>
                          </a:solidFill>
                          <a:effectLst/>
                          <a:latin typeface="Times New Roman" pitchFamily="18" charset="0"/>
                          <a:cs typeface="Times New Roman" pitchFamily="18" charset="0"/>
                        </a:rPr>
                        <a:t>Hacimsel ısı kapasitesi (kal/cm³ °C)</a:t>
                      </a:r>
                      <a:endParaRPr kumimoji="0" lang="tr-TR" sz="18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5150">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Kum</a:t>
                      </a:r>
                    </a:p>
                    <a:p>
                      <a:pPr marL="0" marR="0" lvl="0" indent="22860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Kil</a:t>
                      </a:r>
                    </a:p>
                    <a:p>
                      <a:pPr marL="0" marR="0" lvl="0" indent="22860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Peat</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0,4</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0,4</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0,4</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0,4</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0,4</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0,4</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0,8</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0,8</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0,8</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0,0</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0,2</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0,4</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0,0</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0,2</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0,4</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0,0</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0,4</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0,8</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0,7</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4,2</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5,2</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0,6</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2,8</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3,8</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  0,14</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0,7</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0,3</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0,5</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0,7</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0,3</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0,5</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0,7</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  0,35</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  0,75</a:t>
                      </a:r>
                    </a:p>
                    <a:p>
                      <a:pPr marL="0" marR="0" lvl="0" indent="2286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  1,15</a:t>
                      </a: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68941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50A6EF0D-AC95-447C-9847-B2589B443274}" type="slidenum">
              <a:rPr lang="tr-TR" altLang="tr-TR" sz="1400">
                <a:solidFill>
                  <a:srgbClr val="FFFFFF"/>
                </a:solidFill>
              </a:rPr>
              <a:pPr eaLnBrk="1" hangingPunct="1">
                <a:defRPr/>
              </a:pPr>
              <a:t>2</a:t>
            </a:fld>
            <a:endParaRPr lang="tr-TR" altLang="tr-TR" sz="1400">
              <a:solidFill>
                <a:srgbClr val="FFFFFF"/>
              </a:solidFill>
            </a:endParaRPr>
          </a:p>
        </p:txBody>
      </p:sp>
      <p:sp>
        <p:nvSpPr>
          <p:cNvPr id="269314" name="Rectangle 2"/>
          <p:cNvSpPr>
            <a:spLocks noGrp="1" noRot="1" noChangeArrowheads="1"/>
          </p:cNvSpPr>
          <p:nvPr>
            <p:ph type="title"/>
          </p:nvPr>
        </p:nvSpPr>
        <p:spPr/>
        <p:txBody>
          <a:bodyPr/>
          <a:lstStyle/>
          <a:p>
            <a:pPr eaLnBrk="1" hangingPunct="1">
              <a:defRPr/>
            </a:pPr>
            <a:r>
              <a:rPr lang="tr-TR" b="1" smtClean="0">
                <a:solidFill>
                  <a:srgbClr val="FFFF00"/>
                </a:solidFill>
              </a:rPr>
              <a:t>Toprak Sıcaklığının Kaynağı</a:t>
            </a:r>
          </a:p>
        </p:txBody>
      </p:sp>
      <p:sp>
        <p:nvSpPr>
          <p:cNvPr id="269315" name="Rectangle 3"/>
          <p:cNvSpPr>
            <a:spLocks noGrp="1" noRot="1" noChangeArrowheads="1"/>
          </p:cNvSpPr>
          <p:nvPr>
            <p:ph type="body" idx="1"/>
          </p:nvPr>
        </p:nvSpPr>
        <p:spPr/>
        <p:txBody>
          <a:bodyPr/>
          <a:lstStyle/>
          <a:p>
            <a:pPr algn="just" eaLnBrk="1" hangingPunct="1">
              <a:lnSpc>
                <a:spcPct val="80000"/>
              </a:lnSpc>
              <a:defRPr/>
            </a:pPr>
            <a:r>
              <a:rPr lang="tr-TR" sz="2000" dirty="0"/>
              <a:t>Toprak sıcaklığının esas kaynağı, atmosferi geçerek yeryüzüne ulaşan güneş ışınları özellikle de dalga boyu 2 µ dan küçük olan kısa dalga radyasyonunun enerjisi (</a:t>
            </a:r>
            <a:r>
              <a:rPr lang="tr-TR" sz="2000" dirty="0" err="1"/>
              <a:t>radyant</a:t>
            </a:r>
            <a:r>
              <a:rPr lang="tr-TR" sz="2000" dirty="0"/>
              <a:t> enerji) </a:t>
            </a:r>
            <a:r>
              <a:rPr lang="tr-TR" sz="2000" dirty="0" err="1"/>
              <a:t>dir</a:t>
            </a:r>
            <a:r>
              <a:rPr lang="tr-TR" sz="2000" dirty="0"/>
              <a:t>. </a:t>
            </a:r>
          </a:p>
          <a:p>
            <a:pPr algn="just" eaLnBrk="1" hangingPunct="1">
              <a:lnSpc>
                <a:spcPct val="80000"/>
              </a:lnSpc>
              <a:defRPr/>
            </a:pPr>
            <a:endParaRPr lang="tr-TR" sz="2000" dirty="0"/>
          </a:p>
          <a:p>
            <a:pPr algn="just" eaLnBrk="1" hangingPunct="1">
              <a:lnSpc>
                <a:spcPct val="80000"/>
              </a:lnSpc>
              <a:defRPr/>
            </a:pPr>
            <a:r>
              <a:rPr lang="tr-TR" sz="2000" dirty="0"/>
              <a:t>Güneş ışınları atmosfere genel olarak sabit bir yoğunluk ve dalga uzunluğunda ulaşmaktadırlar. Ancak atmosfer tabakasını geçerken yoğunluklarında azalmalar ve dalga uzunluklarında bazı değişmeler olmaktadır. Atmosferdeki toz ve nem de yeryüzüne ulaşan </a:t>
            </a:r>
            <a:r>
              <a:rPr lang="tr-TR" sz="2000" dirty="0" err="1"/>
              <a:t>radyant</a:t>
            </a:r>
            <a:r>
              <a:rPr lang="tr-TR" sz="2000" dirty="0"/>
              <a:t> enerjinin miktarında azalmalara neden olmaktadır. </a:t>
            </a:r>
          </a:p>
          <a:p>
            <a:pPr algn="just" eaLnBrk="1" hangingPunct="1">
              <a:lnSpc>
                <a:spcPct val="80000"/>
              </a:lnSpc>
              <a:buFont typeface="Wingdings" panose="05000000000000000000" pitchFamily="2" charset="2"/>
              <a:buNone/>
              <a:defRPr/>
            </a:pPr>
            <a:endParaRPr lang="tr-TR" sz="2000" dirty="0"/>
          </a:p>
          <a:p>
            <a:pPr algn="just" eaLnBrk="1" hangingPunct="1">
              <a:lnSpc>
                <a:spcPct val="80000"/>
              </a:lnSpc>
              <a:defRPr/>
            </a:pPr>
            <a:r>
              <a:rPr lang="tr-TR" sz="2000" dirty="0"/>
              <a:t>Yeryüzüne ulaşan güneş radyasyonunun yoğunluğunda ve dolayısıyla </a:t>
            </a:r>
            <a:r>
              <a:rPr lang="tr-TR" sz="2000" dirty="0" err="1"/>
              <a:t>radyant</a:t>
            </a:r>
            <a:r>
              <a:rPr lang="tr-TR" sz="2000" dirty="0"/>
              <a:t> enerjinin miktarında, yalnızca atmosferdeki değişikliklerle ilişkili değişmeler olmamakta, bu konuda bulunan coğrafi bölge ve zamanın da etkisi bulunmaktadır. </a:t>
            </a:r>
          </a:p>
        </p:txBody>
      </p:sp>
    </p:spTree>
    <p:extLst>
      <p:ext uri="{BB962C8B-B14F-4D97-AF65-F5344CB8AC3E}">
        <p14:creationId xmlns:p14="http://schemas.microsoft.com/office/powerpoint/2010/main" val="1815038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1AB21E7-8326-47EF-AE21-B14ED97F8460}" type="slidenum">
              <a:rPr lang="tr-TR" altLang="tr-TR" sz="1400">
                <a:solidFill>
                  <a:srgbClr val="FFFFFF"/>
                </a:solidFill>
              </a:rPr>
              <a:pPr eaLnBrk="1" hangingPunct="1">
                <a:defRPr/>
              </a:pPr>
              <a:t>20</a:t>
            </a:fld>
            <a:endParaRPr lang="tr-TR" altLang="tr-TR" sz="1400">
              <a:solidFill>
                <a:srgbClr val="FFFFFF"/>
              </a:solidFill>
            </a:endParaRPr>
          </a:p>
        </p:txBody>
      </p:sp>
      <p:pic>
        <p:nvPicPr>
          <p:cNvPr id="162819" name="Resim 1" descr="C:\Users\toprak\Pictures\MP Navigator EX\2011_10_14\IMG_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620714"/>
            <a:ext cx="79930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Text Box 5"/>
          <p:cNvSpPr txBox="1">
            <a:spLocks noChangeArrowheads="1"/>
          </p:cNvSpPr>
          <p:nvPr/>
        </p:nvSpPr>
        <p:spPr bwMode="auto">
          <a:xfrm>
            <a:off x="1919288" y="5373689"/>
            <a:ext cx="8640762"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tr-TR" altLang="tr-TR" sz="1800" b="1">
                <a:solidFill>
                  <a:srgbClr val="FFFFFF"/>
                </a:solidFill>
              </a:rPr>
              <a:t>Su içeriği ve hacim ağırlığının tınlı bir toprağın termal iletkenlik ve yayınımına etkisi (</a:t>
            </a:r>
            <a:r>
              <a:rPr lang="tr-TR" altLang="tr-TR" sz="1800">
                <a:solidFill>
                  <a:srgbClr val="FFFFFF"/>
                </a:solidFill>
              </a:rPr>
              <a:t>Özkan, İ. 1985. Toprak Fiziği). </a:t>
            </a:r>
            <a:endParaRPr lang="tr-TR" altLang="tr-TR" sz="1800" b="1">
              <a:solidFill>
                <a:srgbClr val="FFFFFF"/>
              </a:solidFill>
            </a:endParaRPr>
          </a:p>
          <a:p>
            <a:pPr fontAlgn="base">
              <a:spcBef>
                <a:spcPct val="50000"/>
              </a:spcBef>
              <a:spcAft>
                <a:spcPct val="0"/>
              </a:spcAft>
              <a:buClrTx/>
              <a:buFontTx/>
              <a:buNone/>
            </a:pPr>
            <a:r>
              <a:rPr lang="tr-TR" altLang="tr-TR" sz="1800" b="1">
                <a:solidFill>
                  <a:srgbClr val="FFFFFF"/>
                </a:solidFill>
              </a:rPr>
              <a:t>Hacim ağırlıkları her eğri için g/cm³ olarak şekilde verilmiştir.</a:t>
            </a:r>
          </a:p>
        </p:txBody>
      </p:sp>
    </p:spTree>
    <p:extLst>
      <p:ext uri="{BB962C8B-B14F-4D97-AF65-F5344CB8AC3E}">
        <p14:creationId xmlns:p14="http://schemas.microsoft.com/office/powerpoint/2010/main" val="3500481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8EC89041-8F3B-4834-B084-2671FB0A5EEC}" type="slidenum">
              <a:rPr lang="tr-TR" altLang="tr-TR" sz="1400">
                <a:solidFill>
                  <a:srgbClr val="FFFFFF"/>
                </a:solidFill>
              </a:rPr>
              <a:pPr eaLnBrk="1" hangingPunct="1">
                <a:defRPr/>
              </a:pPr>
              <a:t>21</a:t>
            </a:fld>
            <a:endParaRPr lang="tr-TR" altLang="tr-TR" sz="1400">
              <a:solidFill>
                <a:srgbClr val="FFFFFF"/>
              </a:solidFill>
            </a:endParaRPr>
          </a:p>
        </p:txBody>
      </p:sp>
      <p:sp>
        <p:nvSpPr>
          <p:cNvPr id="288770" name="Rectangle 2"/>
          <p:cNvSpPr>
            <a:spLocks noGrp="1" noRot="1" noChangeArrowheads="1"/>
          </p:cNvSpPr>
          <p:nvPr>
            <p:ph type="title"/>
          </p:nvPr>
        </p:nvSpPr>
        <p:spPr/>
        <p:txBody>
          <a:bodyPr/>
          <a:lstStyle/>
          <a:p>
            <a:pPr eaLnBrk="1" hangingPunct="1">
              <a:defRPr/>
            </a:pPr>
            <a:r>
              <a:rPr lang="tr-TR" b="1" smtClean="0">
                <a:solidFill>
                  <a:srgbClr val="FFFF00"/>
                </a:solidFill>
              </a:rPr>
              <a:t>Toprağın Termal Rejimi</a:t>
            </a:r>
          </a:p>
        </p:txBody>
      </p:sp>
      <p:sp>
        <p:nvSpPr>
          <p:cNvPr id="288771" name="Rectangle 3"/>
          <p:cNvSpPr>
            <a:spLocks noGrp="1" noRot="1" noChangeArrowheads="1"/>
          </p:cNvSpPr>
          <p:nvPr>
            <p:ph type="body" idx="1"/>
          </p:nvPr>
        </p:nvSpPr>
        <p:spPr/>
        <p:txBody>
          <a:bodyPr/>
          <a:lstStyle/>
          <a:p>
            <a:pPr algn="just" eaLnBrk="1" hangingPunct="1">
              <a:lnSpc>
                <a:spcPct val="80000"/>
              </a:lnSpc>
              <a:defRPr/>
            </a:pPr>
            <a:r>
              <a:rPr lang="tr-TR" sz="2400" dirty="0"/>
              <a:t>Toprağın herhangi bir andaki sıcaklığı, toprak tarafından </a:t>
            </a:r>
            <a:r>
              <a:rPr lang="tr-TR" sz="2400" dirty="0" err="1"/>
              <a:t>absorbe</a:t>
            </a:r>
            <a:r>
              <a:rPr lang="tr-TR" sz="2400" dirty="0"/>
              <a:t> edilen ve kaybedilen enerji miktarına bağlı olmaktadır. </a:t>
            </a:r>
          </a:p>
          <a:p>
            <a:pPr algn="just" eaLnBrk="1" hangingPunct="1">
              <a:lnSpc>
                <a:spcPct val="80000"/>
              </a:lnSpc>
              <a:defRPr/>
            </a:pPr>
            <a:endParaRPr lang="tr-TR" sz="2400" dirty="0"/>
          </a:p>
          <a:p>
            <a:pPr algn="just" eaLnBrk="1" hangingPunct="1">
              <a:lnSpc>
                <a:spcPct val="80000"/>
              </a:lnSpc>
              <a:defRPr/>
            </a:pPr>
            <a:r>
              <a:rPr lang="tr-TR" sz="2400" dirty="0"/>
              <a:t>Gündüz saatlerinde direkt olarak güneş radyasyonuna maruz kalan toprak yüzeyleri gölgedekilere kıyasla daima daha yüksek sıcaklığa sahip olmaktadır. Bu yüzeyler aynı zamanda üzerlerindeki birkaç metre yüksekliğe kadar olan hava tabakasından da daha sıcaktırlar. </a:t>
            </a:r>
          </a:p>
          <a:p>
            <a:pPr algn="just" eaLnBrk="1" hangingPunct="1">
              <a:lnSpc>
                <a:spcPct val="80000"/>
              </a:lnSpc>
              <a:defRPr/>
            </a:pPr>
            <a:endParaRPr lang="tr-TR" sz="2400" dirty="0"/>
          </a:p>
          <a:p>
            <a:pPr algn="just" eaLnBrk="1" hangingPunct="1">
              <a:lnSpc>
                <a:spcPct val="80000"/>
              </a:lnSpc>
              <a:defRPr/>
            </a:pPr>
            <a:r>
              <a:rPr lang="tr-TR" sz="2400" dirty="0"/>
              <a:t>Geceleri ise bu yüzeyler soğuk atmosfere doğru olan radyasyonun fazlalığı nedeniyle çevrelerine kıyasla daha düşük bir sıcaklık içermektedirler. </a:t>
            </a:r>
            <a:endParaRPr lang="tr-TR" sz="2400" b="1" dirty="0"/>
          </a:p>
        </p:txBody>
      </p:sp>
    </p:spTree>
    <p:extLst>
      <p:ext uri="{BB962C8B-B14F-4D97-AF65-F5344CB8AC3E}">
        <p14:creationId xmlns:p14="http://schemas.microsoft.com/office/powerpoint/2010/main" val="1529804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7236341-EF5F-4868-9D83-108FF5B611B1}" type="slidenum">
              <a:rPr lang="tr-TR" altLang="tr-TR" sz="1400">
                <a:solidFill>
                  <a:srgbClr val="FFFFFF"/>
                </a:solidFill>
              </a:rPr>
              <a:pPr eaLnBrk="1" hangingPunct="1">
                <a:defRPr/>
              </a:pPr>
              <a:t>22</a:t>
            </a:fld>
            <a:endParaRPr lang="tr-TR" altLang="tr-TR" sz="1400">
              <a:solidFill>
                <a:srgbClr val="FFFFFF"/>
              </a:solidFill>
            </a:endParaRPr>
          </a:p>
        </p:txBody>
      </p:sp>
      <p:sp>
        <p:nvSpPr>
          <p:cNvPr id="289794" name="Rectangle 2"/>
          <p:cNvSpPr>
            <a:spLocks noGrp="1" noRot="1" noChangeArrowheads="1"/>
          </p:cNvSpPr>
          <p:nvPr>
            <p:ph type="title"/>
          </p:nvPr>
        </p:nvSpPr>
        <p:spPr/>
        <p:txBody>
          <a:bodyPr/>
          <a:lstStyle/>
          <a:p>
            <a:pPr eaLnBrk="1" hangingPunct="1">
              <a:defRPr/>
            </a:pPr>
            <a:r>
              <a:rPr lang="tr-TR" sz="4000" b="1">
                <a:solidFill>
                  <a:srgbClr val="FFFF00"/>
                </a:solidFill>
              </a:rPr>
              <a:t>Toprak sıcaklığındaki günlük değişmeler</a:t>
            </a:r>
            <a:r>
              <a:rPr lang="tr-TR" sz="4000">
                <a:solidFill>
                  <a:srgbClr val="FFFF00"/>
                </a:solidFill>
              </a:rPr>
              <a:t> </a:t>
            </a:r>
          </a:p>
        </p:txBody>
      </p:sp>
      <p:sp>
        <p:nvSpPr>
          <p:cNvPr id="289795" name="Rectangle 3"/>
          <p:cNvSpPr>
            <a:spLocks noGrp="1" noRot="1" noChangeArrowheads="1"/>
          </p:cNvSpPr>
          <p:nvPr>
            <p:ph type="body" idx="1"/>
          </p:nvPr>
        </p:nvSpPr>
        <p:spPr/>
        <p:txBody>
          <a:bodyPr/>
          <a:lstStyle/>
          <a:p>
            <a:pPr marL="609600" indent="-609600" algn="just" eaLnBrk="1" hangingPunct="1">
              <a:lnSpc>
                <a:spcPct val="90000"/>
              </a:lnSpc>
              <a:defRPr/>
            </a:pPr>
            <a:r>
              <a:rPr lang="tr-TR" sz="2800" dirty="0"/>
              <a:t>Toprak yüzeyine ulaşan güneş radyasyonunun 24 saatlik bir süre içinde önemli dalgalanmalar göstermesi toprak yüzeyinin sıcaklığında da dalgalanmalara neden olmaktadır. </a:t>
            </a:r>
          </a:p>
          <a:p>
            <a:pPr marL="0" indent="0" algn="just" eaLnBrk="1" hangingPunct="1">
              <a:lnSpc>
                <a:spcPct val="90000"/>
              </a:lnSpc>
              <a:buNone/>
              <a:defRPr/>
            </a:pPr>
            <a:endParaRPr lang="tr-TR" sz="2800" dirty="0"/>
          </a:p>
          <a:p>
            <a:pPr marL="609600" indent="-609600" algn="just" eaLnBrk="1" hangingPunct="1">
              <a:lnSpc>
                <a:spcPct val="90000"/>
              </a:lnSpc>
              <a:defRPr/>
            </a:pPr>
            <a:r>
              <a:rPr lang="tr-TR" sz="2800" dirty="0"/>
              <a:t>Aşağıdaki şekilde Avustralya’da yaz ortasındaki bir hafta boyunca saptanmış olan toprak sıcaklığındaki günlük dalgalanmalar verilmiştir. </a:t>
            </a:r>
          </a:p>
        </p:txBody>
      </p:sp>
    </p:spTree>
    <p:extLst>
      <p:ext uri="{BB962C8B-B14F-4D97-AF65-F5344CB8AC3E}">
        <p14:creationId xmlns:p14="http://schemas.microsoft.com/office/powerpoint/2010/main" val="4264512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874E4D04-F314-4306-A4E4-66E2C66C07F1}" type="slidenum">
              <a:rPr lang="tr-TR" altLang="tr-TR" sz="1400">
                <a:solidFill>
                  <a:srgbClr val="FFFFFF"/>
                </a:solidFill>
              </a:rPr>
              <a:pPr eaLnBrk="1" hangingPunct="1">
                <a:defRPr/>
              </a:pPr>
              <a:t>23</a:t>
            </a:fld>
            <a:endParaRPr lang="tr-TR" altLang="tr-TR" sz="1400">
              <a:solidFill>
                <a:srgbClr val="FFFFFF"/>
              </a:solidFill>
            </a:endParaRPr>
          </a:p>
        </p:txBody>
      </p:sp>
      <p:pic>
        <p:nvPicPr>
          <p:cNvPr id="165891" name="Resim 3" descr="C:\Users\toprak\Pictures\MP Navigator EX\2011_10_14\IMG_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692151"/>
            <a:ext cx="80645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 Box 5"/>
          <p:cNvSpPr txBox="1">
            <a:spLocks noChangeArrowheads="1"/>
          </p:cNvSpPr>
          <p:nvPr/>
        </p:nvSpPr>
        <p:spPr bwMode="auto">
          <a:xfrm>
            <a:off x="2135189" y="4508501"/>
            <a:ext cx="81375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tr-TR" altLang="tr-TR" sz="1800" b="1">
                <a:solidFill>
                  <a:srgbClr val="FFFFFF"/>
                </a:solidFill>
              </a:rPr>
              <a:t>Yaz ortasındaki bir hafta süresince Griffth, Avustralya’da toprağın üç farklı derinliğindeki günlük sıcaklık dalgalanmaları (­</a:t>
            </a:r>
            <a:r>
              <a:rPr lang="tr-TR" altLang="tr-TR" sz="1800" b="1">
                <a:solidFill>
                  <a:srgbClr val="FFFFFF"/>
                </a:solidFill>
                <a:sym typeface="Symbol" panose="05050102010706020507" pitchFamily="18" charset="2"/>
              </a:rPr>
              <a:t></a:t>
            </a:r>
            <a:r>
              <a:rPr lang="tr-TR" altLang="tr-TR" sz="1800" b="1">
                <a:solidFill>
                  <a:srgbClr val="FFFFFF"/>
                </a:solidFill>
              </a:rPr>
              <a:t>2.5 cm; ….. 15 cm; - - - 30 cm) </a:t>
            </a:r>
            <a:r>
              <a:rPr lang="tr-TR" altLang="tr-TR" sz="1800">
                <a:solidFill>
                  <a:srgbClr val="FFFFFF"/>
                </a:solidFill>
              </a:rPr>
              <a:t>Özkan, İ. 1985. Toprak Fiziği. </a:t>
            </a:r>
            <a:endParaRPr lang="tr-TR" altLang="tr-TR" sz="1800" b="1">
              <a:solidFill>
                <a:srgbClr val="FFFFFF"/>
              </a:solidFill>
            </a:endParaRPr>
          </a:p>
        </p:txBody>
      </p:sp>
    </p:spTree>
    <p:extLst>
      <p:ext uri="{BB962C8B-B14F-4D97-AF65-F5344CB8AC3E}">
        <p14:creationId xmlns:p14="http://schemas.microsoft.com/office/powerpoint/2010/main" val="4053396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5CCE312-5DAF-4C31-BA3A-3041BA99A4CC}" type="slidenum">
              <a:rPr lang="tr-TR" altLang="tr-TR" sz="1400">
                <a:solidFill>
                  <a:srgbClr val="FFFFFF"/>
                </a:solidFill>
              </a:rPr>
              <a:pPr eaLnBrk="1" hangingPunct="1">
                <a:defRPr/>
              </a:pPr>
              <a:t>24</a:t>
            </a:fld>
            <a:endParaRPr lang="tr-TR" altLang="tr-TR" sz="1400">
              <a:solidFill>
                <a:srgbClr val="FFFFFF"/>
              </a:solidFill>
            </a:endParaRPr>
          </a:p>
        </p:txBody>
      </p:sp>
      <p:sp>
        <p:nvSpPr>
          <p:cNvPr id="291842" name="Rectangle 2"/>
          <p:cNvSpPr>
            <a:spLocks noGrp="1" noRot="1" noChangeArrowheads="1"/>
          </p:cNvSpPr>
          <p:nvPr>
            <p:ph type="title"/>
          </p:nvPr>
        </p:nvSpPr>
        <p:spPr/>
        <p:txBody>
          <a:bodyPr/>
          <a:lstStyle/>
          <a:p>
            <a:pPr eaLnBrk="1" hangingPunct="1">
              <a:defRPr/>
            </a:pPr>
            <a:r>
              <a:rPr lang="tr-TR" sz="4000" b="1">
                <a:solidFill>
                  <a:srgbClr val="FFFF00"/>
                </a:solidFill>
              </a:rPr>
              <a:t>Toprak sıcaklığındaki günlük değişmeler</a:t>
            </a:r>
          </a:p>
        </p:txBody>
      </p:sp>
      <p:sp>
        <p:nvSpPr>
          <p:cNvPr id="291843" name="Rectangle 3"/>
          <p:cNvSpPr>
            <a:spLocks noGrp="1" noRot="1" noChangeArrowheads="1"/>
          </p:cNvSpPr>
          <p:nvPr>
            <p:ph type="body" idx="1"/>
          </p:nvPr>
        </p:nvSpPr>
        <p:spPr/>
        <p:txBody>
          <a:bodyPr/>
          <a:lstStyle/>
          <a:p>
            <a:pPr algn="just" eaLnBrk="1" hangingPunct="1">
              <a:lnSpc>
                <a:spcPct val="90000"/>
              </a:lnSpc>
              <a:defRPr/>
            </a:pPr>
            <a:r>
              <a:rPr lang="tr-TR" sz="2400" dirty="0"/>
              <a:t>2.5 cm derinliğine ait eğriler, sinüzoidal eğri ile büyük bir benzerlik içerisindedir. </a:t>
            </a:r>
          </a:p>
          <a:p>
            <a:pPr algn="just" eaLnBrk="1" hangingPunct="1">
              <a:lnSpc>
                <a:spcPct val="90000"/>
              </a:lnSpc>
              <a:defRPr/>
            </a:pPr>
            <a:r>
              <a:rPr lang="tr-TR" sz="2400" dirty="0"/>
              <a:t>Toprak yüzeyine ulaşan güneş radyasyonunun gün ortasında maksimum düzeyde olmasına karşın, 2.5 cm derinlikteki toprak sıcaklığı maksimum noktaya biraz daha geç zamanda ulaşmaktadır.</a:t>
            </a:r>
          </a:p>
          <a:p>
            <a:pPr algn="just" eaLnBrk="1" hangingPunct="1">
              <a:lnSpc>
                <a:spcPct val="90000"/>
              </a:lnSpc>
              <a:defRPr/>
            </a:pPr>
            <a:r>
              <a:rPr lang="tr-TR" sz="2400" dirty="0"/>
              <a:t> Bu gecikme, şekilde de görüleceği gibi, daha alt katmanlarda derinliğe bağlı olarak fazlalaşmaktadır. </a:t>
            </a:r>
          </a:p>
          <a:p>
            <a:pPr algn="just" eaLnBrk="1" hangingPunct="1">
              <a:lnSpc>
                <a:spcPct val="90000"/>
              </a:lnSpc>
              <a:defRPr/>
            </a:pPr>
            <a:r>
              <a:rPr lang="tr-TR" sz="2400" dirty="0"/>
              <a:t>Bunun nedeni ısının yüzeyden daha derin katmanlara doğru akmaya başlamasından önce, sıcaklık eğimin oluşması için belli bir sürenin geçmesi zorunluluğudur. </a:t>
            </a:r>
          </a:p>
        </p:txBody>
      </p:sp>
    </p:spTree>
    <p:extLst>
      <p:ext uri="{BB962C8B-B14F-4D97-AF65-F5344CB8AC3E}">
        <p14:creationId xmlns:p14="http://schemas.microsoft.com/office/powerpoint/2010/main" val="2071390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1E1611F9-7A1C-4C47-87E3-A76C89BA9D9A}" type="slidenum">
              <a:rPr lang="tr-TR" altLang="tr-TR" sz="1400">
                <a:solidFill>
                  <a:srgbClr val="FFFFFF"/>
                </a:solidFill>
              </a:rPr>
              <a:pPr eaLnBrk="1" hangingPunct="1">
                <a:defRPr/>
              </a:pPr>
              <a:t>25</a:t>
            </a:fld>
            <a:endParaRPr lang="tr-TR" altLang="tr-TR" sz="1400">
              <a:solidFill>
                <a:srgbClr val="FFFFFF"/>
              </a:solidFill>
            </a:endParaRPr>
          </a:p>
        </p:txBody>
      </p:sp>
      <p:sp>
        <p:nvSpPr>
          <p:cNvPr id="292866" name="Rectangle 2"/>
          <p:cNvSpPr>
            <a:spLocks noGrp="1" noRot="1" noChangeArrowheads="1"/>
          </p:cNvSpPr>
          <p:nvPr>
            <p:ph type="title"/>
          </p:nvPr>
        </p:nvSpPr>
        <p:spPr/>
        <p:txBody>
          <a:bodyPr/>
          <a:lstStyle/>
          <a:p>
            <a:pPr eaLnBrk="1" hangingPunct="1">
              <a:defRPr/>
            </a:pPr>
            <a:r>
              <a:rPr lang="tr-TR" sz="4000" b="1">
                <a:solidFill>
                  <a:srgbClr val="FFFF00"/>
                </a:solidFill>
              </a:rPr>
              <a:t>Toprak sıcaklığındaki yıllık değişmeler</a:t>
            </a:r>
            <a:r>
              <a:rPr lang="tr-TR" sz="4000"/>
              <a:t> </a:t>
            </a:r>
          </a:p>
        </p:txBody>
      </p:sp>
      <p:sp>
        <p:nvSpPr>
          <p:cNvPr id="292867" name="Rectangle 3"/>
          <p:cNvSpPr>
            <a:spLocks noGrp="1" noRot="1" noChangeArrowheads="1"/>
          </p:cNvSpPr>
          <p:nvPr>
            <p:ph type="body" idx="1"/>
          </p:nvPr>
        </p:nvSpPr>
        <p:spPr>
          <a:xfrm>
            <a:off x="1992313" y="1773239"/>
            <a:ext cx="8374062" cy="4325937"/>
          </a:xfrm>
        </p:spPr>
        <p:txBody>
          <a:bodyPr/>
          <a:lstStyle/>
          <a:p>
            <a:pPr marL="609600" indent="-609600" algn="just" eaLnBrk="1" hangingPunct="1">
              <a:lnSpc>
                <a:spcPct val="90000"/>
              </a:lnSpc>
              <a:defRPr/>
            </a:pPr>
            <a:r>
              <a:rPr lang="tr-TR" sz="2400" dirty="0"/>
              <a:t>Toprak sıcaklığındaki yıllık değişmeler karakter bakımından günlük değişmelere benzemektedir. Güneş radyasyonunun fazla süreli ve yüksek yoğunluklu olduğu zamanlarda (yaz aylarında) bir maksimum noktaya, durumun tersine döndüğü zamanlarda ise (kış aylarında) bir minimum noktaya ulaşmaktadırlar. </a:t>
            </a:r>
          </a:p>
          <a:p>
            <a:pPr marL="0" indent="0" algn="just" eaLnBrk="1" hangingPunct="1">
              <a:lnSpc>
                <a:spcPct val="90000"/>
              </a:lnSpc>
              <a:buNone/>
              <a:defRPr/>
            </a:pPr>
            <a:endParaRPr lang="tr-TR" sz="2400" dirty="0"/>
          </a:p>
          <a:p>
            <a:pPr marL="609600" indent="-609600" algn="just" eaLnBrk="1" hangingPunct="1">
              <a:lnSpc>
                <a:spcPct val="90000"/>
              </a:lnSpc>
              <a:defRPr/>
            </a:pPr>
            <a:r>
              <a:rPr lang="tr-TR" sz="2400" dirty="0"/>
              <a:t>Günlük sıcaklık dalgalanmaları toprak yüzeyinden itibaren 30-40 cm derinliğe kadar etkili olurken, yıllık sıcaklık dalgalanmaları 7-8 metre derinliğe kadar ulaşabilmektedir. </a:t>
            </a:r>
          </a:p>
        </p:txBody>
      </p:sp>
    </p:spTree>
    <p:extLst>
      <p:ext uri="{BB962C8B-B14F-4D97-AF65-F5344CB8AC3E}">
        <p14:creationId xmlns:p14="http://schemas.microsoft.com/office/powerpoint/2010/main" val="2937785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35E4A54C-35FD-4593-B2EA-263ED82F0EFD}" type="slidenum">
              <a:rPr lang="tr-TR" altLang="tr-TR" sz="1400">
                <a:solidFill>
                  <a:srgbClr val="FFFFFF"/>
                </a:solidFill>
              </a:rPr>
              <a:pPr eaLnBrk="1" hangingPunct="1">
                <a:defRPr/>
              </a:pPr>
              <a:t>26</a:t>
            </a:fld>
            <a:endParaRPr lang="tr-TR" altLang="tr-TR" sz="1400">
              <a:solidFill>
                <a:srgbClr val="FFFFFF"/>
              </a:solidFill>
            </a:endParaRPr>
          </a:p>
        </p:txBody>
      </p:sp>
      <p:pic>
        <p:nvPicPr>
          <p:cNvPr id="168963" name="Resim 4" descr="C:\Users\toprak\Pictures\MP Navigator EX\2011_10_14\IMG_0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476251"/>
            <a:ext cx="727233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Text Box 5"/>
          <p:cNvSpPr txBox="1">
            <a:spLocks noChangeArrowheads="1"/>
          </p:cNvSpPr>
          <p:nvPr/>
        </p:nvSpPr>
        <p:spPr bwMode="auto">
          <a:xfrm>
            <a:off x="2279651" y="5229225"/>
            <a:ext cx="7777163"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tr-TR" altLang="tr-TR" sz="1800" b="1">
                <a:solidFill>
                  <a:srgbClr val="FFFFFF"/>
                </a:solidFill>
              </a:rPr>
              <a:t>Utah Devlet Üniversitesi (ABD) Hayvan Yetiştirme Çiftliğinde toprağın çeşitli derinliklerindeki yıllık sıcaklık dalgalamaları</a:t>
            </a:r>
            <a:r>
              <a:rPr lang="tr-TR" altLang="tr-TR" sz="1800">
                <a:solidFill>
                  <a:srgbClr val="FFFFFF"/>
                </a:solidFill>
              </a:rPr>
              <a:t> </a:t>
            </a:r>
          </a:p>
          <a:p>
            <a:pPr fontAlgn="base">
              <a:spcBef>
                <a:spcPct val="50000"/>
              </a:spcBef>
              <a:spcAft>
                <a:spcPct val="0"/>
              </a:spcAft>
              <a:buClrTx/>
              <a:buFontTx/>
              <a:buNone/>
            </a:pPr>
            <a:r>
              <a:rPr lang="tr-TR" altLang="tr-TR" sz="1800">
                <a:solidFill>
                  <a:srgbClr val="FFFFFF"/>
                </a:solidFill>
              </a:rPr>
              <a:t>Özkan, İ. 1985. Toprak Fiziği. </a:t>
            </a:r>
          </a:p>
        </p:txBody>
      </p:sp>
    </p:spTree>
    <p:extLst>
      <p:ext uri="{BB962C8B-B14F-4D97-AF65-F5344CB8AC3E}">
        <p14:creationId xmlns:p14="http://schemas.microsoft.com/office/powerpoint/2010/main" val="3342796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9BD5D0E-99FA-4E19-9298-0672D44EE563}" type="slidenum">
              <a:rPr lang="tr-TR" altLang="tr-TR" sz="1400">
                <a:solidFill>
                  <a:srgbClr val="FFFFFF"/>
                </a:solidFill>
              </a:rPr>
              <a:pPr eaLnBrk="1" hangingPunct="1">
                <a:defRPr/>
              </a:pPr>
              <a:t>27</a:t>
            </a:fld>
            <a:endParaRPr lang="tr-TR" altLang="tr-TR" sz="1400">
              <a:solidFill>
                <a:srgbClr val="FFFFFF"/>
              </a:solidFill>
            </a:endParaRPr>
          </a:p>
        </p:txBody>
      </p:sp>
      <p:pic>
        <p:nvPicPr>
          <p:cNvPr id="169987" name="Resim 5" descr="C:\Users\toprak\Pictures\MP Navigator EX\2011_10_14\IMG_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620713"/>
            <a:ext cx="67691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8" name="Text Box 5"/>
          <p:cNvSpPr txBox="1">
            <a:spLocks noChangeArrowheads="1"/>
          </p:cNvSpPr>
          <p:nvPr/>
        </p:nvSpPr>
        <p:spPr bwMode="auto">
          <a:xfrm>
            <a:off x="2711450" y="5229225"/>
            <a:ext cx="72009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tr-TR" altLang="tr-TR" sz="1800" b="1">
                <a:solidFill>
                  <a:srgbClr val="FFFFFF"/>
                </a:solidFill>
              </a:rPr>
              <a:t>Yılın farklı zamanlarında Davis, California (ABD)’da toprağın farklı derinliklerinde saptanmış olan sıcaklık değişmeleri. Kesik çizgi tahmini ortalama sıcaklığı belirtmektedir.</a:t>
            </a:r>
            <a:r>
              <a:rPr lang="tr-TR" altLang="tr-TR" sz="1800">
                <a:solidFill>
                  <a:srgbClr val="FFFFFF"/>
                </a:solidFill>
              </a:rPr>
              <a:t> Özkan, İ. 1985. Toprak Fiziği. </a:t>
            </a:r>
          </a:p>
        </p:txBody>
      </p:sp>
    </p:spTree>
    <p:extLst>
      <p:ext uri="{BB962C8B-B14F-4D97-AF65-F5344CB8AC3E}">
        <p14:creationId xmlns:p14="http://schemas.microsoft.com/office/powerpoint/2010/main" val="807882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A9FDBEB8-CBE7-47D1-BE28-34C6E49D4D72}" type="slidenum">
              <a:rPr lang="tr-TR" altLang="tr-TR" sz="1400">
                <a:solidFill>
                  <a:srgbClr val="FFFFFF"/>
                </a:solidFill>
              </a:rPr>
              <a:pPr eaLnBrk="1" hangingPunct="1">
                <a:defRPr/>
              </a:pPr>
              <a:t>28</a:t>
            </a:fld>
            <a:endParaRPr lang="tr-TR" altLang="tr-TR" sz="1400">
              <a:solidFill>
                <a:srgbClr val="FFFFFF"/>
              </a:solidFill>
            </a:endParaRPr>
          </a:p>
        </p:txBody>
      </p:sp>
      <p:sp>
        <p:nvSpPr>
          <p:cNvPr id="295942" name="Rectangle 6"/>
          <p:cNvSpPr>
            <a:spLocks noGrp="1" noRot="1" noChangeArrowheads="1"/>
          </p:cNvSpPr>
          <p:nvPr>
            <p:ph type="title"/>
          </p:nvPr>
        </p:nvSpPr>
        <p:spPr/>
        <p:txBody>
          <a:bodyPr/>
          <a:lstStyle/>
          <a:p>
            <a:pPr eaLnBrk="1" hangingPunct="1">
              <a:defRPr/>
            </a:pPr>
            <a:r>
              <a:rPr lang="tr-TR" sz="4000" b="1">
                <a:solidFill>
                  <a:srgbClr val="FFFF00"/>
                </a:solidFill>
              </a:rPr>
              <a:t>Toprak Termal Rejiminin Kontrolü</a:t>
            </a:r>
          </a:p>
        </p:txBody>
      </p:sp>
      <p:sp>
        <p:nvSpPr>
          <p:cNvPr id="295943" name="Rectangle 7"/>
          <p:cNvSpPr>
            <a:spLocks noGrp="1" noRot="1" noChangeArrowheads="1"/>
          </p:cNvSpPr>
          <p:nvPr>
            <p:ph type="body" idx="1"/>
          </p:nvPr>
        </p:nvSpPr>
        <p:spPr>
          <a:xfrm>
            <a:off x="1825625" y="1341439"/>
            <a:ext cx="8540750" cy="4757737"/>
          </a:xfrm>
        </p:spPr>
        <p:txBody>
          <a:bodyPr/>
          <a:lstStyle/>
          <a:p>
            <a:pPr algn="just" eaLnBrk="1" hangingPunct="1">
              <a:defRPr/>
            </a:pPr>
            <a:r>
              <a:rPr lang="tr-TR" sz="2800" dirty="0"/>
              <a:t>Toprağın termal rejimini kontrol etmeye yönelik uygulamalarda yapılan işlemleri genel olarak 3 grup altında toplamak mümkündür. </a:t>
            </a:r>
          </a:p>
          <a:p>
            <a:pPr algn="just" eaLnBrk="1" hangingPunct="1">
              <a:defRPr/>
            </a:pPr>
            <a:r>
              <a:rPr lang="tr-TR" sz="2800" dirty="0"/>
              <a:t>Bunlar; </a:t>
            </a:r>
          </a:p>
          <a:p>
            <a:pPr algn="just" eaLnBrk="1" hangingPunct="1">
              <a:defRPr/>
            </a:pPr>
            <a:r>
              <a:rPr lang="tr-TR" sz="2800" dirty="0"/>
              <a:t>a) </a:t>
            </a:r>
            <a:r>
              <a:rPr lang="tr-TR" sz="2800" dirty="0" err="1"/>
              <a:t>Malçlama</a:t>
            </a:r>
            <a:r>
              <a:rPr lang="tr-TR" sz="2800" dirty="0"/>
              <a:t>, </a:t>
            </a:r>
          </a:p>
          <a:p>
            <a:pPr algn="just" eaLnBrk="1" hangingPunct="1">
              <a:defRPr/>
            </a:pPr>
            <a:r>
              <a:rPr lang="tr-TR" sz="2800" dirty="0"/>
              <a:t>b) Sulama ve drenaj, </a:t>
            </a:r>
          </a:p>
          <a:p>
            <a:pPr algn="just" eaLnBrk="1" hangingPunct="1">
              <a:defRPr/>
            </a:pPr>
            <a:r>
              <a:rPr lang="tr-TR" sz="2800" dirty="0"/>
              <a:t>c)Toprak yüzeyinin fiziksel karakterlerinin değiştirilmesidir. </a:t>
            </a:r>
          </a:p>
        </p:txBody>
      </p:sp>
    </p:spTree>
    <p:extLst>
      <p:ext uri="{BB962C8B-B14F-4D97-AF65-F5344CB8AC3E}">
        <p14:creationId xmlns:p14="http://schemas.microsoft.com/office/powerpoint/2010/main" val="591147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err="1" smtClean="0">
                <a:solidFill>
                  <a:srgbClr val="FFFF00"/>
                </a:solidFill>
              </a:rPr>
              <a:t>Malçlama</a:t>
            </a:r>
            <a:endParaRPr lang="tr-TR" dirty="0"/>
          </a:p>
        </p:txBody>
      </p:sp>
      <p:sp>
        <p:nvSpPr>
          <p:cNvPr id="3" name="İçerik Yer Tutucusu 2"/>
          <p:cNvSpPr>
            <a:spLocks noGrp="1"/>
          </p:cNvSpPr>
          <p:nvPr>
            <p:ph sz="half" idx="1"/>
          </p:nvPr>
        </p:nvSpPr>
        <p:spPr/>
        <p:txBody>
          <a:bodyPr/>
          <a:lstStyle/>
          <a:p>
            <a:pPr marL="609600" indent="-609600" algn="just" eaLnBrk="1" hangingPunct="1">
              <a:lnSpc>
                <a:spcPct val="80000"/>
              </a:lnSpc>
              <a:defRPr/>
            </a:pPr>
            <a:r>
              <a:rPr lang="tr-TR" sz="2400" dirty="0"/>
              <a:t>Toprak yüzeyinin saman, kağıt, talaş, plastik vb. materyalle örtülmesi </a:t>
            </a:r>
            <a:r>
              <a:rPr lang="tr-TR" sz="2400" dirty="0" err="1"/>
              <a:t>malçlama</a:t>
            </a:r>
            <a:r>
              <a:rPr lang="tr-TR" sz="2400" dirty="0"/>
              <a:t> olarak adlandırılmaktadır. </a:t>
            </a:r>
          </a:p>
          <a:p>
            <a:pPr marL="609600" indent="-609600" algn="just" eaLnBrk="1" hangingPunct="1">
              <a:lnSpc>
                <a:spcPct val="80000"/>
              </a:lnSpc>
              <a:defRPr/>
            </a:pPr>
            <a:endParaRPr lang="tr-TR" sz="2400" dirty="0"/>
          </a:p>
          <a:p>
            <a:pPr marL="609600" indent="-609600" algn="just" eaLnBrk="1" hangingPunct="1">
              <a:lnSpc>
                <a:spcPct val="80000"/>
              </a:lnSpc>
              <a:defRPr/>
            </a:pPr>
            <a:r>
              <a:rPr lang="tr-TR" sz="2400" dirty="0"/>
              <a:t>Şeffaf plastik malçlar güneş enerjisinin toprağa geçmesine izin vererek sera etkisi oluşturmaktadır. </a:t>
            </a:r>
          </a:p>
        </p:txBody>
      </p:sp>
      <p:sp>
        <p:nvSpPr>
          <p:cNvPr id="5" name="Slayt Numarası Yer Tutucusu 4"/>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D962880B-EAC2-41E5-83E3-AFF41FBE3742}" type="slidenum">
              <a:rPr lang="tr-TR" altLang="tr-TR" sz="1400">
                <a:solidFill>
                  <a:srgbClr val="FFFFFF"/>
                </a:solidFill>
              </a:rPr>
              <a:pPr eaLnBrk="1" hangingPunct="1">
                <a:defRPr/>
              </a:pPr>
              <a:t>29</a:t>
            </a:fld>
            <a:endParaRPr lang="tr-TR" altLang="tr-TR" sz="1400">
              <a:solidFill>
                <a:srgbClr val="FFFFFF"/>
              </a:solidFill>
            </a:endParaRPr>
          </a:p>
        </p:txBody>
      </p:sp>
      <p:pic>
        <p:nvPicPr>
          <p:cNvPr id="172037" name="Picture 2" descr="C:\Users\çaycı\Desktop\mulching_film.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1613" y="1587501"/>
            <a:ext cx="3865562" cy="34972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90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3C7EED3-668B-4714-A488-28D0CCDFD4AC}" type="slidenum">
              <a:rPr lang="tr-TR" altLang="tr-TR" sz="1400">
                <a:solidFill>
                  <a:srgbClr val="FFFFFF"/>
                </a:solidFill>
              </a:rPr>
              <a:pPr eaLnBrk="1" hangingPunct="1">
                <a:defRPr/>
              </a:pPr>
              <a:t>3</a:t>
            </a:fld>
            <a:endParaRPr lang="tr-TR" altLang="tr-TR" sz="1400">
              <a:solidFill>
                <a:srgbClr val="FFFFFF"/>
              </a:solidFill>
            </a:endParaRPr>
          </a:p>
        </p:txBody>
      </p:sp>
      <p:sp>
        <p:nvSpPr>
          <p:cNvPr id="270338" name="Rectangle 2"/>
          <p:cNvSpPr>
            <a:spLocks noGrp="1" noRot="1" noChangeArrowheads="1"/>
          </p:cNvSpPr>
          <p:nvPr>
            <p:ph type="title"/>
          </p:nvPr>
        </p:nvSpPr>
        <p:spPr/>
        <p:txBody>
          <a:bodyPr/>
          <a:lstStyle/>
          <a:p>
            <a:pPr eaLnBrk="1" hangingPunct="1">
              <a:defRPr/>
            </a:pPr>
            <a:r>
              <a:rPr lang="tr-TR" b="1" smtClean="0">
                <a:solidFill>
                  <a:srgbClr val="FFFF00"/>
                </a:solidFill>
              </a:rPr>
              <a:t>Toprak Sıcaklığının Kaynağı</a:t>
            </a:r>
          </a:p>
        </p:txBody>
      </p:sp>
      <p:sp>
        <p:nvSpPr>
          <p:cNvPr id="270339" name="Rectangle 3"/>
          <p:cNvSpPr>
            <a:spLocks noGrp="1" noRot="1" noChangeArrowheads="1"/>
          </p:cNvSpPr>
          <p:nvPr>
            <p:ph type="body" idx="1"/>
          </p:nvPr>
        </p:nvSpPr>
        <p:spPr>
          <a:xfrm>
            <a:off x="1847851" y="1484313"/>
            <a:ext cx="8518525" cy="4614862"/>
          </a:xfrm>
        </p:spPr>
        <p:txBody>
          <a:bodyPr/>
          <a:lstStyle/>
          <a:p>
            <a:pPr algn="just" eaLnBrk="1" hangingPunct="1">
              <a:lnSpc>
                <a:spcPct val="80000"/>
              </a:lnSpc>
              <a:defRPr/>
            </a:pPr>
            <a:r>
              <a:rPr lang="tr-TR" sz="2800" dirty="0"/>
              <a:t>Güneş radyasyonunun Ekvator kuşağındaki ortalama yoğunluğu ile diğer bir enlemdeki ortalama yoğunlukları birbirinden farklı olmakta ve ekvator kuşağından uzaklaştıkça ortalama radyasyon yoğunluğu ve bununla ilişkili olarak </a:t>
            </a:r>
            <a:r>
              <a:rPr lang="tr-TR" sz="2800" dirty="0" err="1"/>
              <a:t>radyant</a:t>
            </a:r>
            <a:r>
              <a:rPr lang="tr-TR" sz="2800" dirty="0"/>
              <a:t> enerji miktarı azalmaktadır. </a:t>
            </a:r>
          </a:p>
          <a:p>
            <a:pPr algn="just" eaLnBrk="1" hangingPunct="1">
              <a:lnSpc>
                <a:spcPct val="80000"/>
              </a:lnSpc>
              <a:defRPr/>
            </a:pPr>
            <a:endParaRPr lang="tr-TR" sz="2800" dirty="0"/>
          </a:p>
          <a:p>
            <a:pPr algn="just" eaLnBrk="1" hangingPunct="1">
              <a:lnSpc>
                <a:spcPct val="80000"/>
              </a:lnSpc>
              <a:defRPr/>
            </a:pPr>
            <a:r>
              <a:rPr lang="tr-TR" sz="2800" dirty="0"/>
              <a:t>Zamanın bu konudaki etkisi de yine güneş radyasyonunun yeryüzündeki çeşitli bölgelere geliş açısıyla ilişkilidir. Yaz mevsiminde güneş radyasyonu yüzeye daha dik bir konumda gelmekte kış mevsiminde ise yatıklaşmaktadır. </a:t>
            </a:r>
          </a:p>
        </p:txBody>
      </p:sp>
    </p:spTree>
    <p:extLst>
      <p:ext uri="{BB962C8B-B14F-4D97-AF65-F5344CB8AC3E}">
        <p14:creationId xmlns:p14="http://schemas.microsoft.com/office/powerpoint/2010/main" val="2322622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err="1" smtClean="0">
                <a:solidFill>
                  <a:srgbClr val="FFFF00"/>
                </a:solidFill>
              </a:rPr>
              <a:t>Malçlama</a:t>
            </a:r>
            <a:endParaRPr lang="tr-TR" dirty="0"/>
          </a:p>
        </p:txBody>
      </p:sp>
      <p:sp>
        <p:nvSpPr>
          <p:cNvPr id="3" name="İçerik Yer Tutucusu 2"/>
          <p:cNvSpPr>
            <a:spLocks noGrp="1"/>
          </p:cNvSpPr>
          <p:nvPr>
            <p:ph sz="half" idx="1"/>
          </p:nvPr>
        </p:nvSpPr>
        <p:spPr>
          <a:xfrm>
            <a:off x="1825626" y="1700213"/>
            <a:ext cx="4194175" cy="4398962"/>
          </a:xfrm>
        </p:spPr>
        <p:txBody>
          <a:bodyPr/>
          <a:lstStyle/>
          <a:p>
            <a:pPr marL="609600" indent="-609600" algn="just" eaLnBrk="1" hangingPunct="1">
              <a:lnSpc>
                <a:spcPct val="80000"/>
              </a:lnSpc>
              <a:buClr>
                <a:srgbClr val="FFCC00"/>
              </a:buClr>
              <a:defRPr/>
            </a:pPr>
            <a:r>
              <a:rPr lang="tr-TR" sz="2000" dirty="0">
                <a:solidFill>
                  <a:srgbClr val="FFFFFF"/>
                </a:solidFill>
              </a:rPr>
              <a:t>Diğer malçlar özellikle açık renkli olanlar, güneşten gelen radyasyonunun yansıma oranını artırarak toprak sıcaklığının fazlaca artmasını önlemekte ve dolayısıyla buharlaşmayı azaltmaktadır. </a:t>
            </a:r>
          </a:p>
          <a:p>
            <a:pPr marL="619125" indent="0" algn="just">
              <a:buNone/>
              <a:defRPr/>
            </a:pPr>
            <a:endParaRPr lang="tr-TR" sz="2000" dirty="0"/>
          </a:p>
          <a:p>
            <a:pPr marL="619125" indent="0" algn="just">
              <a:buNone/>
              <a:defRPr/>
            </a:pPr>
            <a:r>
              <a:rPr lang="tr-TR" sz="2000" dirty="0"/>
              <a:t>Geceleri ise malçlar topraktan         atmosfere doğru olan radyasyonu engelleyerek toprağın daha sıcak kalmasını sağlamaktadırlar. </a:t>
            </a:r>
          </a:p>
          <a:p>
            <a:pPr>
              <a:defRPr/>
            </a:pPr>
            <a:endParaRPr lang="tr-TR" sz="2000" dirty="0"/>
          </a:p>
        </p:txBody>
      </p:sp>
      <p:sp>
        <p:nvSpPr>
          <p:cNvPr id="5" name="Slayt Numarası Yer Tutucusu 4"/>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5D732514-2C2E-4910-97F4-3FEFBECA0EB3}" type="slidenum">
              <a:rPr lang="tr-TR" altLang="tr-TR" sz="1400">
                <a:solidFill>
                  <a:srgbClr val="FFFFFF"/>
                </a:solidFill>
              </a:rPr>
              <a:pPr eaLnBrk="1" hangingPunct="1">
                <a:defRPr/>
              </a:pPr>
              <a:t>30</a:t>
            </a:fld>
            <a:endParaRPr lang="tr-TR" altLang="tr-TR" sz="1400">
              <a:solidFill>
                <a:srgbClr val="FFFFFF"/>
              </a:solidFill>
            </a:endParaRPr>
          </a:p>
        </p:txBody>
      </p:sp>
      <p:pic>
        <p:nvPicPr>
          <p:cNvPr id="173061" name="Picture 2" descr="C:\Users\çaycı\Desktop\mulching.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27800" y="1700213"/>
            <a:ext cx="3671888" cy="417671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440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err="1" smtClean="0">
                <a:solidFill>
                  <a:srgbClr val="FFFF00"/>
                </a:solidFill>
              </a:rPr>
              <a:t>Malçlama</a:t>
            </a:r>
            <a:endParaRPr lang="tr-TR" dirty="0"/>
          </a:p>
        </p:txBody>
      </p:sp>
      <p:sp>
        <p:nvSpPr>
          <p:cNvPr id="3" name="Metin Yer Tutucusu 2"/>
          <p:cNvSpPr>
            <a:spLocks noGrp="1"/>
          </p:cNvSpPr>
          <p:nvPr>
            <p:ph type="body" sz="half" idx="1"/>
          </p:nvPr>
        </p:nvSpPr>
        <p:spPr/>
        <p:txBody>
          <a:bodyPr/>
          <a:lstStyle/>
          <a:p>
            <a:pPr algn="just">
              <a:defRPr/>
            </a:pPr>
            <a:r>
              <a:rPr lang="tr-TR" sz="2400" dirty="0"/>
              <a:t>Koyu renkli malçların kullanılmasıyla güneş ışınları önemli ölçüde </a:t>
            </a:r>
            <a:r>
              <a:rPr lang="tr-TR" sz="2400" dirty="0" err="1"/>
              <a:t>absorbe</a:t>
            </a:r>
            <a:r>
              <a:rPr lang="tr-TR" sz="2400" dirty="0"/>
              <a:t> edilir, radyasyonla ısı kaybı azalır, suyun buharlaşması azalır.</a:t>
            </a:r>
          </a:p>
          <a:p>
            <a:pPr algn="just">
              <a:defRPr/>
            </a:pPr>
            <a:endParaRPr lang="tr-TR" sz="2400" dirty="0"/>
          </a:p>
          <a:p>
            <a:pPr algn="just">
              <a:defRPr/>
            </a:pPr>
            <a:r>
              <a:rPr lang="tr-TR" sz="2400" dirty="0"/>
              <a:t>Sonuç olarak koyu renkli malçlar toprak sıcaklığının artmasını ve nem muhafazasını sağlar.</a:t>
            </a:r>
          </a:p>
        </p:txBody>
      </p:sp>
      <p:sp>
        <p:nvSpPr>
          <p:cNvPr id="4" name="İçerik Yer Tutucusu 3"/>
          <p:cNvSpPr>
            <a:spLocks noGrp="1"/>
          </p:cNvSpPr>
          <p:nvPr>
            <p:ph sz="half" idx="2"/>
          </p:nvPr>
        </p:nvSpPr>
        <p:spPr/>
        <p:txBody>
          <a:bodyPr/>
          <a:lstStyle/>
          <a:p>
            <a:pPr>
              <a:defRPr/>
            </a:pPr>
            <a:endParaRPr lang="tr-TR" dirty="0"/>
          </a:p>
        </p:txBody>
      </p:sp>
      <p:sp>
        <p:nvSpPr>
          <p:cNvPr id="5" name="Slayt Numarası Yer Tutucusu 4"/>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651B8D19-16C3-4889-BDFF-FA20DB296518}" type="slidenum">
              <a:rPr lang="tr-TR" altLang="tr-TR" sz="1400">
                <a:solidFill>
                  <a:srgbClr val="FFFFFF"/>
                </a:solidFill>
              </a:rPr>
              <a:pPr eaLnBrk="1" hangingPunct="1">
                <a:defRPr/>
              </a:pPr>
              <a:t>31</a:t>
            </a:fld>
            <a:endParaRPr lang="tr-TR" altLang="tr-TR" sz="1400">
              <a:solidFill>
                <a:srgbClr val="FFFFFF"/>
              </a:solidFill>
            </a:endParaRPr>
          </a:p>
        </p:txBody>
      </p:sp>
      <p:pic>
        <p:nvPicPr>
          <p:cNvPr id="1740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438" y="1700213"/>
            <a:ext cx="4222750" cy="439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790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err="1" smtClean="0">
                <a:solidFill>
                  <a:srgbClr val="FFFF00"/>
                </a:solidFill>
              </a:rPr>
              <a:t>Malçlama</a:t>
            </a:r>
            <a:endParaRPr lang="tr-TR" dirty="0"/>
          </a:p>
        </p:txBody>
      </p:sp>
      <p:sp>
        <p:nvSpPr>
          <p:cNvPr id="3" name="Metin Yer Tutucusu 2"/>
          <p:cNvSpPr>
            <a:spLocks noGrp="1"/>
          </p:cNvSpPr>
          <p:nvPr>
            <p:ph type="body" sz="half" idx="1"/>
          </p:nvPr>
        </p:nvSpPr>
        <p:spPr/>
        <p:txBody>
          <a:bodyPr/>
          <a:lstStyle/>
          <a:p>
            <a:pPr algn="just">
              <a:defRPr/>
            </a:pPr>
            <a:r>
              <a:rPr lang="tr-TR" sz="2400" dirty="0"/>
              <a:t>Açık renkli malçlar toprağa gelen güneş ışınlarının önemli bir bölümünü yansıtır. Kullanıldıklarında suyun toprağa </a:t>
            </a:r>
            <a:r>
              <a:rPr lang="tr-TR" sz="2400" dirty="0" err="1"/>
              <a:t>infiltrasyonu</a:t>
            </a:r>
            <a:r>
              <a:rPr lang="tr-TR" sz="2400" dirty="0"/>
              <a:t> artar, buharlaşma azalır, radyasyonla sıcaklık kaybı gecikir. Sonuç olarak açık renkli malç kullanımıyla toprak sıcaklığı düşer.</a:t>
            </a:r>
          </a:p>
        </p:txBody>
      </p:sp>
      <p:sp>
        <p:nvSpPr>
          <p:cNvPr id="5" name="Slayt Numarası Yer Tutucusu 4"/>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77FCC42E-35FE-46F1-84D6-A45AEBAF3889}" type="slidenum">
              <a:rPr lang="tr-TR" altLang="tr-TR" sz="1400">
                <a:solidFill>
                  <a:srgbClr val="FFFFFF"/>
                </a:solidFill>
              </a:rPr>
              <a:pPr eaLnBrk="1" hangingPunct="1">
                <a:defRPr/>
              </a:pPr>
              <a:t>32</a:t>
            </a:fld>
            <a:endParaRPr lang="tr-TR" altLang="tr-TR" sz="1400">
              <a:solidFill>
                <a:srgbClr val="FFFFFF"/>
              </a:solidFill>
            </a:endParaRPr>
          </a:p>
        </p:txBody>
      </p:sp>
      <p:pic>
        <p:nvPicPr>
          <p:cNvPr id="17510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56364" y="1633538"/>
            <a:ext cx="3743325" cy="3879850"/>
          </a:xfrm>
          <a:noFill/>
        </p:spPr>
      </p:pic>
    </p:spTree>
    <p:extLst>
      <p:ext uri="{BB962C8B-B14F-4D97-AF65-F5344CB8AC3E}">
        <p14:creationId xmlns:p14="http://schemas.microsoft.com/office/powerpoint/2010/main" val="2802602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73C21C16-A2E5-4CAB-B040-07CC8AD448BE}" type="slidenum">
              <a:rPr lang="tr-TR" altLang="tr-TR" sz="1400">
                <a:solidFill>
                  <a:srgbClr val="FFFFFF"/>
                </a:solidFill>
              </a:rPr>
              <a:pPr eaLnBrk="1" hangingPunct="1">
                <a:defRPr/>
              </a:pPr>
              <a:t>33</a:t>
            </a:fld>
            <a:endParaRPr lang="tr-TR" altLang="tr-TR" sz="1400">
              <a:solidFill>
                <a:srgbClr val="FFFFFF"/>
              </a:solidFill>
            </a:endParaRPr>
          </a:p>
        </p:txBody>
      </p:sp>
      <p:pic>
        <p:nvPicPr>
          <p:cNvPr id="176131" name="Resim 6" descr="C:\Users\toprak\Pictures\MP Navigator EX\2011_10_14\IMG_0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9" y="692151"/>
            <a:ext cx="431958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Text Box 5"/>
          <p:cNvSpPr txBox="1">
            <a:spLocks noChangeArrowheads="1"/>
          </p:cNvSpPr>
          <p:nvPr/>
        </p:nvSpPr>
        <p:spPr bwMode="auto">
          <a:xfrm>
            <a:off x="2782888" y="5516564"/>
            <a:ext cx="669766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tr-TR" altLang="tr-TR" sz="1800" b="1">
                <a:solidFill>
                  <a:srgbClr val="FFFFFF"/>
                </a:solidFill>
              </a:rPr>
              <a:t>Testere talaşının topraktaki sıcaklık dalgalanmalarına etkisi</a:t>
            </a:r>
          </a:p>
          <a:p>
            <a:pPr fontAlgn="base">
              <a:spcBef>
                <a:spcPct val="50000"/>
              </a:spcBef>
              <a:spcAft>
                <a:spcPct val="0"/>
              </a:spcAft>
              <a:buClrTx/>
              <a:buFontTx/>
              <a:buNone/>
            </a:pPr>
            <a:r>
              <a:rPr lang="tr-TR" altLang="tr-TR" sz="1800">
                <a:solidFill>
                  <a:srgbClr val="FFFFFF"/>
                </a:solidFill>
              </a:rPr>
              <a:t>Özkan, İ. 1985. Toprak Fiziği.</a:t>
            </a:r>
            <a:r>
              <a:rPr lang="tr-TR" altLang="tr-TR" sz="1800" b="1">
                <a:solidFill>
                  <a:srgbClr val="FFFFFF"/>
                </a:solidFill>
              </a:rPr>
              <a:t> </a:t>
            </a:r>
          </a:p>
        </p:txBody>
      </p:sp>
    </p:spTree>
    <p:extLst>
      <p:ext uri="{BB962C8B-B14F-4D97-AF65-F5344CB8AC3E}">
        <p14:creationId xmlns:p14="http://schemas.microsoft.com/office/powerpoint/2010/main" val="446736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smtClean="0">
                <a:solidFill>
                  <a:srgbClr val="FFFF00"/>
                </a:solidFill>
              </a:rPr>
              <a:t>Sulama ve Drenaj</a:t>
            </a:r>
            <a:r>
              <a:rPr lang="tr-TR" dirty="0" smtClean="0"/>
              <a:t> </a:t>
            </a:r>
            <a:endParaRPr lang="tr-TR" dirty="0"/>
          </a:p>
        </p:txBody>
      </p:sp>
      <p:sp>
        <p:nvSpPr>
          <p:cNvPr id="3" name="İçerik Yer Tutucusu 2"/>
          <p:cNvSpPr>
            <a:spLocks noGrp="1"/>
          </p:cNvSpPr>
          <p:nvPr>
            <p:ph sz="half" idx="1"/>
          </p:nvPr>
        </p:nvSpPr>
        <p:spPr>
          <a:xfrm>
            <a:off x="1847850" y="1341439"/>
            <a:ext cx="4171950" cy="4757737"/>
          </a:xfrm>
        </p:spPr>
        <p:txBody>
          <a:bodyPr/>
          <a:lstStyle/>
          <a:p>
            <a:pPr marL="609600" indent="-609600" algn="just" eaLnBrk="1" hangingPunct="1">
              <a:lnSpc>
                <a:spcPct val="80000"/>
              </a:lnSpc>
              <a:buClr>
                <a:srgbClr val="FFCC00"/>
              </a:buClr>
              <a:tabLst>
                <a:tab pos="87313" algn="l"/>
              </a:tabLst>
              <a:defRPr/>
            </a:pPr>
            <a:r>
              <a:rPr lang="tr-TR" sz="2000" dirty="0">
                <a:solidFill>
                  <a:srgbClr val="FFFFFF"/>
                </a:solidFill>
              </a:rPr>
              <a:t>Su altında kalan ya da kötü drenaj nedeniyle fazla su içeren topraklar düşük sıcaklığa sahip olmaktadırlar. Bu konudaki tek pratik çözüm toprak drenajının iyileştirilmesidir. </a:t>
            </a:r>
          </a:p>
          <a:p>
            <a:pPr marL="609600" indent="-609600" algn="just" eaLnBrk="1" hangingPunct="1">
              <a:lnSpc>
                <a:spcPct val="80000"/>
              </a:lnSpc>
              <a:buClr>
                <a:srgbClr val="FFCC00"/>
              </a:buClr>
              <a:defRPr/>
            </a:pPr>
            <a:endParaRPr lang="tr-TR" sz="2000" dirty="0">
              <a:solidFill>
                <a:srgbClr val="FFFFFF"/>
              </a:solidFill>
            </a:endParaRPr>
          </a:p>
          <a:p>
            <a:pPr marL="609600" indent="-609600" algn="just" eaLnBrk="1" hangingPunct="1">
              <a:lnSpc>
                <a:spcPct val="80000"/>
              </a:lnSpc>
              <a:buClr>
                <a:srgbClr val="FFCC00"/>
              </a:buClr>
              <a:defRPr/>
            </a:pPr>
            <a:r>
              <a:rPr lang="tr-TR" sz="2000" dirty="0">
                <a:solidFill>
                  <a:srgbClr val="FFFFFF"/>
                </a:solidFill>
              </a:rPr>
              <a:t>Fazla su nedeniyle yükselmiş olan toprağın ısı kapasitesi, suyun drene edilmesiyle düşmekte ve bu da ilkbahar aylarında toprak sıcaklığında daha hızlı bir artış sağlamaktadır. </a:t>
            </a:r>
          </a:p>
          <a:p>
            <a:pPr marL="609600" indent="-609600" algn="just" eaLnBrk="1" hangingPunct="1">
              <a:lnSpc>
                <a:spcPct val="80000"/>
              </a:lnSpc>
              <a:buClr>
                <a:srgbClr val="FFCC00"/>
              </a:buClr>
              <a:defRPr/>
            </a:pPr>
            <a:endParaRPr lang="tr-TR" sz="2000" dirty="0">
              <a:solidFill>
                <a:srgbClr val="FFFFFF"/>
              </a:solidFill>
            </a:endParaRPr>
          </a:p>
          <a:p>
            <a:pPr marL="609600" indent="-609600" algn="just" eaLnBrk="1" hangingPunct="1">
              <a:lnSpc>
                <a:spcPct val="80000"/>
              </a:lnSpc>
              <a:buClr>
                <a:srgbClr val="FFCC00"/>
              </a:buClr>
              <a:defRPr/>
            </a:pPr>
            <a:r>
              <a:rPr lang="tr-TR" sz="2000" dirty="0">
                <a:solidFill>
                  <a:srgbClr val="FFFFFF"/>
                </a:solidFill>
              </a:rPr>
              <a:t>Aynı bölgede bulunan zayıf ve iyi drenajlı iki topraktaki sıcaklık farkı 7 °C’ye kadar ulaşmaktadır</a:t>
            </a:r>
            <a:r>
              <a:rPr lang="tr-TR" sz="1800" dirty="0">
                <a:solidFill>
                  <a:srgbClr val="FFFFFF"/>
                </a:solidFill>
              </a:rPr>
              <a:t>.</a:t>
            </a:r>
            <a:endParaRPr lang="tr-TR" sz="1800" dirty="0"/>
          </a:p>
        </p:txBody>
      </p:sp>
      <p:sp>
        <p:nvSpPr>
          <p:cNvPr id="5" name="Slayt Numarası Yer Tutucusu 4"/>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841BC82B-ED78-4571-B779-790BF22A2DE8}" type="slidenum">
              <a:rPr lang="tr-TR" altLang="tr-TR" sz="1400">
                <a:solidFill>
                  <a:srgbClr val="FFFFFF"/>
                </a:solidFill>
              </a:rPr>
              <a:pPr eaLnBrk="1" hangingPunct="1">
                <a:defRPr/>
              </a:pPr>
              <a:t>34</a:t>
            </a:fld>
            <a:endParaRPr lang="tr-TR" altLang="tr-TR" sz="1400">
              <a:solidFill>
                <a:srgbClr val="FFFFFF"/>
              </a:solidFill>
            </a:endParaRPr>
          </a:p>
        </p:txBody>
      </p:sp>
      <p:pic>
        <p:nvPicPr>
          <p:cNvPr id="177157" name="Picture 2" descr="C:\Users\çaycı\Desktop\untitled.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83338" y="1484314"/>
            <a:ext cx="3962400" cy="48974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69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smtClean="0">
                <a:solidFill>
                  <a:srgbClr val="FFFF00"/>
                </a:solidFill>
              </a:rPr>
              <a:t>Sulama ve Drenaj</a:t>
            </a:r>
            <a:r>
              <a:rPr lang="tr-TR" dirty="0" smtClean="0"/>
              <a:t> </a:t>
            </a:r>
            <a:endParaRPr lang="tr-TR" dirty="0"/>
          </a:p>
        </p:txBody>
      </p:sp>
      <p:sp>
        <p:nvSpPr>
          <p:cNvPr id="3" name="İçerik Yer Tutucusu 2"/>
          <p:cNvSpPr>
            <a:spLocks noGrp="1"/>
          </p:cNvSpPr>
          <p:nvPr>
            <p:ph sz="half" idx="1"/>
          </p:nvPr>
        </p:nvSpPr>
        <p:spPr>
          <a:xfrm>
            <a:off x="1825626" y="1341439"/>
            <a:ext cx="4557713" cy="4757737"/>
          </a:xfrm>
        </p:spPr>
        <p:txBody>
          <a:bodyPr/>
          <a:lstStyle/>
          <a:p>
            <a:pPr marL="609600" indent="-609600" algn="just" eaLnBrk="1" hangingPunct="1">
              <a:lnSpc>
                <a:spcPct val="80000"/>
              </a:lnSpc>
              <a:buClr>
                <a:srgbClr val="FFCC00"/>
              </a:buClr>
              <a:defRPr/>
            </a:pPr>
            <a:r>
              <a:rPr lang="tr-TR" sz="2000" dirty="0">
                <a:solidFill>
                  <a:srgbClr val="FFFFFF"/>
                </a:solidFill>
              </a:rPr>
              <a:t>Sıcak yaz aylarında toprak sıcaklığı bazı bitkilerin kök gelişimleri için çok yüksek olmaktadır. </a:t>
            </a:r>
          </a:p>
          <a:p>
            <a:pPr marL="0" indent="0" algn="just" eaLnBrk="1" hangingPunct="1">
              <a:lnSpc>
                <a:spcPct val="80000"/>
              </a:lnSpc>
              <a:buClr>
                <a:srgbClr val="FFCC00"/>
              </a:buClr>
              <a:buNone/>
              <a:defRPr/>
            </a:pPr>
            <a:endParaRPr lang="tr-TR" sz="2000" dirty="0">
              <a:solidFill>
                <a:srgbClr val="FFFFFF"/>
              </a:solidFill>
            </a:endParaRPr>
          </a:p>
          <a:p>
            <a:pPr marL="609600" indent="-609600" algn="just" eaLnBrk="1" hangingPunct="1">
              <a:lnSpc>
                <a:spcPct val="80000"/>
              </a:lnSpc>
              <a:buClr>
                <a:srgbClr val="FFCC00"/>
              </a:buClr>
              <a:defRPr/>
            </a:pPr>
            <a:r>
              <a:rPr lang="tr-TR" sz="2000" dirty="0">
                <a:solidFill>
                  <a:srgbClr val="FFFFFF"/>
                </a:solidFill>
              </a:rPr>
              <a:t>Bu gibi durumlarda sulama uygulamaları toprak yüzeyinden buharlaşmayı artırmak yoluyla, kritik dönemde sıcaklığın düşürülmesine yardımcı olmaktadır. </a:t>
            </a:r>
          </a:p>
          <a:p>
            <a:pPr marL="0" indent="0" algn="just" eaLnBrk="1" hangingPunct="1">
              <a:lnSpc>
                <a:spcPct val="80000"/>
              </a:lnSpc>
              <a:buClr>
                <a:srgbClr val="FFCC00"/>
              </a:buClr>
              <a:buNone/>
              <a:defRPr/>
            </a:pPr>
            <a:endParaRPr lang="tr-TR" sz="2000" dirty="0">
              <a:solidFill>
                <a:srgbClr val="FFFFFF"/>
              </a:solidFill>
            </a:endParaRPr>
          </a:p>
          <a:p>
            <a:pPr marL="609600" indent="-609600" algn="just" eaLnBrk="1" hangingPunct="1">
              <a:lnSpc>
                <a:spcPct val="80000"/>
              </a:lnSpc>
              <a:buClr>
                <a:srgbClr val="FFCC00"/>
              </a:buClr>
              <a:defRPr/>
            </a:pPr>
            <a:r>
              <a:rPr lang="tr-TR" sz="2000" dirty="0">
                <a:solidFill>
                  <a:srgbClr val="FFFFFF"/>
                </a:solidFill>
              </a:rPr>
              <a:t>Eğer kullanılan sulama suyu ile toprak sıcaklıkları birbirlerinden büyük ölçüde farklı iseler bu da toprak sıcaklığının değişmesinde etkili olmaktadır. </a:t>
            </a:r>
          </a:p>
          <a:p>
            <a:pPr>
              <a:defRPr/>
            </a:pPr>
            <a:endParaRPr lang="tr-TR" dirty="0"/>
          </a:p>
        </p:txBody>
      </p:sp>
      <p:sp>
        <p:nvSpPr>
          <p:cNvPr id="5" name="Slayt Numarası Yer Tutucusu 4"/>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D43BAA08-6EBC-4C10-B3FE-05EE35AF9C51}" type="slidenum">
              <a:rPr lang="tr-TR" altLang="tr-TR" sz="1400">
                <a:solidFill>
                  <a:srgbClr val="FFFFFF"/>
                </a:solidFill>
              </a:rPr>
              <a:pPr eaLnBrk="1" hangingPunct="1">
                <a:defRPr/>
              </a:pPr>
              <a:t>35</a:t>
            </a:fld>
            <a:endParaRPr lang="tr-TR" altLang="tr-TR" sz="1400">
              <a:solidFill>
                <a:srgbClr val="FFFFFF"/>
              </a:solidFill>
            </a:endParaRPr>
          </a:p>
        </p:txBody>
      </p:sp>
      <p:pic>
        <p:nvPicPr>
          <p:cNvPr id="178181" name="Picture 3" descr="C:\Users\çaycı\Desktop\imagesCA94HUM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56363" y="1412875"/>
            <a:ext cx="3960812" cy="42481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142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smtClean="0">
                <a:solidFill>
                  <a:srgbClr val="FFFF00"/>
                </a:solidFill>
              </a:rPr>
              <a:t>Toprak yüzeyinin fiziksel karakterlerinin değiştirilmesi</a:t>
            </a:r>
            <a:r>
              <a:rPr lang="tr-TR" dirty="0" smtClean="0"/>
              <a:t> </a:t>
            </a:r>
            <a:endParaRPr lang="tr-TR" dirty="0"/>
          </a:p>
        </p:txBody>
      </p:sp>
      <p:sp>
        <p:nvSpPr>
          <p:cNvPr id="3" name="İçerik Yer Tutucusu 2"/>
          <p:cNvSpPr>
            <a:spLocks noGrp="1"/>
          </p:cNvSpPr>
          <p:nvPr>
            <p:ph sz="half" idx="1"/>
          </p:nvPr>
        </p:nvSpPr>
        <p:spPr>
          <a:xfrm>
            <a:off x="1825626" y="1989139"/>
            <a:ext cx="4194175" cy="4110037"/>
          </a:xfrm>
        </p:spPr>
        <p:txBody>
          <a:bodyPr/>
          <a:lstStyle/>
          <a:p>
            <a:pPr>
              <a:defRPr/>
            </a:pPr>
            <a:r>
              <a:rPr lang="tr-TR" dirty="0"/>
              <a:t>Toprak yüzeyinin sıkışması toprağın hacim ağırlığını dolayısıyla termal iletkenliğini artırmaktadır. </a:t>
            </a:r>
          </a:p>
          <a:p>
            <a:pPr>
              <a:defRPr/>
            </a:pPr>
            <a:endParaRPr lang="tr-TR" dirty="0"/>
          </a:p>
        </p:txBody>
      </p:sp>
      <p:sp>
        <p:nvSpPr>
          <p:cNvPr id="5" name="Slayt Numarası Yer Tutucusu 4"/>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25730206-C179-486F-99FD-A9C5A5390C9A}" type="slidenum">
              <a:rPr lang="tr-TR" altLang="tr-TR" sz="1400">
                <a:solidFill>
                  <a:srgbClr val="FFFFFF"/>
                </a:solidFill>
              </a:rPr>
              <a:pPr eaLnBrk="1" hangingPunct="1">
                <a:defRPr/>
              </a:pPr>
              <a:t>36</a:t>
            </a:fld>
            <a:endParaRPr lang="tr-TR" altLang="tr-TR" sz="1400">
              <a:solidFill>
                <a:srgbClr val="FFFFFF"/>
              </a:solidFill>
            </a:endParaRPr>
          </a:p>
        </p:txBody>
      </p:sp>
      <p:pic>
        <p:nvPicPr>
          <p:cNvPr id="179205" name="Picture 2" descr="C:\Users\çaycı\Desktop\Soil Compaction Figure 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35726" y="1989138"/>
            <a:ext cx="3667125" cy="327501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60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smtClean="0">
                <a:solidFill>
                  <a:srgbClr val="FFFF00"/>
                </a:solidFill>
              </a:rPr>
              <a:t>Toprak yüzeyinin fiziksel karakterlerinin değiştirilmesi</a:t>
            </a:r>
            <a:r>
              <a:rPr lang="tr-TR" dirty="0" smtClean="0"/>
              <a:t> </a:t>
            </a:r>
            <a:endParaRPr lang="tr-TR" dirty="0"/>
          </a:p>
        </p:txBody>
      </p:sp>
      <p:sp>
        <p:nvSpPr>
          <p:cNvPr id="3" name="İçerik Yer Tutucusu 2"/>
          <p:cNvSpPr>
            <a:spLocks noGrp="1"/>
          </p:cNvSpPr>
          <p:nvPr>
            <p:ph sz="half" idx="1"/>
          </p:nvPr>
        </p:nvSpPr>
        <p:spPr/>
        <p:txBody>
          <a:bodyPr/>
          <a:lstStyle/>
          <a:p>
            <a:pPr algn="just">
              <a:defRPr/>
            </a:pPr>
            <a:r>
              <a:rPr lang="tr-TR" sz="2400" dirty="0"/>
              <a:t>Diğer taraftan, toprağın fazla kuru durumdayken sürülmesi </a:t>
            </a:r>
            <a:r>
              <a:rPr lang="tr-TR" sz="2400" dirty="0" err="1"/>
              <a:t>agregatların</a:t>
            </a:r>
            <a:r>
              <a:rPr lang="tr-TR" sz="2400" dirty="0"/>
              <a:t> dağılmasına ve yüzeyde bir toz </a:t>
            </a:r>
            <a:r>
              <a:rPr lang="tr-TR" sz="2400" dirty="0" err="1"/>
              <a:t>malçının</a:t>
            </a:r>
            <a:r>
              <a:rPr lang="tr-TR" sz="2400" dirty="0"/>
              <a:t> oluşmasına neden olmaktadır.</a:t>
            </a:r>
          </a:p>
          <a:p>
            <a:pPr algn="just">
              <a:defRPr/>
            </a:pPr>
            <a:r>
              <a:rPr lang="tr-TR" sz="2400" dirty="0"/>
              <a:t>Bu nedenle yüzeyden alt toprağa doğru olan ısı akışı azalmaktadır. </a:t>
            </a:r>
          </a:p>
        </p:txBody>
      </p:sp>
      <p:sp>
        <p:nvSpPr>
          <p:cNvPr id="5" name="Slayt Numarası Yer Tutucusu 4"/>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620B5CD7-D9B6-4DC3-A0E2-1892755BE208}" type="slidenum">
              <a:rPr lang="tr-TR" altLang="tr-TR" sz="1400">
                <a:solidFill>
                  <a:srgbClr val="FFFFFF"/>
                </a:solidFill>
              </a:rPr>
              <a:pPr eaLnBrk="1" hangingPunct="1">
                <a:defRPr/>
              </a:pPr>
              <a:t>37</a:t>
            </a:fld>
            <a:endParaRPr lang="tr-TR" altLang="tr-TR" sz="1400">
              <a:solidFill>
                <a:srgbClr val="FFFFFF"/>
              </a:solidFill>
            </a:endParaRPr>
          </a:p>
        </p:txBody>
      </p:sp>
      <p:pic>
        <p:nvPicPr>
          <p:cNvPr id="180229" name="Picture 2" descr="C:\Users\çaycı\Desktop\imagesCACFR4MI.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43701" y="1773238"/>
            <a:ext cx="3744913" cy="40322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626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defRPr/>
            </a:pPr>
            <a:r>
              <a:rPr lang="tr-TR" dirty="0" smtClean="0"/>
              <a:t>Yararlanılan Kaynaklar</a:t>
            </a:r>
            <a:endParaRPr lang="tr-TR" dirty="0"/>
          </a:p>
        </p:txBody>
      </p:sp>
      <p:sp>
        <p:nvSpPr>
          <p:cNvPr id="3" name="Slayt Numarası Yer Tutucusu 2"/>
          <p:cNvSpPr>
            <a:spLocks noGrp="1"/>
          </p:cNvSpPr>
          <p:nvPr>
            <p:ph type="sldNum" sz="quarter" idx="12"/>
          </p:nvPr>
        </p:nvSpPr>
        <p:spPr/>
        <p:txBody>
          <a:bodyPr/>
          <a:lstStyle/>
          <a:p>
            <a:pPr>
              <a:defRPr/>
            </a:pPr>
            <a:fld id="{1A53EB7A-D9E9-47D2-8132-561D2A6B002B}" type="slidenum">
              <a:rPr lang="tr-TR" altLang="tr-TR" smtClean="0">
                <a:solidFill>
                  <a:srgbClr val="FFFFFF"/>
                </a:solidFill>
              </a:rPr>
              <a:pPr>
                <a:defRPr/>
              </a:pPr>
              <a:t>38</a:t>
            </a:fld>
            <a:endParaRPr lang="tr-TR" altLang="tr-TR">
              <a:solidFill>
                <a:srgbClr val="FFFFFF"/>
              </a:solidFill>
            </a:endParaRPr>
          </a:p>
        </p:txBody>
      </p:sp>
      <p:sp>
        <p:nvSpPr>
          <p:cNvPr id="4" name="Metin kutusu 3"/>
          <p:cNvSpPr txBox="1"/>
          <p:nvPr/>
        </p:nvSpPr>
        <p:spPr>
          <a:xfrm>
            <a:off x="2351089" y="1554163"/>
            <a:ext cx="7985125" cy="4094162"/>
          </a:xfrm>
          <a:prstGeom prst="rect">
            <a:avLst/>
          </a:prstGeom>
          <a:noFill/>
        </p:spPr>
        <p:txBody>
          <a:bodyPr>
            <a:spAutoFit/>
          </a:bodyPr>
          <a:lstStyle/>
          <a:p>
            <a:pPr eaLnBrk="0" fontAlgn="base" hangingPunct="0">
              <a:spcBef>
                <a:spcPct val="0"/>
              </a:spcBef>
              <a:spcAft>
                <a:spcPct val="0"/>
              </a:spcAft>
              <a:defRPr/>
            </a:pPr>
            <a:r>
              <a:rPr lang="tr-TR" sz="2000" dirty="0">
                <a:solidFill>
                  <a:srgbClr val="FFFFFF"/>
                </a:solidFill>
              </a:rPr>
              <a:t>1. </a:t>
            </a:r>
            <a:r>
              <a:rPr lang="tr-TR" sz="2000" b="1" dirty="0">
                <a:solidFill>
                  <a:srgbClr val="FFFFFF"/>
                </a:solidFill>
              </a:rPr>
              <a:t>Özkan, İ. 1985. Toprak Fiziği. Ankara Üniversitesi Ziraat Fakültesi Yayınları, Yayın No: 946, Ders Kitabı: 270, Ankara.</a:t>
            </a:r>
          </a:p>
          <a:p>
            <a:pPr marL="92075" indent="-92075" eaLnBrk="0" fontAlgn="base" hangingPunct="0">
              <a:spcBef>
                <a:spcPct val="0"/>
              </a:spcBef>
              <a:spcAft>
                <a:spcPct val="0"/>
              </a:spcAft>
              <a:defRPr/>
            </a:pPr>
            <a:r>
              <a:rPr lang="tr-TR" sz="2000" dirty="0">
                <a:solidFill>
                  <a:srgbClr val="FFFFFF"/>
                </a:solidFill>
              </a:rPr>
              <a:t>2. </a:t>
            </a:r>
            <a:r>
              <a:rPr lang="tr-TR" sz="2000" dirty="0" err="1">
                <a:solidFill>
                  <a:srgbClr val="FFFFFF"/>
                </a:solidFill>
              </a:rPr>
              <a:t>Munsuz</a:t>
            </a:r>
            <a:r>
              <a:rPr lang="tr-TR" sz="2000" dirty="0">
                <a:solidFill>
                  <a:srgbClr val="FFFFFF"/>
                </a:solidFill>
              </a:rPr>
              <a:t>, N. 1982. Toprak-Su-Bitki ilişkileri. Ankara Üniversitesi Ziraat Fakültesi Yayınları, Yayın No: 798, Ankara.</a:t>
            </a:r>
          </a:p>
          <a:p>
            <a:pPr marL="92075" indent="-92075" eaLnBrk="0" fontAlgn="base" hangingPunct="0">
              <a:spcBef>
                <a:spcPct val="0"/>
              </a:spcBef>
              <a:spcAft>
                <a:spcPct val="0"/>
              </a:spcAft>
              <a:defRPr/>
            </a:pPr>
            <a:r>
              <a:rPr lang="tr-TR" sz="2000" dirty="0">
                <a:solidFill>
                  <a:srgbClr val="FFFFFF"/>
                </a:solidFill>
              </a:rPr>
              <a:t>3. </a:t>
            </a:r>
            <a:r>
              <a:rPr lang="tr-TR" sz="2000" dirty="0" err="1">
                <a:solidFill>
                  <a:srgbClr val="FFFFFF"/>
                </a:solidFill>
              </a:rPr>
              <a:t>Hillel</a:t>
            </a:r>
            <a:r>
              <a:rPr lang="tr-TR" sz="2000" dirty="0">
                <a:solidFill>
                  <a:srgbClr val="FFFFFF"/>
                </a:solidFill>
              </a:rPr>
              <a:t>, D. 1980. Fundamentals of </a:t>
            </a:r>
            <a:r>
              <a:rPr lang="tr-TR" sz="2000" dirty="0" err="1">
                <a:solidFill>
                  <a:srgbClr val="FFFFFF"/>
                </a:solidFill>
              </a:rPr>
              <a:t>Soil</a:t>
            </a:r>
            <a:r>
              <a:rPr lang="tr-TR" sz="2000" dirty="0">
                <a:solidFill>
                  <a:srgbClr val="FFFFFF"/>
                </a:solidFill>
              </a:rPr>
              <a:t> </a:t>
            </a:r>
            <a:r>
              <a:rPr lang="tr-TR" sz="2000" dirty="0" err="1">
                <a:solidFill>
                  <a:srgbClr val="FFFFFF"/>
                </a:solidFill>
              </a:rPr>
              <a:t>Physics</a:t>
            </a:r>
            <a:r>
              <a:rPr lang="tr-TR" sz="2000" dirty="0">
                <a:solidFill>
                  <a:srgbClr val="FFFFFF"/>
                </a:solidFill>
              </a:rPr>
              <a:t>. </a:t>
            </a:r>
            <a:r>
              <a:rPr lang="tr-TR" sz="2000" dirty="0" err="1">
                <a:solidFill>
                  <a:srgbClr val="FFFFFF"/>
                </a:solidFill>
              </a:rPr>
              <a:t>Academic</a:t>
            </a:r>
            <a:r>
              <a:rPr lang="tr-TR" sz="2000" dirty="0">
                <a:solidFill>
                  <a:srgbClr val="FFFFFF"/>
                </a:solidFill>
              </a:rPr>
              <a:t> </a:t>
            </a:r>
            <a:r>
              <a:rPr lang="tr-TR" sz="2000" dirty="0" err="1">
                <a:solidFill>
                  <a:srgbClr val="FFFFFF"/>
                </a:solidFill>
              </a:rPr>
              <a:t>Press</a:t>
            </a:r>
            <a:r>
              <a:rPr lang="tr-TR" sz="2000" dirty="0">
                <a:solidFill>
                  <a:srgbClr val="FFFFFF"/>
                </a:solidFill>
              </a:rPr>
              <a:t>, </a:t>
            </a:r>
            <a:r>
              <a:rPr lang="tr-TR" sz="2000" dirty="0" err="1">
                <a:solidFill>
                  <a:srgbClr val="FFFFFF"/>
                </a:solidFill>
              </a:rPr>
              <a:t>London</a:t>
            </a:r>
            <a:r>
              <a:rPr lang="tr-TR" sz="2000" dirty="0">
                <a:solidFill>
                  <a:srgbClr val="FFFFFF"/>
                </a:solidFill>
              </a:rPr>
              <a:t>.</a:t>
            </a:r>
          </a:p>
          <a:p>
            <a:pPr eaLnBrk="0" fontAlgn="base" hangingPunct="0">
              <a:spcBef>
                <a:spcPct val="0"/>
              </a:spcBef>
              <a:spcAft>
                <a:spcPct val="0"/>
              </a:spcAft>
              <a:defRPr/>
            </a:pPr>
            <a:r>
              <a:rPr lang="tr-TR" sz="2000" dirty="0">
                <a:solidFill>
                  <a:srgbClr val="FFFFFF"/>
                </a:solidFill>
              </a:rPr>
              <a:t>4. </a:t>
            </a:r>
            <a:r>
              <a:rPr lang="tr-TR" sz="2000" dirty="0" err="1">
                <a:solidFill>
                  <a:srgbClr val="FFFFFF"/>
                </a:solidFill>
              </a:rPr>
              <a:t>Hausenbuiler</a:t>
            </a:r>
            <a:r>
              <a:rPr lang="tr-TR" sz="2000" dirty="0">
                <a:solidFill>
                  <a:srgbClr val="FFFFFF"/>
                </a:solidFill>
              </a:rPr>
              <a:t>, R.L. 1978. </a:t>
            </a:r>
            <a:r>
              <a:rPr lang="tr-TR" sz="2000" dirty="0" err="1">
                <a:solidFill>
                  <a:srgbClr val="FFFFFF"/>
                </a:solidFill>
              </a:rPr>
              <a:t>Soil</a:t>
            </a:r>
            <a:r>
              <a:rPr lang="tr-TR" sz="2000" dirty="0">
                <a:solidFill>
                  <a:srgbClr val="FFFFFF"/>
                </a:solidFill>
              </a:rPr>
              <a:t> </a:t>
            </a:r>
            <a:r>
              <a:rPr lang="tr-TR" sz="2000" dirty="0" err="1">
                <a:solidFill>
                  <a:srgbClr val="FFFFFF"/>
                </a:solidFill>
              </a:rPr>
              <a:t>Science</a:t>
            </a:r>
            <a:r>
              <a:rPr lang="tr-TR" sz="2000" dirty="0">
                <a:solidFill>
                  <a:srgbClr val="FFFFFF"/>
                </a:solidFill>
              </a:rPr>
              <a:t> (</a:t>
            </a:r>
            <a:r>
              <a:rPr lang="tr-TR" sz="2000" dirty="0" err="1">
                <a:solidFill>
                  <a:srgbClr val="FFFFFF"/>
                </a:solidFill>
              </a:rPr>
              <a:t>Principles</a:t>
            </a:r>
            <a:r>
              <a:rPr lang="tr-TR" sz="2000" dirty="0">
                <a:solidFill>
                  <a:srgbClr val="FFFFFF"/>
                </a:solidFill>
              </a:rPr>
              <a:t> </a:t>
            </a:r>
            <a:r>
              <a:rPr lang="tr-TR" sz="2000" dirty="0" err="1">
                <a:solidFill>
                  <a:srgbClr val="FFFFFF"/>
                </a:solidFill>
              </a:rPr>
              <a:t>and</a:t>
            </a:r>
            <a:r>
              <a:rPr lang="tr-TR" sz="2000" dirty="0">
                <a:solidFill>
                  <a:srgbClr val="FFFFFF"/>
                </a:solidFill>
              </a:rPr>
              <a:t> </a:t>
            </a:r>
            <a:r>
              <a:rPr lang="tr-TR" sz="2000" dirty="0" err="1">
                <a:solidFill>
                  <a:srgbClr val="FFFFFF"/>
                </a:solidFill>
              </a:rPr>
              <a:t>Practices</a:t>
            </a:r>
            <a:r>
              <a:rPr lang="tr-TR" sz="2000" dirty="0">
                <a:solidFill>
                  <a:srgbClr val="FFFFFF"/>
                </a:solidFill>
              </a:rPr>
              <a:t>). </a:t>
            </a:r>
            <a:r>
              <a:rPr lang="tr-TR" sz="2000" dirty="0" err="1">
                <a:solidFill>
                  <a:srgbClr val="FFFFFF"/>
                </a:solidFill>
              </a:rPr>
              <a:t>Wm.C</a:t>
            </a:r>
            <a:r>
              <a:rPr lang="tr-TR" sz="2000" dirty="0">
                <a:solidFill>
                  <a:srgbClr val="FFFFFF"/>
                </a:solidFill>
              </a:rPr>
              <a:t>. Brown </a:t>
            </a:r>
            <a:r>
              <a:rPr lang="tr-TR" sz="2000" dirty="0" err="1">
                <a:solidFill>
                  <a:srgbClr val="FFFFFF"/>
                </a:solidFill>
              </a:rPr>
              <a:t>Company</a:t>
            </a:r>
            <a:r>
              <a:rPr lang="tr-TR" sz="2000" dirty="0">
                <a:solidFill>
                  <a:srgbClr val="FFFFFF"/>
                </a:solidFill>
              </a:rPr>
              <a:t>, Iowa.</a:t>
            </a:r>
          </a:p>
          <a:p>
            <a:pPr eaLnBrk="0" fontAlgn="base" hangingPunct="0">
              <a:spcBef>
                <a:spcPct val="0"/>
              </a:spcBef>
              <a:spcAft>
                <a:spcPct val="0"/>
              </a:spcAft>
              <a:defRPr/>
            </a:pPr>
            <a:r>
              <a:rPr lang="tr-TR" sz="2000" dirty="0">
                <a:solidFill>
                  <a:srgbClr val="FFFFFF"/>
                </a:solidFill>
              </a:rPr>
              <a:t>5. </a:t>
            </a:r>
            <a:r>
              <a:rPr lang="tr-TR" sz="2000" dirty="0" err="1">
                <a:solidFill>
                  <a:srgbClr val="FFFFFF"/>
                </a:solidFill>
              </a:rPr>
              <a:t>Hanks</a:t>
            </a:r>
            <a:r>
              <a:rPr lang="tr-TR" sz="2000" dirty="0">
                <a:solidFill>
                  <a:srgbClr val="FFFFFF"/>
                </a:solidFill>
              </a:rPr>
              <a:t>, R.J. </a:t>
            </a:r>
            <a:r>
              <a:rPr lang="tr-TR" sz="2000" dirty="0" err="1">
                <a:solidFill>
                  <a:srgbClr val="FFFFFF"/>
                </a:solidFill>
              </a:rPr>
              <a:t>And</a:t>
            </a:r>
            <a:r>
              <a:rPr lang="tr-TR" sz="2000" dirty="0">
                <a:solidFill>
                  <a:srgbClr val="FFFFFF"/>
                </a:solidFill>
              </a:rPr>
              <a:t> </a:t>
            </a:r>
            <a:r>
              <a:rPr lang="tr-TR" sz="2000" dirty="0" err="1">
                <a:solidFill>
                  <a:srgbClr val="FFFFFF"/>
                </a:solidFill>
              </a:rPr>
              <a:t>Ashcroft</a:t>
            </a:r>
            <a:r>
              <a:rPr lang="tr-TR" sz="2000" dirty="0">
                <a:solidFill>
                  <a:srgbClr val="FFFFFF"/>
                </a:solidFill>
              </a:rPr>
              <a:t>, G.L. 1980. </a:t>
            </a:r>
            <a:r>
              <a:rPr lang="tr-TR" sz="2000" dirty="0" err="1">
                <a:solidFill>
                  <a:srgbClr val="FFFFFF"/>
                </a:solidFill>
              </a:rPr>
              <a:t>Aplied</a:t>
            </a:r>
            <a:r>
              <a:rPr lang="tr-TR" sz="2000" dirty="0">
                <a:solidFill>
                  <a:srgbClr val="FFFFFF"/>
                </a:solidFill>
              </a:rPr>
              <a:t> </a:t>
            </a:r>
            <a:r>
              <a:rPr lang="tr-TR" sz="2000" dirty="0" err="1">
                <a:solidFill>
                  <a:srgbClr val="FFFFFF"/>
                </a:solidFill>
              </a:rPr>
              <a:t>Soil</a:t>
            </a:r>
            <a:r>
              <a:rPr lang="tr-TR" sz="2000" dirty="0">
                <a:solidFill>
                  <a:srgbClr val="FFFFFF"/>
                </a:solidFill>
              </a:rPr>
              <a:t> </a:t>
            </a:r>
            <a:r>
              <a:rPr lang="tr-TR" sz="2000" dirty="0" err="1">
                <a:solidFill>
                  <a:srgbClr val="FFFFFF"/>
                </a:solidFill>
              </a:rPr>
              <a:t>Physics</a:t>
            </a:r>
            <a:r>
              <a:rPr lang="tr-TR" sz="2000" dirty="0">
                <a:solidFill>
                  <a:srgbClr val="FFFFFF"/>
                </a:solidFill>
              </a:rPr>
              <a:t> (</a:t>
            </a:r>
            <a:r>
              <a:rPr lang="tr-TR" sz="2000" dirty="0" err="1">
                <a:solidFill>
                  <a:srgbClr val="FFFFFF"/>
                </a:solidFill>
              </a:rPr>
              <a:t>Soil</a:t>
            </a:r>
            <a:r>
              <a:rPr lang="tr-TR" sz="2000" dirty="0">
                <a:solidFill>
                  <a:srgbClr val="FFFFFF"/>
                </a:solidFill>
              </a:rPr>
              <a:t> </a:t>
            </a:r>
            <a:r>
              <a:rPr lang="tr-TR" sz="2000" dirty="0" err="1">
                <a:solidFill>
                  <a:srgbClr val="FFFFFF"/>
                </a:solidFill>
              </a:rPr>
              <a:t>water</a:t>
            </a:r>
            <a:r>
              <a:rPr lang="tr-TR" sz="2000" dirty="0">
                <a:solidFill>
                  <a:srgbClr val="FFFFFF"/>
                </a:solidFill>
              </a:rPr>
              <a:t> </a:t>
            </a:r>
            <a:r>
              <a:rPr lang="tr-TR" sz="2000" dirty="0" err="1">
                <a:solidFill>
                  <a:srgbClr val="FFFFFF"/>
                </a:solidFill>
              </a:rPr>
              <a:t>and</a:t>
            </a:r>
            <a:r>
              <a:rPr lang="tr-TR" sz="2000" dirty="0">
                <a:solidFill>
                  <a:srgbClr val="FFFFFF"/>
                </a:solidFill>
              </a:rPr>
              <a:t> </a:t>
            </a:r>
            <a:r>
              <a:rPr lang="tr-TR" sz="2000" dirty="0" err="1">
                <a:solidFill>
                  <a:srgbClr val="FFFFFF"/>
                </a:solidFill>
              </a:rPr>
              <a:t>temperature</a:t>
            </a:r>
            <a:r>
              <a:rPr lang="tr-TR" sz="2000" dirty="0">
                <a:solidFill>
                  <a:srgbClr val="FFFFFF"/>
                </a:solidFill>
              </a:rPr>
              <a:t> </a:t>
            </a:r>
            <a:r>
              <a:rPr lang="tr-TR" sz="2000" dirty="0" err="1">
                <a:solidFill>
                  <a:srgbClr val="FFFFFF"/>
                </a:solidFill>
              </a:rPr>
              <a:t>applications</a:t>
            </a:r>
            <a:r>
              <a:rPr lang="tr-TR" sz="2000" dirty="0">
                <a:solidFill>
                  <a:srgbClr val="FFFFFF"/>
                </a:solidFill>
              </a:rPr>
              <a:t>). </a:t>
            </a:r>
            <a:r>
              <a:rPr lang="tr-TR" sz="2000" dirty="0" err="1">
                <a:solidFill>
                  <a:srgbClr val="FFFFFF"/>
                </a:solidFill>
              </a:rPr>
              <a:t>Springer-Verlag,Berlin</a:t>
            </a:r>
            <a:r>
              <a:rPr lang="tr-TR" sz="2000" dirty="0">
                <a:solidFill>
                  <a:srgbClr val="FFFFFF"/>
                </a:solidFill>
              </a:rPr>
              <a:t>.</a:t>
            </a:r>
          </a:p>
          <a:p>
            <a:pPr eaLnBrk="0" fontAlgn="base" hangingPunct="0">
              <a:spcBef>
                <a:spcPct val="0"/>
              </a:spcBef>
              <a:spcAft>
                <a:spcPct val="0"/>
              </a:spcAft>
              <a:defRPr/>
            </a:pPr>
            <a:r>
              <a:rPr lang="tr-TR" sz="2000" dirty="0">
                <a:solidFill>
                  <a:srgbClr val="FFFFFF"/>
                </a:solidFill>
              </a:rPr>
              <a:t>6. </a:t>
            </a:r>
            <a:r>
              <a:rPr lang="tr-TR" sz="2000" dirty="0" err="1">
                <a:solidFill>
                  <a:srgbClr val="FFFFFF"/>
                </a:solidFill>
              </a:rPr>
              <a:t>Anonymous</a:t>
            </a:r>
            <a:r>
              <a:rPr lang="tr-TR" sz="2000" dirty="0">
                <a:solidFill>
                  <a:srgbClr val="FFFFFF"/>
                </a:solidFill>
              </a:rPr>
              <a:t>, 2001. </a:t>
            </a:r>
            <a:r>
              <a:rPr lang="tr-TR" sz="2000" dirty="0" err="1">
                <a:solidFill>
                  <a:srgbClr val="FFFFFF"/>
                </a:solidFill>
              </a:rPr>
              <a:t>Use</a:t>
            </a:r>
            <a:r>
              <a:rPr lang="tr-TR" sz="2000" dirty="0">
                <a:solidFill>
                  <a:srgbClr val="FFFFFF"/>
                </a:solidFill>
              </a:rPr>
              <a:t> of </a:t>
            </a:r>
            <a:r>
              <a:rPr lang="tr-TR" sz="2000" dirty="0" err="1">
                <a:solidFill>
                  <a:srgbClr val="FFFFFF"/>
                </a:solidFill>
              </a:rPr>
              <a:t>Isotope</a:t>
            </a:r>
            <a:r>
              <a:rPr lang="tr-TR" sz="2000" dirty="0">
                <a:solidFill>
                  <a:srgbClr val="FFFFFF"/>
                </a:solidFill>
              </a:rPr>
              <a:t> </a:t>
            </a:r>
            <a:r>
              <a:rPr lang="tr-TR" sz="2000" dirty="0" err="1">
                <a:solidFill>
                  <a:srgbClr val="FFFFFF"/>
                </a:solidFill>
              </a:rPr>
              <a:t>and</a:t>
            </a:r>
            <a:r>
              <a:rPr lang="tr-TR" sz="2000" dirty="0">
                <a:solidFill>
                  <a:srgbClr val="FFFFFF"/>
                </a:solidFill>
              </a:rPr>
              <a:t> </a:t>
            </a:r>
            <a:r>
              <a:rPr lang="tr-TR" sz="2000" dirty="0" err="1">
                <a:solidFill>
                  <a:srgbClr val="FFFFFF"/>
                </a:solidFill>
              </a:rPr>
              <a:t>Radiation</a:t>
            </a:r>
            <a:r>
              <a:rPr lang="tr-TR" sz="2000" dirty="0">
                <a:solidFill>
                  <a:srgbClr val="FFFFFF"/>
                </a:solidFill>
              </a:rPr>
              <a:t> </a:t>
            </a:r>
            <a:r>
              <a:rPr lang="tr-TR" sz="2000" dirty="0" err="1">
                <a:solidFill>
                  <a:srgbClr val="FFFFFF"/>
                </a:solidFill>
              </a:rPr>
              <a:t>Methods</a:t>
            </a:r>
            <a:r>
              <a:rPr lang="tr-TR" sz="2000" dirty="0">
                <a:solidFill>
                  <a:srgbClr val="FFFFFF"/>
                </a:solidFill>
              </a:rPr>
              <a:t> in </a:t>
            </a:r>
            <a:r>
              <a:rPr lang="tr-TR" sz="2000" dirty="0" err="1">
                <a:solidFill>
                  <a:srgbClr val="FFFFFF"/>
                </a:solidFill>
              </a:rPr>
              <a:t>Soil</a:t>
            </a:r>
            <a:r>
              <a:rPr lang="tr-TR" sz="2000" dirty="0">
                <a:solidFill>
                  <a:srgbClr val="FFFFFF"/>
                </a:solidFill>
              </a:rPr>
              <a:t> </a:t>
            </a:r>
            <a:r>
              <a:rPr lang="tr-TR" sz="2000" dirty="0" err="1">
                <a:solidFill>
                  <a:srgbClr val="FFFFFF"/>
                </a:solidFill>
              </a:rPr>
              <a:t>and</a:t>
            </a:r>
            <a:r>
              <a:rPr lang="tr-TR" sz="2000" dirty="0">
                <a:solidFill>
                  <a:srgbClr val="FFFFFF"/>
                </a:solidFill>
              </a:rPr>
              <a:t> </a:t>
            </a:r>
            <a:r>
              <a:rPr lang="tr-TR" sz="2000" dirty="0" err="1">
                <a:solidFill>
                  <a:srgbClr val="FFFFFF"/>
                </a:solidFill>
              </a:rPr>
              <a:t>Water</a:t>
            </a:r>
            <a:r>
              <a:rPr lang="tr-TR" sz="2000" dirty="0">
                <a:solidFill>
                  <a:srgbClr val="FFFFFF"/>
                </a:solidFill>
              </a:rPr>
              <a:t> Management </a:t>
            </a:r>
            <a:r>
              <a:rPr lang="tr-TR" sz="2000" dirty="0" err="1">
                <a:solidFill>
                  <a:srgbClr val="FFFFFF"/>
                </a:solidFill>
              </a:rPr>
              <a:t>and</a:t>
            </a:r>
            <a:r>
              <a:rPr lang="tr-TR" sz="2000" dirty="0">
                <a:solidFill>
                  <a:srgbClr val="FFFFFF"/>
                </a:solidFill>
              </a:rPr>
              <a:t> </a:t>
            </a:r>
            <a:r>
              <a:rPr lang="tr-TR" sz="2000" dirty="0" err="1">
                <a:solidFill>
                  <a:srgbClr val="FFFFFF"/>
                </a:solidFill>
              </a:rPr>
              <a:t>Crop</a:t>
            </a:r>
            <a:r>
              <a:rPr lang="tr-TR" sz="2000" dirty="0">
                <a:solidFill>
                  <a:srgbClr val="FFFFFF"/>
                </a:solidFill>
              </a:rPr>
              <a:t> </a:t>
            </a:r>
            <a:r>
              <a:rPr lang="tr-TR" sz="2000" dirty="0" err="1">
                <a:solidFill>
                  <a:srgbClr val="FFFFFF"/>
                </a:solidFill>
              </a:rPr>
              <a:t>Nutrition</a:t>
            </a:r>
            <a:r>
              <a:rPr lang="tr-TR" sz="2000" dirty="0">
                <a:solidFill>
                  <a:srgbClr val="FFFFFF"/>
                </a:solidFill>
              </a:rPr>
              <a:t>. FAO/IAEA, </a:t>
            </a:r>
            <a:r>
              <a:rPr lang="tr-TR" sz="2000" dirty="0" err="1">
                <a:solidFill>
                  <a:srgbClr val="FFFFFF"/>
                </a:solidFill>
              </a:rPr>
              <a:t>Vienna</a:t>
            </a:r>
            <a:r>
              <a:rPr lang="tr-TR" sz="2000" dirty="0">
                <a:solidFill>
                  <a:srgbClr val="FFFFFF"/>
                </a:solidFill>
              </a:rPr>
              <a:t>. </a:t>
            </a:r>
          </a:p>
          <a:p>
            <a:pPr marL="457200" indent="-457200" eaLnBrk="0" fontAlgn="base" hangingPunct="0">
              <a:spcBef>
                <a:spcPct val="0"/>
              </a:spcBef>
              <a:spcAft>
                <a:spcPct val="0"/>
              </a:spcAft>
              <a:buFontTx/>
              <a:buAutoNum type="arabicPeriod"/>
              <a:defRPr/>
            </a:pPr>
            <a:endParaRPr lang="tr-TR" sz="2000" dirty="0">
              <a:solidFill>
                <a:srgbClr val="FFFFFF"/>
              </a:solidFill>
            </a:endParaRPr>
          </a:p>
        </p:txBody>
      </p:sp>
    </p:spTree>
    <p:extLst>
      <p:ext uri="{BB962C8B-B14F-4D97-AF65-F5344CB8AC3E}">
        <p14:creationId xmlns:p14="http://schemas.microsoft.com/office/powerpoint/2010/main" val="295904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EE3696B-1374-419F-8AD1-3D28AAA0D06B}" type="slidenum">
              <a:rPr lang="tr-TR" altLang="tr-TR" sz="1400">
                <a:solidFill>
                  <a:srgbClr val="FFFFFF"/>
                </a:solidFill>
              </a:rPr>
              <a:pPr eaLnBrk="1" hangingPunct="1">
                <a:defRPr/>
              </a:pPr>
              <a:t>4</a:t>
            </a:fld>
            <a:endParaRPr lang="tr-TR" altLang="tr-TR" sz="1400">
              <a:solidFill>
                <a:srgbClr val="FFFFFF"/>
              </a:solidFill>
            </a:endParaRPr>
          </a:p>
        </p:txBody>
      </p:sp>
      <p:sp>
        <p:nvSpPr>
          <p:cNvPr id="271362" name="Rectangle 2"/>
          <p:cNvSpPr>
            <a:spLocks noGrp="1" noRot="1" noChangeArrowheads="1"/>
          </p:cNvSpPr>
          <p:nvPr>
            <p:ph type="title"/>
          </p:nvPr>
        </p:nvSpPr>
        <p:spPr/>
        <p:txBody>
          <a:bodyPr/>
          <a:lstStyle/>
          <a:p>
            <a:pPr eaLnBrk="1" hangingPunct="1">
              <a:defRPr/>
            </a:pPr>
            <a:r>
              <a:rPr lang="tr-TR" b="1" smtClean="0">
                <a:solidFill>
                  <a:srgbClr val="FFFF00"/>
                </a:solidFill>
              </a:rPr>
              <a:t>Toprak Sıcaklığının Kaynağı</a:t>
            </a:r>
          </a:p>
        </p:txBody>
      </p:sp>
      <p:sp>
        <p:nvSpPr>
          <p:cNvPr id="271363" name="Rectangle 3"/>
          <p:cNvSpPr>
            <a:spLocks noGrp="1" noRot="1" noChangeArrowheads="1"/>
          </p:cNvSpPr>
          <p:nvPr>
            <p:ph type="body" idx="1"/>
          </p:nvPr>
        </p:nvSpPr>
        <p:spPr>
          <a:xfrm>
            <a:off x="1774825" y="1412875"/>
            <a:ext cx="8591550" cy="4686300"/>
          </a:xfrm>
        </p:spPr>
        <p:txBody>
          <a:bodyPr/>
          <a:lstStyle/>
          <a:p>
            <a:pPr algn="just" eaLnBrk="1" hangingPunct="1">
              <a:lnSpc>
                <a:spcPct val="80000"/>
              </a:lnSpc>
              <a:defRPr/>
            </a:pPr>
            <a:r>
              <a:rPr lang="tr-TR" sz="2000" dirty="0"/>
              <a:t>Atmosferin en dış kısmına ulaşan güneş radyasyonu miktarının yaklaşık 2 </a:t>
            </a:r>
            <a:r>
              <a:rPr lang="tr-TR" sz="2000" dirty="0" err="1"/>
              <a:t>langley</a:t>
            </a:r>
            <a:r>
              <a:rPr lang="tr-TR" sz="2000" dirty="0"/>
              <a:t>/</a:t>
            </a:r>
            <a:r>
              <a:rPr lang="tr-TR" sz="2000" dirty="0" err="1"/>
              <a:t>dak</a:t>
            </a:r>
            <a:r>
              <a:rPr lang="tr-TR" sz="2000" dirty="0"/>
              <a:t>. (1 </a:t>
            </a:r>
            <a:r>
              <a:rPr lang="tr-TR" sz="2000" dirty="0" err="1"/>
              <a:t>langley</a:t>
            </a:r>
            <a:r>
              <a:rPr lang="tr-TR" sz="2000" dirty="0"/>
              <a:t> = 1 </a:t>
            </a:r>
            <a:r>
              <a:rPr lang="tr-TR" sz="2000" dirty="0" err="1"/>
              <a:t>g.cal</a:t>
            </a:r>
            <a:r>
              <a:rPr lang="tr-TR" sz="2000" dirty="0"/>
              <a:t>/cm² ; 41840J/m</a:t>
            </a:r>
            <a:r>
              <a:rPr lang="tr-TR" sz="2000" baseline="30000" dirty="0"/>
              <a:t>2</a:t>
            </a:r>
            <a:r>
              <a:rPr lang="tr-TR" sz="2000" dirty="0"/>
              <a:t>) olduğu tahmin edilmektedir. Ancak çeşitli kayıplar nedeniyle toprak yüzeyine ulaşan radyasyon miktarı çok daha az olmakta, yüzeye ulaşan radyasyonun bir kısmı da yansıma yoluyla kaybolduğundan toprak tarafından </a:t>
            </a:r>
            <a:r>
              <a:rPr lang="tr-TR" sz="2000" dirty="0" err="1"/>
              <a:t>absorbe</a:t>
            </a:r>
            <a:r>
              <a:rPr lang="tr-TR" sz="2000" dirty="0"/>
              <a:t> edilen radyasyon miktarı daha da azalmaktadır. </a:t>
            </a:r>
          </a:p>
          <a:p>
            <a:pPr algn="just" eaLnBrk="1" hangingPunct="1">
              <a:lnSpc>
                <a:spcPct val="80000"/>
              </a:lnSpc>
              <a:defRPr/>
            </a:pPr>
            <a:endParaRPr lang="tr-TR" sz="2000" dirty="0"/>
          </a:p>
          <a:p>
            <a:pPr algn="just" eaLnBrk="1" hangingPunct="1">
              <a:lnSpc>
                <a:spcPct val="80000"/>
              </a:lnSpc>
              <a:defRPr/>
            </a:pPr>
            <a:r>
              <a:rPr lang="tr-TR" sz="2000" dirty="0"/>
              <a:t>Toprak yüzeyinin rengi, </a:t>
            </a:r>
            <a:r>
              <a:rPr lang="tr-TR" sz="2000" dirty="0" err="1"/>
              <a:t>topoğrafik</a:t>
            </a:r>
            <a:r>
              <a:rPr lang="tr-TR" sz="2000" dirty="0"/>
              <a:t> yapı ve yüzeyin çıplak ya da örtülü bulunması gibi özelliklere bağlı olarak </a:t>
            </a:r>
            <a:r>
              <a:rPr lang="tr-TR" sz="2000" dirty="0" err="1"/>
              <a:t>absorbe</a:t>
            </a:r>
            <a:r>
              <a:rPr lang="tr-TR" sz="2000" dirty="0"/>
              <a:t> edilen radyasyonun miktarı değişiklikler göstermektedir. </a:t>
            </a:r>
          </a:p>
          <a:p>
            <a:pPr algn="just" eaLnBrk="1" hangingPunct="1">
              <a:lnSpc>
                <a:spcPct val="80000"/>
              </a:lnSpc>
              <a:defRPr/>
            </a:pPr>
            <a:endParaRPr lang="tr-TR" sz="2000" dirty="0"/>
          </a:p>
          <a:p>
            <a:pPr algn="just" eaLnBrk="1" hangingPunct="1">
              <a:lnSpc>
                <a:spcPct val="80000"/>
              </a:lnSpc>
              <a:defRPr/>
            </a:pPr>
            <a:r>
              <a:rPr lang="tr-TR" sz="2000" dirty="0"/>
              <a:t>Toprak tarafından </a:t>
            </a:r>
            <a:r>
              <a:rPr lang="tr-TR" sz="2000" dirty="0" err="1"/>
              <a:t>absorbe</a:t>
            </a:r>
            <a:r>
              <a:rPr lang="tr-TR" sz="2000" dirty="0"/>
              <a:t> edilen </a:t>
            </a:r>
            <a:r>
              <a:rPr lang="tr-TR" sz="2000" dirty="0" err="1"/>
              <a:t>radyant</a:t>
            </a:r>
            <a:r>
              <a:rPr lang="tr-TR" sz="2000" dirty="0"/>
              <a:t> enerji ısıya dönüşmekte, bunun bir kısmı alt toprak katlarına doğru hareket ederken diğer kısmı yüzeyden atmosfere doğru kaybolmaktadır. </a:t>
            </a:r>
          </a:p>
        </p:txBody>
      </p:sp>
    </p:spTree>
    <p:extLst>
      <p:ext uri="{BB962C8B-B14F-4D97-AF65-F5344CB8AC3E}">
        <p14:creationId xmlns:p14="http://schemas.microsoft.com/office/powerpoint/2010/main" val="1842029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627949F7-DE1F-4A8C-8634-1900D7EA03FA}" type="slidenum">
              <a:rPr lang="tr-TR" altLang="tr-TR" sz="1400">
                <a:solidFill>
                  <a:srgbClr val="FFFFFF"/>
                </a:solidFill>
              </a:rPr>
              <a:pPr eaLnBrk="1" hangingPunct="1">
                <a:defRPr/>
              </a:pPr>
              <a:t>5</a:t>
            </a:fld>
            <a:endParaRPr lang="tr-TR" altLang="tr-TR" sz="1400">
              <a:solidFill>
                <a:srgbClr val="FFFFFF"/>
              </a:solidFill>
            </a:endParaRPr>
          </a:p>
        </p:txBody>
      </p:sp>
      <p:sp>
        <p:nvSpPr>
          <p:cNvPr id="272386" name="Rectangle 2"/>
          <p:cNvSpPr>
            <a:spLocks noGrp="1" noRot="1" noChangeArrowheads="1"/>
          </p:cNvSpPr>
          <p:nvPr>
            <p:ph type="title"/>
          </p:nvPr>
        </p:nvSpPr>
        <p:spPr/>
        <p:txBody>
          <a:bodyPr/>
          <a:lstStyle/>
          <a:p>
            <a:pPr eaLnBrk="1" hangingPunct="1">
              <a:defRPr/>
            </a:pPr>
            <a:r>
              <a:rPr lang="tr-TR" sz="4000">
                <a:solidFill>
                  <a:srgbClr val="FFFF00"/>
                </a:solidFill>
              </a:rPr>
              <a:t>Toprak Sıcaklığını Kontrol Eden Etmenler</a:t>
            </a:r>
          </a:p>
        </p:txBody>
      </p:sp>
      <p:sp>
        <p:nvSpPr>
          <p:cNvPr id="272387" name="Rectangle 3"/>
          <p:cNvSpPr>
            <a:spLocks noGrp="1" noRot="1" noChangeArrowheads="1"/>
          </p:cNvSpPr>
          <p:nvPr>
            <p:ph type="body" idx="1"/>
          </p:nvPr>
        </p:nvSpPr>
        <p:spPr/>
        <p:txBody>
          <a:bodyPr/>
          <a:lstStyle/>
          <a:p>
            <a:pPr eaLnBrk="1" hangingPunct="1">
              <a:defRPr/>
            </a:pPr>
            <a:r>
              <a:rPr lang="tr-TR" b="1" smtClean="0"/>
              <a:t>Toprağın doğası</a:t>
            </a:r>
            <a:r>
              <a:rPr lang="tr-TR" smtClean="0"/>
              <a:t> </a:t>
            </a:r>
          </a:p>
          <a:p>
            <a:pPr eaLnBrk="1" hangingPunct="1">
              <a:defRPr/>
            </a:pPr>
            <a:r>
              <a:rPr lang="tr-TR" b="1" smtClean="0"/>
              <a:t>Toprağın su içeriği</a:t>
            </a:r>
            <a:r>
              <a:rPr lang="tr-TR" smtClean="0"/>
              <a:t> </a:t>
            </a:r>
          </a:p>
          <a:p>
            <a:pPr eaLnBrk="1" hangingPunct="1">
              <a:defRPr/>
            </a:pPr>
            <a:r>
              <a:rPr lang="tr-TR" b="1" smtClean="0"/>
              <a:t>Topoğrafya</a:t>
            </a:r>
            <a:r>
              <a:rPr lang="tr-TR" smtClean="0"/>
              <a:t> </a:t>
            </a:r>
          </a:p>
          <a:p>
            <a:pPr eaLnBrk="1" hangingPunct="1">
              <a:defRPr/>
            </a:pPr>
            <a:r>
              <a:rPr lang="tr-TR" b="1" smtClean="0"/>
              <a:t>Bitki örtüsü</a:t>
            </a:r>
            <a:r>
              <a:rPr lang="tr-TR" smtClean="0"/>
              <a:t> </a:t>
            </a:r>
          </a:p>
        </p:txBody>
      </p:sp>
    </p:spTree>
    <p:extLst>
      <p:ext uri="{BB962C8B-B14F-4D97-AF65-F5344CB8AC3E}">
        <p14:creationId xmlns:p14="http://schemas.microsoft.com/office/powerpoint/2010/main" val="3370080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19B9F903-EC4E-4CED-964B-B4A0B232510B}" type="slidenum">
              <a:rPr lang="tr-TR" altLang="tr-TR" sz="1400">
                <a:solidFill>
                  <a:srgbClr val="FFFFFF"/>
                </a:solidFill>
              </a:rPr>
              <a:pPr eaLnBrk="1" hangingPunct="1">
                <a:defRPr/>
              </a:pPr>
              <a:t>6</a:t>
            </a:fld>
            <a:endParaRPr lang="tr-TR" altLang="tr-TR" sz="1400">
              <a:solidFill>
                <a:srgbClr val="FFFFFF"/>
              </a:solidFill>
            </a:endParaRPr>
          </a:p>
        </p:txBody>
      </p:sp>
      <p:sp>
        <p:nvSpPr>
          <p:cNvPr id="273410" name="Rectangle 2"/>
          <p:cNvSpPr>
            <a:spLocks noGrp="1" noRot="1" noChangeArrowheads="1"/>
          </p:cNvSpPr>
          <p:nvPr>
            <p:ph type="title"/>
          </p:nvPr>
        </p:nvSpPr>
        <p:spPr/>
        <p:txBody>
          <a:bodyPr/>
          <a:lstStyle/>
          <a:p>
            <a:pPr eaLnBrk="1" hangingPunct="1">
              <a:defRPr/>
            </a:pPr>
            <a:r>
              <a:rPr lang="tr-TR" b="1" smtClean="0">
                <a:solidFill>
                  <a:srgbClr val="FFFF00"/>
                </a:solidFill>
              </a:rPr>
              <a:t>Toprağın doğası</a:t>
            </a:r>
          </a:p>
        </p:txBody>
      </p:sp>
      <p:sp>
        <p:nvSpPr>
          <p:cNvPr id="273411" name="Rectangle 3"/>
          <p:cNvSpPr>
            <a:spLocks noGrp="1" noRot="1" noChangeArrowheads="1"/>
          </p:cNvSpPr>
          <p:nvPr>
            <p:ph type="body" idx="1"/>
          </p:nvPr>
        </p:nvSpPr>
        <p:spPr>
          <a:xfrm>
            <a:off x="1825625" y="1412875"/>
            <a:ext cx="8540750" cy="4686300"/>
          </a:xfrm>
        </p:spPr>
        <p:txBody>
          <a:bodyPr/>
          <a:lstStyle/>
          <a:p>
            <a:pPr marL="609600" indent="-609600" algn="just" eaLnBrk="1" hangingPunct="1">
              <a:lnSpc>
                <a:spcPct val="80000"/>
              </a:lnSpc>
              <a:defRPr/>
            </a:pPr>
            <a:r>
              <a:rPr lang="tr-TR" sz="2000" dirty="0"/>
              <a:t>Mineral madde, organik madde, su ve hava karışımından ibaret olan toprakların ısı </a:t>
            </a:r>
            <a:r>
              <a:rPr lang="tr-TR" sz="2000" dirty="0" err="1"/>
              <a:t>absorpsiyon</a:t>
            </a:r>
            <a:r>
              <a:rPr lang="tr-TR" sz="2000" dirty="0"/>
              <a:t> kapasiteleri, bu materyallerin farklı özgül ısılara sahip olmaları nedeniyle, bunların oransal miktarlarına bağlı olarak değişiklik göstermektedir. </a:t>
            </a:r>
          </a:p>
          <a:p>
            <a:pPr marL="609600" indent="-609600" algn="just" eaLnBrk="1" hangingPunct="1">
              <a:lnSpc>
                <a:spcPct val="80000"/>
              </a:lnSpc>
              <a:defRPr/>
            </a:pPr>
            <a:endParaRPr lang="tr-TR" sz="2000" dirty="0"/>
          </a:p>
          <a:p>
            <a:pPr marL="609600" indent="-609600" algn="just" eaLnBrk="1" hangingPunct="1">
              <a:lnSpc>
                <a:spcPct val="80000"/>
              </a:lnSpc>
              <a:defRPr/>
            </a:pPr>
            <a:r>
              <a:rPr lang="tr-TR" sz="2000" dirty="0"/>
              <a:t>Mineral maddeler organik maddelerden daha düşük özgül ısılara sahip bulunduklarından mineral topraklar organik topraklardan daha hızlı ısınmaktadırlar. </a:t>
            </a:r>
          </a:p>
          <a:p>
            <a:pPr marL="609600" indent="-609600" algn="just" eaLnBrk="1" hangingPunct="1">
              <a:lnSpc>
                <a:spcPct val="80000"/>
              </a:lnSpc>
              <a:buNone/>
              <a:defRPr/>
            </a:pPr>
            <a:endParaRPr lang="tr-TR" sz="2000" dirty="0"/>
          </a:p>
          <a:p>
            <a:pPr marL="609600" indent="-609600" algn="just" eaLnBrk="1" hangingPunct="1">
              <a:lnSpc>
                <a:spcPct val="80000"/>
              </a:lnSpc>
              <a:defRPr/>
            </a:pPr>
            <a:r>
              <a:rPr lang="tr-TR" sz="2000" dirty="0"/>
              <a:t>Toprak strüktürü toprak boşluklarıyla dolayısıyla toprak havalanmasıyla, toprak </a:t>
            </a:r>
            <a:r>
              <a:rPr lang="tr-TR" sz="2000" dirty="0" err="1"/>
              <a:t>tekstürü</a:t>
            </a:r>
            <a:r>
              <a:rPr lang="tr-TR" sz="2000" dirty="0"/>
              <a:t> ise toprağın su tutma kapasitesiyle ilişkili olduklarından toprak sıcaklığını da belirli ölçülerde etkilemektedirler. </a:t>
            </a:r>
          </a:p>
          <a:p>
            <a:pPr marL="609600" indent="-609600" algn="just" eaLnBrk="1" hangingPunct="1">
              <a:lnSpc>
                <a:spcPct val="80000"/>
              </a:lnSpc>
              <a:buNone/>
              <a:defRPr/>
            </a:pPr>
            <a:endParaRPr lang="tr-TR" sz="2000" dirty="0"/>
          </a:p>
          <a:p>
            <a:pPr marL="609600" indent="-609600" algn="just" eaLnBrk="1" hangingPunct="1">
              <a:lnSpc>
                <a:spcPct val="80000"/>
              </a:lnSpc>
              <a:defRPr/>
            </a:pPr>
            <a:r>
              <a:rPr lang="tr-TR" sz="2000" dirty="0"/>
              <a:t>Kaba </a:t>
            </a:r>
            <a:r>
              <a:rPr lang="tr-TR" sz="2000" dirty="0" err="1"/>
              <a:t>tekstürlü</a:t>
            </a:r>
            <a:r>
              <a:rPr lang="tr-TR" sz="2000" dirty="0"/>
              <a:t> topraklar, genellikle, ince </a:t>
            </a:r>
            <a:r>
              <a:rPr lang="tr-TR" sz="2000" dirty="0" err="1"/>
              <a:t>tekstürlülerden</a:t>
            </a:r>
            <a:r>
              <a:rPr lang="tr-TR" sz="2000" dirty="0"/>
              <a:t>, iyi strüktürlü topraklarda kötü strüktürlü olanlardan daha çabuk ısınmaktadırlar. </a:t>
            </a:r>
          </a:p>
        </p:txBody>
      </p:sp>
    </p:spTree>
    <p:extLst>
      <p:ext uri="{BB962C8B-B14F-4D97-AF65-F5344CB8AC3E}">
        <p14:creationId xmlns:p14="http://schemas.microsoft.com/office/powerpoint/2010/main" val="1747904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3E6080E-C627-4BAF-8390-F57B85DDC481}" type="slidenum">
              <a:rPr lang="tr-TR" altLang="tr-TR" sz="1400">
                <a:solidFill>
                  <a:srgbClr val="FFFFFF"/>
                </a:solidFill>
              </a:rPr>
              <a:pPr eaLnBrk="1" hangingPunct="1">
                <a:defRPr/>
              </a:pPr>
              <a:t>7</a:t>
            </a:fld>
            <a:endParaRPr lang="tr-TR" altLang="tr-TR" sz="1400">
              <a:solidFill>
                <a:srgbClr val="FFFFFF"/>
              </a:solidFill>
            </a:endParaRPr>
          </a:p>
        </p:txBody>
      </p:sp>
      <p:sp>
        <p:nvSpPr>
          <p:cNvPr id="274434" name="Rectangle 2"/>
          <p:cNvSpPr>
            <a:spLocks noGrp="1" noRot="1" noChangeArrowheads="1"/>
          </p:cNvSpPr>
          <p:nvPr>
            <p:ph type="title"/>
          </p:nvPr>
        </p:nvSpPr>
        <p:spPr/>
        <p:txBody>
          <a:bodyPr/>
          <a:lstStyle/>
          <a:p>
            <a:pPr eaLnBrk="1" hangingPunct="1">
              <a:defRPr/>
            </a:pPr>
            <a:r>
              <a:rPr lang="tr-TR" b="1" smtClean="0">
                <a:solidFill>
                  <a:srgbClr val="FFFF00"/>
                </a:solidFill>
              </a:rPr>
              <a:t>Toprağın doğası</a:t>
            </a:r>
          </a:p>
        </p:txBody>
      </p:sp>
      <p:sp>
        <p:nvSpPr>
          <p:cNvPr id="274435" name="Rectangle 3"/>
          <p:cNvSpPr>
            <a:spLocks noGrp="1" noRot="1" noChangeArrowheads="1"/>
          </p:cNvSpPr>
          <p:nvPr>
            <p:ph type="body" idx="1"/>
          </p:nvPr>
        </p:nvSpPr>
        <p:spPr>
          <a:xfrm>
            <a:off x="1847851" y="1341438"/>
            <a:ext cx="8518525" cy="5111750"/>
          </a:xfrm>
        </p:spPr>
        <p:txBody>
          <a:bodyPr/>
          <a:lstStyle/>
          <a:p>
            <a:pPr algn="just" eaLnBrk="1" hangingPunct="1">
              <a:lnSpc>
                <a:spcPct val="90000"/>
              </a:lnSpc>
              <a:defRPr/>
            </a:pPr>
            <a:r>
              <a:rPr lang="tr-TR" sz="2800" dirty="0"/>
              <a:t>Genelde koyu renkler radyasyonun büyük kısmını </a:t>
            </a:r>
            <a:r>
              <a:rPr lang="tr-TR" sz="2800" dirty="0" err="1"/>
              <a:t>absorbe</a:t>
            </a:r>
            <a:r>
              <a:rPr lang="tr-TR" sz="2800" dirty="0"/>
              <a:t> etmekte, açık renkler ise yansıtmaktadırlar. Bu nedenle koyu renkli topraklar açık renklilere kıyasla daha çabuk ısınmaktadırlar. </a:t>
            </a:r>
          </a:p>
          <a:p>
            <a:pPr algn="just" eaLnBrk="1" hangingPunct="1">
              <a:lnSpc>
                <a:spcPct val="90000"/>
              </a:lnSpc>
              <a:defRPr/>
            </a:pPr>
            <a:endParaRPr lang="tr-TR" sz="2800" dirty="0"/>
          </a:p>
          <a:p>
            <a:pPr algn="just" eaLnBrk="1" hangingPunct="1">
              <a:lnSpc>
                <a:spcPct val="90000"/>
              </a:lnSpc>
              <a:defRPr/>
            </a:pPr>
            <a:r>
              <a:rPr lang="tr-TR" sz="2800" dirty="0"/>
              <a:t>Toprak yüzeyinden yansıyan enerjinin, gelen enerjiye oranına “</a:t>
            </a:r>
            <a:r>
              <a:rPr lang="tr-TR" sz="2800" dirty="0" err="1"/>
              <a:t>albedo</a:t>
            </a:r>
            <a:r>
              <a:rPr lang="tr-TR" sz="2800" dirty="0"/>
              <a:t>” denilmekte ve diğer özellikler eşit olmak koşuluyla </a:t>
            </a:r>
            <a:r>
              <a:rPr lang="tr-TR" sz="2800" dirty="0" err="1"/>
              <a:t>albedo</a:t>
            </a:r>
            <a:r>
              <a:rPr lang="tr-TR" sz="2800" dirty="0"/>
              <a:t> küçüldükçe toprak sıcaklığı artmaktadır. </a:t>
            </a:r>
          </a:p>
          <a:p>
            <a:pPr eaLnBrk="1" hangingPunct="1">
              <a:lnSpc>
                <a:spcPct val="90000"/>
              </a:lnSpc>
              <a:defRPr/>
            </a:pPr>
            <a:endParaRPr lang="tr-TR" sz="2800" dirty="0"/>
          </a:p>
        </p:txBody>
      </p:sp>
    </p:spTree>
    <p:extLst>
      <p:ext uri="{BB962C8B-B14F-4D97-AF65-F5344CB8AC3E}">
        <p14:creationId xmlns:p14="http://schemas.microsoft.com/office/powerpoint/2010/main" val="98658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298F0270-41C7-4197-9FB5-398CE1DB0A9B}" type="slidenum">
              <a:rPr lang="tr-TR" altLang="tr-TR" sz="1400">
                <a:solidFill>
                  <a:srgbClr val="FFFFFF"/>
                </a:solidFill>
              </a:rPr>
              <a:pPr eaLnBrk="1" hangingPunct="1">
                <a:defRPr/>
              </a:pPr>
              <a:t>8</a:t>
            </a:fld>
            <a:endParaRPr lang="tr-TR" altLang="tr-TR" sz="1400">
              <a:solidFill>
                <a:srgbClr val="FFFFFF"/>
              </a:solidFill>
            </a:endParaRPr>
          </a:p>
        </p:txBody>
      </p:sp>
      <p:sp>
        <p:nvSpPr>
          <p:cNvPr id="275458" name="Rectangle 2"/>
          <p:cNvSpPr>
            <a:spLocks noGrp="1" noRot="1" noChangeArrowheads="1"/>
          </p:cNvSpPr>
          <p:nvPr>
            <p:ph type="title"/>
          </p:nvPr>
        </p:nvSpPr>
        <p:spPr/>
        <p:txBody>
          <a:bodyPr/>
          <a:lstStyle/>
          <a:p>
            <a:pPr eaLnBrk="1" hangingPunct="1">
              <a:defRPr/>
            </a:pPr>
            <a:r>
              <a:rPr lang="tr-TR" b="1" smtClean="0">
                <a:solidFill>
                  <a:srgbClr val="FFFF00"/>
                </a:solidFill>
              </a:rPr>
              <a:t>Toprağın su içeriği</a:t>
            </a:r>
            <a:r>
              <a:rPr lang="tr-TR" smtClean="0"/>
              <a:t> </a:t>
            </a:r>
          </a:p>
        </p:txBody>
      </p:sp>
      <p:sp>
        <p:nvSpPr>
          <p:cNvPr id="275459" name="Rectangle 3"/>
          <p:cNvSpPr>
            <a:spLocks noGrp="1" noRot="1" noChangeArrowheads="1"/>
          </p:cNvSpPr>
          <p:nvPr>
            <p:ph type="body" idx="1"/>
          </p:nvPr>
        </p:nvSpPr>
        <p:spPr>
          <a:xfrm>
            <a:off x="1919289" y="1412875"/>
            <a:ext cx="8447087" cy="4686300"/>
          </a:xfrm>
        </p:spPr>
        <p:txBody>
          <a:bodyPr/>
          <a:lstStyle/>
          <a:p>
            <a:pPr marL="609600" indent="-609600" algn="just" eaLnBrk="1" hangingPunct="1">
              <a:defRPr/>
            </a:pPr>
            <a:r>
              <a:rPr lang="tr-TR" sz="2200" dirty="0"/>
              <a:t>Su yüksek bir özgül ısıya sahip olduğundan ıslak toprakların özgül ısıları da kuru topraklara kıyasla daha fazla olmakta ve bununla ilişkili olarak ıslak topraklar kuru topraklardan daha yavaş ısınmaktadırlar. </a:t>
            </a:r>
          </a:p>
          <a:p>
            <a:pPr marL="0" indent="0" algn="just" eaLnBrk="1" hangingPunct="1">
              <a:buNone/>
              <a:defRPr/>
            </a:pPr>
            <a:endParaRPr lang="tr-TR" sz="2200" dirty="0"/>
          </a:p>
          <a:p>
            <a:pPr marL="609600" indent="-609600" algn="just" eaLnBrk="1" hangingPunct="1">
              <a:defRPr/>
            </a:pPr>
            <a:r>
              <a:rPr lang="tr-TR" sz="2200" dirty="0"/>
              <a:t>Islak toprağın sıcaklığının daha az olmasındaki bir diğer neden de buharlaşmadır. Buharlaşma (Endotermik) olayında bir miktar ısı </a:t>
            </a:r>
            <a:r>
              <a:rPr lang="tr-TR" sz="2200" dirty="0" err="1"/>
              <a:t>absorbe</a:t>
            </a:r>
            <a:r>
              <a:rPr lang="tr-TR" sz="2200" dirty="0"/>
              <a:t> edildiğinden (580 kalori/g) önemli bir serinlik yaratmakta ve toprak sıcaklığında belli bir azalma olmaktadır. Buharlaşmanın tersi olan </a:t>
            </a:r>
            <a:r>
              <a:rPr lang="tr-TR" sz="2200" dirty="0" err="1"/>
              <a:t>kondenzasyon</a:t>
            </a:r>
            <a:r>
              <a:rPr lang="tr-TR" sz="2200" dirty="0"/>
              <a:t> (yoğunlaşma, ekzotermik) esnasında ise buharlaşmada </a:t>
            </a:r>
            <a:r>
              <a:rPr lang="tr-TR" sz="2200" dirty="0" err="1"/>
              <a:t>absorbe</a:t>
            </a:r>
            <a:r>
              <a:rPr lang="tr-TR" sz="2200" dirty="0"/>
              <a:t> edilen kadar enerji salınmakta, bu nedenle yoğunlaşma) esnasında toprak ısınmaktadır.</a:t>
            </a:r>
          </a:p>
        </p:txBody>
      </p:sp>
    </p:spTree>
    <p:extLst>
      <p:ext uri="{BB962C8B-B14F-4D97-AF65-F5344CB8AC3E}">
        <p14:creationId xmlns:p14="http://schemas.microsoft.com/office/powerpoint/2010/main" val="239463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D7814813-920A-4ACC-A6DC-A1B6477CBFC8}" type="slidenum">
              <a:rPr lang="tr-TR" altLang="tr-TR" sz="1400">
                <a:solidFill>
                  <a:srgbClr val="FFFFFF"/>
                </a:solidFill>
              </a:rPr>
              <a:pPr eaLnBrk="1" hangingPunct="1">
                <a:defRPr/>
              </a:pPr>
              <a:t>9</a:t>
            </a:fld>
            <a:endParaRPr lang="tr-TR" altLang="tr-TR" sz="1400">
              <a:solidFill>
                <a:srgbClr val="FFFFFF"/>
              </a:solidFill>
            </a:endParaRPr>
          </a:p>
        </p:txBody>
      </p:sp>
      <p:sp>
        <p:nvSpPr>
          <p:cNvPr id="276482" name="Rectangle 2"/>
          <p:cNvSpPr>
            <a:spLocks noGrp="1" noRot="1" noChangeArrowheads="1"/>
          </p:cNvSpPr>
          <p:nvPr>
            <p:ph type="title"/>
          </p:nvPr>
        </p:nvSpPr>
        <p:spPr/>
        <p:txBody>
          <a:bodyPr/>
          <a:lstStyle/>
          <a:p>
            <a:pPr eaLnBrk="1" hangingPunct="1">
              <a:defRPr/>
            </a:pPr>
            <a:r>
              <a:rPr lang="tr-TR" b="1" smtClean="0">
                <a:solidFill>
                  <a:srgbClr val="FFFF00"/>
                </a:solidFill>
              </a:rPr>
              <a:t>Topoğrafya</a:t>
            </a:r>
          </a:p>
        </p:txBody>
      </p:sp>
      <p:sp>
        <p:nvSpPr>
          <p:cNvPr id="276483" name="Rectangle 3"/>
          <p:cNvSpPr>
            <a:spLocks noGrp="1" noRot="1" noChangeArrowheads="1"/>
          </p:cNvSpPr>
          <p:nvPr>
            <p:ph type="body" idx="1"/>
          </p:nvPr>
        </p:nvSpPr>
        <p:spPr>
          <a:xfrm>
            <a:off x="1825625" y="1412875"/>
            <a:ext cx="8540750" cy="4686300"/>
          </a:xfrm>
        </p:spPr>
        <p:txBody>
          <a:bodyPr/>
          <a:lstStyle/>
          <a:p>
            <a:pPr marL="609600" indent="-609600" algn="just" eaLnBrk="1" hangingPunct="1">
              <a:lnSpc>
                <a:spcPct val="80000"/>
              </a:lnSpc>
              <a:defRPr/>
            </a:pPr>
            <a:r>
              <a:rPr lang="tr-TR" sz="2400" dirty="0" err="1"/>
              <a:t>Topoğrafik</a:t>
            </a:r>
            <a:r>
              <a:rPr lang="tr-TR" sz="2400" dirty="0"/>
              <a:t> yapı ve özellikle arazi eğimi toprak yüzeyinin güneşe karşı olan durumunu düzenlemek yoluyla toprak sıcaklığı üzerinde etkili olmaktadır. </a:t>
            </a:r>
          </a:p>
          <a:p>
            <a:pPr marL="0" indent="0" algn="just" eaLnBrk="1" hangingPunct="1">
              <a:lnSpc>
                <a:spcPct val="80000"/>
              </a:lnSpc>
              <a:buNone/>
              <a:defRPr/>
            </a:pPr>
            <a:endParaRPr lang="tr-TR" sz="2400" dirty="0"/>
          </a:p>
          <a:p>
            <a:pPr marL="609600" indent="-609600" algn="just" eaLnBrk="1" hangingPunct="1">
              <a:lnSpc>
                <a:spcPct val="80000"/>
              </a:lnSpc>
              <a:defRPr/>
            </a:pPr>
            <a:r>
              <a:rPr lang="tr-TR" sz="2400" dirty="0"/>
              <a:t>Kuzey yarımkürede güneye doğru eğimli olan arazilerdeki topraklar, kuzeye doğru eğimli olan topraklardan güneş ışınlarının daha dik bir konumda ulaşması nedeniyle biraz daha fazla ısınmaktadırlar. </a:t>
            </a:r>
          </a:p>
          <a:p>
            <a:pPr marL="0" indent="0" algn="just" eaLnBrk="1" hangingPunct="1">
              <a:lnSpc>
                <a:spcPct val="80000"/>
              </a:lnSpc>
              <a:buNone/>
              <a:defRPr/>
            </a:pPr>
            <a:endParaRPr lang="tr-TR" sz="2400" dirty="0"/>
          </a:p>
          <a:p>
            <a:pPr marL="609600" indent="-609600" algn="just" eaLnBrk="1" hangingPunct="1">
              <a:lnSpc>
                <a:spcPct val="80000"/>
              </a:lnSpc>
              <a:defRPr/>
            </a:pPr>
            <a:r>
              <a:rPr lang="tr-TR" sz="2400" dirty="0"/>
              <a:t>Bu bölgelerde topoğrafya ayrıca toprağın su rejimini etkilemek yoluyla da toprak sıcaklığı üzerine dolaylı etkileri bulunmaktadır.</a:t>
            </a:r>
          </a:p>
        </p:txBody>
      </p:sp>
    </p:spTree>
    <p:extLst>
      <p:ext uri="{BB962C8B-B14F-4D97-AF65-F5344CB8AC3E}">
        <p14:creationId xmlns:p14="http://schemas.microsoft.com/office/powerpoint/2010/main" val="2895488517"/>
      </p:ext>
    </p:extLst>
  </p:cSld>
  <p:clrMapOvr>
    <a:masterClrMapping/>
  </p:clrMapOvr>
</p:sld>
</file>

<file path=ppt/theme/theme1.xml><?xml version="1.0" encoding="utf-8"?>
<a:theme xmlns:a="http://schemas.openxmlformats.org/drawingml/2006/main" name="Bulutlar">
  <a:themeElements>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Bulutla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Bulutlar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Bulutlar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Bulutlar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Bulutlar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Bulutlar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Bulutlar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Bulutlar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Bulutlar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2439</Words>
  <Application>Microsoft Office PowerPoint</Application>
  <PresentationFormat>Geniş ekran</PresentationFormat>
  <Paragraphs>285</Paragraphs>
  <Slides>38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Symbol</vt:lpstr>
      <vt:lpstr>Times New Roman</vt:lpstr>
      <vt:lpstr>Wingdings</vt:lpstr>
      <vt:lpstr>Bulutlar</vt:lpstr>
      <vt:lpstr>Toprak Sıcaklığı</vt:lpstr>
      <vt:lpstr>Toprak Sıcaklığının Kaynağı</vt:lpstr>
      <vt:lpstr>Toprak Sıcaklığının Kaynağı</vt:lpstr>
      <vt:lpstr>Toprak Sıcaklığının Kaynağı</vt:lpstr>
      <vt:lpstr>Toprak Sıcaklığını Kontrol Eden Etmenler</vt:lpstr>
      <vt:lpstr>Toprağın doğası</vt:lpstr>
      <vt:lpstr>Toprağın doğası</vt:lpstr>
      <vt:lpstr>Toprağın su içeriği </vt:lpstr>
      <vt:lpstr>Topoğrafya</vt:lpstr>
      <vt:lpstr>Bitki örtüsü </vt:lpstr>
      <vt:lpstr>Isı Kapasitesi ve Özgül Isı</vt:lpstr>
      <vt:lpstr>PowerPoint Sunusu</vt:lpstr>
      <vt:lpstr>Hacimsel Isı Kapasitesi</vt:lpstr>
      <vt:lpstr>Özgül Isı Kapasitesi</vt:lpstr>
      <vt:lpstr>Örnek Problem</vt:lpstr>
      <vt:lpstr>Termal İletkenlik ve Yayınım</vt:lpstr>
      <vt:lpstr>Termal İletkenlik ve Yayınım</vt:lpstr>
      <vt:lpstr>Termal İletkenlik ve Yayınım</vt:lpstr>
      <vt:lpstr>PowerPoint Sunusu</vt:lpstr>
      <vt:lpstr>PowerPoint Sunusu</vt:lpstr>
      <vt:lpstr>Toprağın Termal Rejimi</vt:lpstr>
      <vt:lpstr>Toprak sıcaklığındaki günlük değişmeler </vt:lpstr>
      <vt:lpstr>PowerPoint Sunusu</vt:lpstr>
      <vt:lpstr>Toprak sıcaklığındaki günlük değişmeler</vt:lpstr>
      <vt:lpstr>Toprak sıcaklığındaki yıllık değişmeler </vt:lpstr>
      <vt:lpstr>PowerPoint Sunusu</vt:lpstr>
      <vt:lpstr>PowerPoint Sunusu</vt:lpstr>
      <vt:lpstr>Toprak Termal Rejiminin Kontrolü</vt:lpstr>
      <vt:lpstr>Malçlama</vt:lpstr>
      <vt:lpstr>Malçlama</vt:lpstr>
      <vt:lpstr>Malçlama</vt:lpstr>
      <vt:lpstr>Malçlama</vt:lpstr>
      <vt:lpstr>PowerPoint Sunusu</vt:lpstr>
      <vt:lpstr>Sulama ve Drenaj </vt:lpstr>
      <vt:lpstr>Sulama ve Drenaj </vt:lpstr>
      <vt:lpstr>Toprak yüzeyinin fiziksel karakterlerinin değiştirilmesi </vt:lpstr>
      <vt:lpstr>Toprak yüzeyinin fiziksel karakterlerinin değiştirilmesi </vt:lpstr>
      <vt:lpstr>Yararlanılan Kaynaklar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dc:creator>
  <cp:lastModifiedBy>Gökhan</cp:lastModifiedBy>
  <cp:revision>2</cp:revision>
  <dcterms:created xsi:type="dcterms:W3CDTF">2017-11-21T12:54:39Z</dcterms:created>
  <dcterms:modified xsi:type="dcterms:W3CDTF">2017-11-21T12:55:36Z</dcterms:modified>
</cp:coreProperties>
</file>