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3" r:id="rId16"/>
    <p:sldId id="272" r:id="rId17"/>
    <p:sldId id="277" r:id="rId18"/>
    <p:sldId id="271" r:id="rId19"/>
    <p:sldId id="276" r:id="rId20"/>
    <p:sldId id="275" r:id="rId21"/>
    <p:sldId id="278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4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93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2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57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30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5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26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1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4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48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45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00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7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2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07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26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2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37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67737" y="2994952"/>
            <a:ext cx="9302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/>
              <a:t>Balık</a:t>
            </a:r>
            <a:r>
              <a:rPr lang="en-GB" sz="3600" b="1" dirty="0"/>
              <a:t> </a:t>
            </a:r>
            <a:r>
              <a:rPr lang="en-GB" sz="3600" b="1" dirty="0" err="1"/>
              <a:t>yetiştiriciliğinde</a:t>
            </a:r>
            <a:r>
              <a:rPr lang="en-GB" sz="3600" b="1" dirty="0"/>
              <a:t> </a:t>
            </a:r>
            <a:r>
              <a:rPr lang="en-GB" sz="3600" b="1" dirty="0" err="1"/>
              <a:t>yer</a:t>
            </a:r>
            <a:r>
              <a:rPr lang="en-GB" sz="3600" b="1" dirty="0"/>
              <a:t> </a:t>
            </a:r>
            <a:r>
              <a:rPr lang="en-GB" sz="3600" b="1" dirty="0" err="1"/>
              <a:t>seçimi</a:t>
            </a:r>
            <a:r>
              <a:rPr lang="en-GB" sz="3600" b="1" dirty="0"/>
              <a:t> </a:t>
            </a:r>
            <a:r>
              <a:rPr lang="en-GB" sz="3600" b="1" dirty="0" err="1"/>
              <a:t>ve</a:t>
            </a:r>
            <a:r>
              <a:rPr lang="en-GB" sz="3600" b="1" dirty="0"/>
              <a:t> </a:t>
            </a:r>
            <a:r>
              <a:rPr lang="en-GB" sz="3600" b="1" dirty="0" err="1"/>
              <a:t>su</a:t>
            </a:r>
            <a:r>
              <a:rPr lang="en-GB" sz="3600" b="1" dirty="0"/>
              <a:t> </a:t>
            </a:r>
            <a:r>
              <a:rPr lang="en-GB" sz="3600" b="1" dirty="0" err="1"/>
              <a:t>kalitesi</a:t>
            </a:r>
            <a:r>
              <a:rPr lang="en-GB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5122" name="Picture 2" descr="http://slideplayer.biz.tr/slide/2284351/8/images/19/8-)+pH+Sularda+hidrojen+iyonu+deri%C5%9Fiminin+%C3%B6l%C3%A7%C3%BCs%C3%BC+olan+pH;+bir+bile%C5%9Fikteki+hidrojen+iyonu+konsantrasyonunun+negatif+logaritmas%C4%B1+olarak+tan%C4%B1mlan%C4%B1r+ve+matematiksel+olarak+pH=+-+log+%5bH+%5d+%C5%9Feklinde+g%C3%B6steril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56" y="1177805"/>
            <a:ext cx="7018202" cy="494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8958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1026" name="Picture 2" descr="http://slideplayer.biz.tr/slide/2284351/8/images/22/Toplam+alkalinite+(mg/L+CaCO3)+Suyun+yakla%C5%9F%C4%B1k+pH+de%C4%9F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80" y="1246228"/>
            <a:ext cx="6570478" cy="49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302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2050" name="Picture 2" descr="http://slideplayer.biz.tr/slide/2284351/8/images/24/1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73" y="1246909"/>
            <a:ext cx="67055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451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3074" name="Picture 2" descr="http://slideplayer.biz.tr/slide/2284351/8/images/26/Tuzluluk+bir+litre+sudaki+%C3%A7%C3%B6z%C3%BCnm%C3%BC%C5%9F+iyonlar%C4%B1n+toplam+deri%C5%9Fimidi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32" y="1274228"/>
            <a:ext cx="6669174" cy="50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443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4098" name="Picture 2" descr="http://slideplayer.biz.tr/slide/2284351/8/images/27/13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6" y="1265544"/>
            <a:ext cx="6251751" cy="468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311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5122" name="Picture 2" descr="http://slideplayer.biz.tr/slide/2284351/8/images/28/14.+Azotlu+bile%C5%9Fik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50" y="1210235"/>
            <a:ext cx="6472517" cy="48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097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6146" name="Picture 2" descr="http://slideplayer.biz.tr/slide/2284351/8/images/31/15.+Amony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30759"/>
            <a:ext cx="6645313" cy="498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79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7170" name="Picture 2" descr="http://slideplayer.biz.tr/slide/2284351/8/images/33/16.+Nitr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61" y="1201667"/>
            <a:ext cx="6389404" cy="47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114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8194" name="Picture 2" descr="http://slideplayer.biz.tr/slide/2284351/8/images/34/17.+Nit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61" y="1293660"/>
            <a:ext cx="6080516" cy="4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762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9218" name="Picture 2" descr="http://slideplayer.biz.tr/slide/2284351/8/images/35/Su+%C3%BCr%C3%BCnleri+yeti%C5%9Ftiricili%C4%9Fi+yap%C4%B1lan+havuzlarda+fosfor+d%C3%B6ng%C3%BCs%C3%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44" y="1384984"/>
            <a:ext cx="6257448" cy="4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070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6" y="1050482"/>
            <a:ext cx="4919113" cy="497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2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10242" name="Picture 2" descr="http://slideplayer.biz.tr/slide/2284351/8/images/41/23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12" y="1255573"/>
            <a:ext cx="6245813" cy="46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884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21149" y="2569643"/>
            <a:ext cx="943455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 smtClean="0">
                <a:latin typeface="+mj-lt"/>
                <a:cs typeface="Times New Roman" panose="02020603050405020304" pitchFamily="18" charset="0"/>
              </a:rPr>
              <a:t>Kaynaklar</a:t>
            </a:r>
            <a:r>
              <a:rPr lang="tr-TR" sz="120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tr-TR" sz="1200" dirty="0">
                <a:latin typeface="+mj-lt"/>
              </a:rPr>
              <a:t>Atay, D. 1987. </a:t>
            </a:r>
            <a:r>
              <a:rPr lang="tr-TR" sz="1200" dirty="0" err="1">
                <a:latin typeface="+mj-lt"/>
              </a:rPr>
              <a:t>İçsu</a:t>
            </a:r>
            <a:r>
              <a:rPr lang="tr-TR" sz="1200" dirty="0">
                <a:latin typeface="+mj-lt"/>
              </a:rPr>
              <a:t> Balıkları ve Üretim Tekniği. Ankara Üniversitesi Ziraat Fak. Yayınları. Ders Kitabı 300.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 1997. Kabuklu Su Ürünleri ve Üretim Tekniği. Ankara Üniversitesi Ziraat Fakültesi Ders Kitabı:441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 ve </a:t>
            </a:r>
            <a:r>
              <a:rPr lang="tr-TR" sz="1200" dirty="0" err="1">
                <a:latin typeface="+mj-lt"/>
              </a:rPr>
              <a:t>Bekcan</a:t>
            </a:r>
            <a:r>
              <a:rPr lang="tr-TR" sz="1200" dirty="0">
                <a:latin typeface="+mj-lt"/>
              </a:rPr>
              <a:t>, S. 2000. Deniz Balıkları ve Üretim Tekniği. Ankara Üniversitesi Ziraat Fakültesi Ders Kitabı:468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D., Aydın, F. ve Yıldız HY. 2002. Su Ürünleri Yetiştirme İlkeleri. Ankara Üniversitesi Ziraat Fakültesi Ders Kitabı:481 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Bardach</a:t>
            </a:r>
            <a:r>
              <a:rPr lang="tr-TR" sz="1200" dirty="0">
                <a:latin typeface="+mj-lt"/>
              </a:rPr>
              <a:t>, J.E. 1997. </a:t>
            </a:r>
            <a:r>
              <a:rPr lang="tr-TR" sz="1200" dirty="0" err="1">
                <a:latin typeface="+mj-lt"/>
              </a:rPr>
              <a:t>Fish</a:t>
            </a:r>
            <a:r>
              <a:rPr lang="tr-TR" sz="1200" dirty="0">
                <a:latin typeface="+mj-lt"/>
              </a:rPr>
              <a:t> as </a:t>
            </a:r>
            <a:r>
              <a:rPr lang="tr-TR" sz="1200" dirty="0" err="1">
                <a:latin typeface="+mj-lt"/>
              </a:rPr>
              <a:t>Food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Case </a:t>
            </a:r>
            <a:r>
              <a:rPr lang="tr-TR" sz="1200" dirty="0" err="1">
                <a:latin typeface="+mj-lt"/>
              </a:rPr>
              <a:t>for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Pages</a:t>
            </a:r>
            <a:r>
              <a:rPr lang="tr-TR" sz="1200" dirty="0">
                <a:latin typeface="+mj-lt"/>
              </a:rPr>
              <a:t> 1-14 in J.D. </a:t>
            </a:r>
            <a:r>
              <a:rPr lang="tr-TR" sz="1200" dirty="0" err="1">
                <a:latin typeface="+mj-lt"/>
              </a:rPr>
              <a:t>Bardach</a:t>
            </a:r>
            <a:r>
              <a:rPr lang="tr-TR" sz="1200" dirty="0">
                <a:latin typeface="+mj-lt"/>
              </a:rPr>
              <a:t>, ed. </a:t>
            </a:r>
            <a:r>
              <a:rPr lang="tr-TR" sz="1200" dirty="0" err="1">
                <a:latin typeface="+mj-lt"/>
              </a:rPr>
              <a:t>Sustainable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New York.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Costa</a:t>
            </a:r>
            <a:r>
              <a:rPr lang="tr-TR" sz="1200" dirty="0">
                <a:latin typeface="+mj-lt"/>
              </a:rPr>
              <a:t>-Pierce, </a:t>
            </a:r>
            <a:r>
              <a:rPr lang="tr-TR" sz="1200" dirty="0" smtClean="0">
                <a:latin typeface="+mj-lt"/>
              </a:rPr>
              <a:t>B.A</a:t>
            </a:r>
            <a:r>
              <a:rPr lang="tr-TR" sz="1200" dirty="0">
                <a:latin typeface="+mj-lt"/>
              </a:rPr>
              <a:t>. 2002. </a:t>
            </a:r>
            <a:r>
              <a:rPr lang="tr-TR" sz="1200" dirty="0" err="1">
                <a:latin typeface="+mj-lt"/>
              </a:rPr>
              <a:t>Ecology</a:t>
            </a:r>
            <a:r>
              <a:rPr lang="tr-TR" sz="1200" dirty="0">
                <a:latin typeface="+mj-lt"/>
              </a:rPr>
              <a:t> as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Paradigm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for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Future</a:t>
            </a:r>
            <a:r>
              <a:rPr lang="tr-TR" sz="1200" dirty="0">
                <a:latin typeface="+mj-lt"/>
              </a:rPr>
              <a:t> of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Pages</a:t>
            </a:r>
            <a:r>
              <a:rPr lang="tr-TR" sz="1200" dirty="0">
                <a:latin typeface="+mj-lt"/>
              </a:rPr>
              <a:t> 339-372 in B.A. </a:t>
            </a:r>
            <a:r>
              <a:rPr lang="tr-TR" sz="1200" dirty="0" err="1">
                <a:latin typeface="+mj-lt"/>
              </a:rPr>
              <a:t>Costa</a:t>
            </a:r>
            <a:r>
              <a:rPr lang="tr-TR" sz="1200" dirty="0">
                <a:latin typeface="+mj-lt"/>
              </a:rPr>
              <a:t>-Pierce, ed. </a:t>
            </a:r>
            <a:r>
              <a:rPr lang="tr-TR" sz="1200" dirty="0" err="1">
                <a:latin typeface="+mj-lt"/>
              </a:rPr>
              <a:t>Ecological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Evolution</a:t>
            </a:r>
            <a:r>
              <a:rPr lang="tr-TR" sz="1200" dirty="0">
                <a:latin typeface="+mj-lt"/>
              </a:rPr>
              <a:t> of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Blue </a:t>
            </a:r>
            <a:r>
              <a:rPr lang="tr-TR" sz="1200" dirty="0" err="1">
                <a:latin typeface="+mj-lt"/>
              </a:rPr>
              <a:t>Revolution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Blackwell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Science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Malden</a:t>
            </a:r>
            <a:r>
              <a:rPr lang="tr-TR" sz="1200" dirty="0">
                <a:latin typeface="+mj-lt"/>
              </a:rPr>
              <a:t>, Massachusetts.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Genç, E. 2017. Balık Yetiştiriciliğinde Hastalıklar ve Koruyucu Önlemler. Balık Yetiştiriciliği (</a:t>
            </a:r>
            <a:r>
              <a:rPr lang="tr-TR" sz="1200" dirty="0" err="1">
                <a:latin typeface="+mj-lt"/>
              </a:rPr>
              <a:t>Ed</a:t>
            </a:r>
            <a:r>
              <a:rPr lang="tr-TR" sz="1200" dirty="0">
                <a:latin typeface="+mj-lt"/>
              </a:rPr>
              <a:t>: Emiroğlu, Ö., Kuş, G) T.C. Anadolu Üniversitesi Yayını: 3618, </a:t>
            </a:r>
            <a:r>
              <a:rPr lang="tr-TR" sz="1200" dirty="0" err="1">
                <a:latin typeface="+mj-lt"/>
              </a:rPr>
              <a:t>Açıköğretim</a:t>
            </a:r>
            <a:r>
              <a:rPr lang="tr-TR" sz="1200" dirty="0">
                <a:latin typeface="+mj-lt"/>
              </a:rPr>
              <a:t> Fakültesi Yayını: 2442, ISBN: 978-975-06-2226-7, 214s, Eskişehir.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Lackey</a:t>
            </a:r>
            <a:r>
              <a:rPr lang="tr-TR" sz="1200" dirty="0">
                <a:latin typeface="+mj-lt"/>
              </a:rPr>
              <a:t>, R.T. 2005. </a:t>
            </a:r>
            <a:r>
              <a:rPr lang="tr-TR" sz="1200" dirty="0" err="1">
                <a:latin typeface="+mj-lt"/>
              </a:rPr>
              <a:t>Fisheries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history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science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management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pp</a:t>
            </a:r>
            <a:r>
              <a:rPr lang="tr-TR" sz="1200" dirty="0">
                <a:latin typeface="+mj-lt"/>
              </a:rPr>
              <a:t>. 121-129. </a:t>
            </a:r>
            <a:r>
              <a:rPr lang="tr-TR" sz="1200" dirty="0" err="1">
                <a:latin typeface="+mj-lt"/>
              </a:rPr>
              <a:t>In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Water</a:t>
            </a:r>
            <a:r>
              <a:rPr lang="tr-TR" sz="1200" dirty="0">
                <a:latin typeface="+mj-lt"/>
              </a:rPr>
              <a:t> Encyclopedia: </a:t>
            </a:r>
            <a:r>
              <a:rPr lang="tr-TR" sz="1200" dirty="0" err="1">
                <a:latin typeface="+mj-lt"/>
              </a:rPr>
              <a:t>Surface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Agricultural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Water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Jay</a:t>
            </a:r>
            <a:r>
              <a:rPr lang="tr-TR" sz="1200" dirty="0">
                <a:latin typeface="+mj-lt"/>
              </a:rPr>
              <a:t> H. </a:t>
            </a:r>
            <a:r>
              <a:rPr lang="tr-TR" sz="1200" dirty="0" err="1">
                <a:latin typeface="+mj-lt"/>
              </a:rPr>
              <a:t>Lehr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Jack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Keeley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editors</a:t>
            </a:r>
            <a:r>
              <a:rPr lang="tr-TR" sz="1200" dirty="0">
                <a:latin typeface="+mj-lt"/>
              </a:rPr>
              <a:t>,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Inc</a:t>
            </a:r>
            <a:r>
              <a:rPr lang="tr-TR" sz="1200" dirty="0">
                <a:latin typeface="+mj-lt"/>
              </a:rPr>
              <a:t>., </a:t>
            </a:r>
            <a:r>
              <a:rPr lang="tr-TR" sz="1200" dirty="0" err="1">
                <a:latin typeface="+mj-lt"/>
              </a:rPr>
              <a:t>Publishers</a:t>
            </a:r>
            <a:r>
              <a:rPr lang="tr-TR" sz="1200" dirty="0">
                <a:latin typeface="+mj-lt"/>
              </a:rPr>
              <a:t>, New York, 781 </a:t>
            </a:r>
            <a:r>
              <a:rPr lang="tr-TR" sz="1200" dirty="0" err="1">
                <a:latin typeface="+mj-lt"/>
              </a:rPr>
              <a:t>pp</a:t>
            </a:r>
            <a:r>
              <a:rPr lang="tr-TR" sz="1200" dirty="0">
                <a:latin typeface="+mj-lt"/>
              </a:rPr>
              <a:t>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Stickney</a:t>
            </a:r>
            <a:r>
              <a:rPr lang="tr-TR" sz="1200" dirty="0">
                <a:latin typeface="+mj-lt"/>
              </a:rPr>
              <a:t>, RR. 2000. Encyclopedia of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&amp;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Inc</a:t>
            </a:r>
            <a:r>
              <a:rPr lang="tr-TR" sz="1200" dirty="0">
                <a:latin typeface="+mj-lt"/>
              </a:rPr>
              <a:t>. New York.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Yavuzcan, H. 2011. Su Ürünleri T.C. Anadolu Üniversitesi Yayını: 2243, </a:t>
            </a:r>
            <a:r>
              <a:rPr lang="tr-TR" sz="1200" dirty="0" err="1">
                <a:latin typeface="+mj-lt"/>
              </a:rPr>
              <a:t>Açıköğretim</a:t>
            </a:r>
            <a:r>
              <a:rPr lang="tr-TR" sz="1200" dirty="0">
                <a:latin typeface="+mj-lt"/>
              </a:rPr>
              <a:t> Fakültesi Yayını: 1242, ISBN: 978-975-06-0917-6, 184s, Eskişehir.</a:t>
            </a:r>
            <a:endParaRPr lang="tr-TR" sz="1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555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1026" name="Picture 2" descr="http://slideplayer.biz.tr/slide/2284351/8/images/2/1-+su+kalit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10" y="1249350"/>
            <a:ext cx="6650181" cy="48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23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2050" name="Picture 2" descr="http://slideplayer.biz.tr/slide/2284351/8/images/3/2-)+Su+s%C4%B1cakl%C4%B1%C4%9F%C4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88" y="1263535"/>
            <a:ext cx="6494662" cy="47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764" y="6211768"/>
            <a:ext cx="134123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3074" name="Picture 2" descr="http://slideplayer.biz.tr/slide/2284351/8/images/4/Bal%C4%B1klar,+ihtiya%C3%A7+duyduklar%C4%B1+optimum+su+s%C4%B1cakl%C4%B1%C4%9F%C4%B1na+g%C3%B6re;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17" y="1351053"/>
            <a:ext cx="6485164" cy="45054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875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929" y="1213658"/>
            <a:ext cx="7447078" cy="487564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985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2050" name="Picture 2" descr="http://slideplayer.biz.tr/slide/2284351/8/images/13/BULANIKLIK+Toprak+partik%C3%BCllerinden+ileri+gelen+bulan%C4%B1kl%C4%B1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97" y="1221972"/>
            <a:ext cx="787087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254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3074" name="Picture 2" descr="http://slideplayer.biz.tr/slide/2284351/8/images/14/6-)+%C3%87%C3%B6z%C3%BCnm%C3%BC%C5%9F+Oksij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72" y="1218570"/>
            <a:ext cx="7005184" cy="48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833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206277"/>
            <a:ext cx="10421591" cy="127777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 Yetiştiriciliğinde Su Kalite Kriterleri</a:t>
            </a:r>
          </a:p>
        </p:txBody>
      </p:sp>
      <p:pic>
        <p:nvPicPr>
          <p:cNvPr id="4098" name="Picture 2" descr="http://slideplayer.biz.tr/slide/2284351/8/images/18/7-)+Biyokimyasal+Oksijen+%C4%B0htiyac%C4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5" y="1201085"/>
            <a:ext cx="6693883" cy="47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523913" y="6276110"/>
            <a:ext cx="124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smtClean="0">
                <a:latin typeface="Bodoni MT Poster Compressed" panose="02070706080601050204" pitchFamily="18" charset="-94"/>
              </a:rPr>
              <a:t>2. hafta</a:t>
            </a:r>
            <a:endParaRPr lang="tr-TR" sz="24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298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530</TotalTime>
  <Words>475</Words>
  <Application>Microsoft Office PowerPoint</Application>
  <PresentationFormat>Geniş ekran</PresentationFormat>
  <Paragraphs>49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Bodoni MT Poster Compressed</vt:lpstr>
      <vt:lpstr>Garamond</vt:lpstr>
      <vt:lpstr>Times New Roman</vt:lpstr>
      <vt:lpstr>Wingdings</vt:lpstr>
      <vt:lpstr>Organik</vt:lpstr>
      <vt:lpstr>PowerPoint Sunusu</vt:lpstr>
      <vt:lpstr>PowerPoint Sunusu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Balık Yetiştiriciliğinde Su Kalite Kriterleri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68</cp:revision>
  <dcterms:created xsi:type="dcterms:W3CDTF">2017-06-01T08:33:22Z</dcterms:created>
  <dcterms:modified xsi:type="dcterms:W3CDTF">2018-01-11T09:11:00Z</dcterms:modified>
</cp:coreProperties>
</file>