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76" r:id="rId2"/>
    <p:sldId id="278" r:id="rId3"/>
    <p:sldId id="277" r:id="rId4"/>
    <p:sldId id="285" r:id="rId5"/>
    <p:sldId id="286" r:id="rId6"/>
    <p:sldId id="279" r:id="rId7"/>
    <p:sldId id="287" r:id="rId8"/>
    <p:sldId id="28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585"/>
  </p:normalViewPr>
  <p:slideViewPr>
    <p:cSldViewPr snapToGrid="0" snapToObjects="1">
      <p:cViewPr varScale="1">
        <p:scale>
          <a:sx n="95" d="100"/>
          <a:sy n="95"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4CE22-D712-3949-AA0F-A6D37539E7D5}"/>
              </a:ext>
            </a:extLst>
          </p:cNvPr>
          <p:cNvSpPr>
            <a:spLocks noGrp="1"/>
          </p:cNvSpPr>
          <p:nvPr>
            <p:ph type="title"/>
          </p:nvPr>
        </p:nvSpPr>
        <p:spPr/>
        <p:txBody>
          <a:bodyPr>
            <a:normAutofit fontScale="90000"/>
          </a:bodyPr>
          <a:lstStyle/>
          <a:p>
            <a:r>
              <a:rPr lang="en-TR" b="1" dirty="0">
                <a:solidFill>
                  <a:srgbClr val="C00000"/>
                </a:solidFill>
              </a:rPr>
              <a:t>The Caves (Chapter 14, last 4 pages)</a:t>
            </a:r>
          </a:p>
        </p:txBody>
      </p:sp>
      <p:sp>
        <p:nvSpPr>
          <p:cNvPr id="3" name="Content Placeholder 2">
            <a:extLst>
              <a:ext uri="{FF2B5EF4-FFF2-40B4-BE49-F238E27FC236}">
                <a16:creationId xmlns:a16="http://schemas.microsoft.com/office/drawing/2014/main" id="{D2D90995-E0B4-B84F-A85F-22A10A27DD42}"/>
              </a:ext>
            </a:extLst>
          </p:cNvPr>
          <p:cNvSpPr>
            <a:spLocks noGrp="1"/>
          </p:cNvSpPr>
          <p:nvPr>
            <p:ph idx="1"/>
          </p:nvPr>
        </p:nvSpPr>
        <p:spPr/>
        <p:txBody>
          <a:bodyPr>
            <a:normAutofit/>
          </a:bodyPr>
          <a:lstStyle/>
          <a:p>
            <a:pPr marL="0" indent="0">
              <a:buNone/>
            </a:pPr>
            <a:r>
              <a:rPr lang="en-TR" sz="2000" dirty="0"/>
              <a:t>“The echo in a Marabar cave is not like these, it is entirely devoid of distinction. Whatever is said, the same monotonous noise replies, and quivers up and down the walls until it is absorbed into the roof. ‘Boum’ is the sound as far as the human alphabet can express it, or ‘bou-oum’, or ‘ou-boum’ – utterly dull. Hope, politeness, the blowing of a nose, the squeak of a boot, all produce ‘boum’. Even t</a:t>
            </a:r>
            <a:r>
              <a:rPr lang="en-US" sz="2000" dirty="0"/>
              <a:t>he</a:t>
            </a:r>
            <a:r>
              <a:rPr lang="en-TR" sz="2000" dirty="0"/>
              <a:t> striking of a match starts a little  worm coiling, which is too small to complete a circle, but is eternally watchful. And if several people talk at once an overlapping howling noise begins, echoes generate echoes, and the cave is stuffed with a snake composed of small snakes, which writhe independently.”</a:t>
            </a:r>
          </a:p>
        </p:txBody>
      </p:sp>
    </p:spTree>
    <p:extLst>
      <p:ext uri="{BB962C8B-B14F-4D97-AF65-F5344CB8AC3E}">
        <p14:creationId xmlns:p14="http://schemas.microsoft.com/office/powerpoint/2010/main" val="345042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2A1E-26F0-C74C-9A63-0B601BCB8363}"/>
              </a:ext>
            </a:extLst>
          </p:cNvPr>
          <p:cNvSpPr>
            <a:spLocks noGrp="1"/>
          </p:cNvSpPr>
          <p:nvPr>
            <p:ph type="title"/>
          </p:nvPr>
        </p:nvSpPr>
        <p:spPr/>
        <p:txBody>
          <a:bodyPr/>
          <a:lstStyle/>
          <a:p>
            <a:r>
              <a:rPr lang="en-TR" b="1" dirty="0">
                <a:solidFill>
                  <a:srgbClr val="C00000"/>
                </a:solidFill>
              </a:rPr>
              <a:t>Mrs Moore’s Experience</a:t>
            </a:r>
          </a:p>
        </p:txBody>
      </p:sp>
      <p:sp>
        <p:nvSpPr>
          <p:cNvPr id="3" name="Content Placeholder 2">
            <a:extLst>
              <a:ext uri="{FF2B5EF4-FFF2-40B4-BE49-F238E27FC236}">
                <a16:creationId xmlns:a16="http://schemas.microsoft.com/office/drawing/2014/main" id="{0AAC6650-1E90-8643-9C3B-F6DD85ABDAC4}"/>
              </a:ext>
            </a:extLst>
          </p:cNvPr>
          <p:cNvSpPr>
            <a:spLocks noGrp="1"/>
          </p:cNvSpPr>
          <p:nvPr>
            <p:ph idx="1"/>
          </p:nvPr>
        </p:nvSpPr>
        <p:spPr/>
        <p:txBody>
          <a:bodyPr/>
          <a:lstStyle/>
          <a:p>
            <a:r>
              <a:rPr lang="en-TR" dirty="0"/>
              <a:t>A horrid experience, she nearly fainted.</a:t>
            </a:r>
          </a:p>
          <a:p>
            <a:r>
              <a:rPr lang="en-TR" dirty="0"/>
              <a:t>Too crowded, smelly, and dark.</a:t>
            </a:r>
          </a:p>
          <a:p>
            <a:pPr marL="0" indent="0">
              <a:buNone/>
            </a:pPr>
            <a:endParaRPr lang="en-TR" dirty="0"/>
          </a:p>
          <a:p>
            <a:pPr marL="0" indent="0">
              <a:buNone/>
            </a:pPr>
            <a:r>
              <a:rPr lang="en-TR" dirty="0"/>
              <a:t>“She lost Aziz and Adela in t</a:t>
            </a:r>
            <a:r>
              <a:rPr lang="en-US" dirty="0"/>
              <a:t>he</a:t>
            </a:r>
            <a:r>
              <a:rPr lang="en-TR" dirty="0"/>
              <a:t> dark, didn’t know who touched her, couldn’t breathe, and some vile naked thing struck her face and settled on her mouth like a pad. She tried to regain the entrance tunnel, but an influx of villagers swept her back. She hit her head. For an instant she went mad, hitting and gasping like a fanatic. For not only did the crush and stench alarm her; there was also a terrifying echo.”</a:t>
            </a:r>
          </a:p>
          <a:p>
            <a:pPr marL="0" indent="0">
              <a:buNone/>
            </a:pPr>
            <a:r>
              <a:rPr lang="en-TR" dirty="0"/>
              <a:t>“As each person emerged she looked for a villain, but none was there, and she realized that she had been among the </a:t>
            </a:r>
            <a:r>
              <a:rPr lang="en-TR"/>
              <a:t>mildest individuals</a:t>
            </a:r>
            <a:r>
              <a:rPr lang="en-TR" dirty="0"/>
              <a:t>, whose only desire was to honour her, and that the naked pad was a poor little baby, astride its mother’s hip. Nothing evil had been in the cave.”</a:t>
            </a:r>
          </a:p>
        </p:txBody>
      </p:sp>
    </p:spTree>
    <p:extLst>
      <p:ext uri="{BB962C8B-B14F-4D97-AF65-F5344CB8AC3E}">
        <p14:creationId xmlns:p14="http://schemas.microsoft.com/office/powerpoint/2010/main" val="1684182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B13DC-0CF5-154C-8FC6-16E9682D90E3}"/>
              </a:ext>
            </a:extLst>
          </p:cNvPr>
          <p:cNvSpPr>
            <a:spLocks noGrp="1"/>
          </p:cNvSpPr>
          <p:nvPr>
            <p:ph type="title"/>
          </p:nvPr>
        </p:nvSpPr>
        <p:spPr/>
        <p:txBody>
          <a:bodyPr/>
          <a:lstStyle/>
          <a:p>
            <a:r>
              <a:rPr lang="en-TR" b="1" dirty="0">
                <a:solidFill>
                  <a:srgbClr val="C00000"/>
                </a:solidFill>
              </a:rPr>
              <a:t>The Echo</a:t>
            </a:r>
          </a:p>
        </p:txBody>
      </p:sp>
      <p:sp>
        <p:nvSpPr>
          <p:cNvPr id="3" name="Content Placeholder 2">
            <a:extLst>
              <a:ext uri="{FF2B5EF4-FFF2-40B4-BE49-F238E27FC236}">
                <a16:creationId xmlns:a16="http://schemas.microsoft.com/office/drawing/2014/main" id="{315D46EE-D22B-8140-AA6D-8DB6851927FE}"/>
              </a:ext>
            </a:extLst>
          </p:cNvPr>
          <p:cNvSpPr>
            <a:spLocks noGrp="1"/>
          </p:cNvSpPr>
          <p:nvPr>
            <p:ph idx="1"/>
          </p:nvPr>
        </p:nvSpPr>
        <p:spPr/>
        <p:txBody>
          <a:bodyPr/>
          <a:lstStyle/>
          <a:p>
            <a:r>
              <a:rPr lang="en-TR" dirty="0"/>
              <a:t>It returns all sounds with a ”boum”.</a:t>
            </a:r>
          </a:p>
          <a:p>
            <a:r>
              <a:rPr lang="en-TR" dirty="0"/>
              <a:t>Oneness: negation of differences. </a:t>
            </a:r>
          </a:p>
          <a:p>
            <a:r>
              <a:rPr lang="en-TR" dirty="0"/>
              <a:t>No distinction between good and evil.</a:t>
            </a:r>
          </a:p>
          <a:p>
            <a:r>
              <a:rPr lang="en-TR" dirty="0"/>
              <a:t>Becoming one with the whole universe.</a:t>
            </a:r>
          </a:p>
          <a:p>
            <a:r>
              <a:rPr lang="en-TR" dirty="0"/>
              <a:t>By reducing all utterances to the same sound, the caves destroy meaning and create a feeling of nothingness and emptiness.</a:t>
            </a:r>
          </a:p>
          <a:p>
            <a:r>
              <a:rPr lang="en-TR" dirty="0"/>
              <a:t>Plato’s “Allegory of the Cave”: The echo is the reflection of reality.</a:t>
            </a:r>
          </a:p>
          <a:p>
            <a:pPr lvl="1"/>
            <a:r>
              <a:rPr lang="en-TR" dirty="0"/>
              <a:t>“Everything exists, nothing has value.”</a:t>
            </a:r>
          </a:p>
          <a:p>
            <a:pPr marL="274320" lvl="1" indent="0">
              <a:buNone/>
            </a:pPr>
            <a:endParaRPr lang="en-TR" dirty="0"/>
          </a:p>
          <a:p>
            <a:pPr marL="274320" lvl="1" indent="0">
              <a:buNone/>
            </a:pPr>
            <a:r>
              <a:rPr lang="en-TR" sz="2000" b="1" dirty="0"/>
              <a:t>So why is Mrs Moore disturbed by all this?</a:t>
            </a:r>
          </a:p>
        </p:txBody>
      </p:sp>
    </p:spTree>
    <p:extLst>
      <p:ext uri="{BB962C8B-B14F-4D97-AF65-F5344CB8AC3E}">
        <p14:creationId xmlns:p14="http://schemas.microsoft.com/office/powerpoint/2010/main" val="709139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50D35-9FC4-634E-B9B9-D04C652CAE85}"/>
              </a:ext>
            </a:extLst>
          </p:cNvPr>
          <p:cNvSpPr>
            <a:spLocks noGrp="1"/>
          </p:cNvSpPr>
          <p:nvPr>
            <p:ph type="title"/>
          </p:nvPr>
        </p:nvSpPr>
        <p:spPr/>
        <p:txBody>
          <a:bodyPr/>
          <a:lstStyle/>
          <a:p>
            <a:r>
              <a:rPr lang="en-TR" b="1" dirty="0">
                <a:solidFill>
                  <a:srgbClr val="C00000"/>
                </a:solidFill>
              </a:rPr>
              <a:t>Reality</a:t>
            </a:r>
          </a:p>
        </p:txBody>
      </p:sp>
      <p:sp>
        <p:nvSpPr>
          <p:cNvPr id="3" name="Content Placeholder 2">
            <a:extLst>
              <a:ext uri="{FF2B5EF4-FFF2-40B4-BE49-F238E27FC236}">
                <a16:creationId xmlns:a16="http://schemas.microsoft.com/office/drawing/2014/main" id="{90B907CA-2149-6D42-B4A9-6B4B5F4D626E}"/>
              </a:ext>
            </a:extLst>
          </p:cNvPr>
          <p:cNvSpPr>
            <a:spLocks noGrp="1"/>
          </p:cNvSpPr>
          <p:nvPr>
            <p:ph idx="1"/>
          </p:nvPr>
        </p:nvSpPr>
        <p:spPr/>
        <p:txBody>
          <a:bodyPr/>
          <a:lstStyle/>
          <a:p>
            <a:r>
              <a:rPr lang="en-TR" dirty="0"/>
              <a:t>Reality as we perceive it (our own reality)</a:t>
            </a:r>
          </a:p>
          <a:p>
            <a:pPr lvl="1"/>
            <a:r>
              <a:rPr lang="en-TR" dirty="0"/>
              <a:t>social status</a:t>
            </a:r>
          </a:p>
          <a:p>
            <a:pPr lvl="1"/>
            <a:r>
              <a:rPr lang="en-TR" dirty="0"/>
              <a:t>habits</a:t>
            </a:r>
          </a:p>
          <a:p>
            <a:pPr lvl="1"/>
            <a:r>
              <a:rPr lang="en-TR" dirty="0"/>
              <a:t>education</a:t>
            </a:r>
          </a:p>
          <a:p>
            <a:pPr lvl="1"/>
            <a:r>
              <a:rPr lang="en-TR" dirty="0"/>
              <a:t>religion</a:t>
            </a:r>
          </a:p>
          <a:p>
            <a:pPr lvl="1"/>
            <a:r>
              <a:rPr lang="en-TR" dirty="0"/>
              <a:t>prejudices</a:t>
            </a:r>
          </a:p>
          <a:p>
            <a:pPr lvl="1"/>
            <a:endParaRPr lang="en-TR" dirty="0"/>
          </a:p>
          <a:p>
            <a:r>
              <a:rPr lang="en-TR" dirty="0"/>
              <a:t>The reality of the universe (oneness, sameness, nothingness)</a:t>
            </a:r>
          </a:p>
        </p:txBody>
      </p:sp>
    </p:spTree>
    <p:extLst>
      <p:ext uri="{BB962C8B-B14F-4D97-AF65-F5344CB8AC3E}">
        <p14:creationId xmlns:p14="http://schemas.microsoft.com/office/powerpoint/2010/main" val="805159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53C6-E545-F640-84E7-AEDAA326B846}"/>
              </a:ext>
            </a:extLst>
          </p:cNvPr>
          <p:cNvSpPr>
            <a:spLocks noGrp="1"/>
          </p:cNvSpPr>
          <p:nvPr>
            <p:ph type="title"/>
          </p:nvPr>
        </p:nvSpPr>
        <p:spPr/>
        <p:txBody>
          <a:bodyPr>
            <a:normAutofit/>
          </a:bodyPr>
          <a:lstStyle/>
          <a:p>
            <a:r>
              <a:rPr lang="en-TR" b="1" dirty="0">
                <a:solidFill>
                  <a:srgbClr val="C00000"/>
                </a:solidFill>
              </a:rPr>
              <a:t>Mrs Moore’s Decision </a:t>
            </a:r>
            <a:r>
              <a:rPr lang="en-TR" sz="2000" b="1" dirty="0">
                <a:solidFill>
                  <a:srgbClr val="C00000"/>
                </a:solidFill>
              </a:rPr>
              <a:t>(last 2 pages Chapter 14)</a:t>
            </a:r>
          </a:p>
        </p:txBody>
      </p:sp>
      <p:sp>
        <p:nvSpPr>
          <p:cNvPr id="3" name="Content Placeholder 2">
            <a:extLst>
              <a:ext uri="{FF2B5EF4-FFF2-40B4-BE49-F238E27FC236}">
                <a16:creationId xmlns:a16="http://schemas.microsoft.com/office/drawing/2014/main" id="{5451ADB8-F932-6B43-9B3F-A8D6CE303F9F}"/>
              </a:ext>
            </a:extLst>
          </p:cNvPr>
          <p:cNvSpPr>
            <a:spLocks noGrp="1"/>
          </p:cNvSpPr>
          <p:nvPr>
            <p:ph idx="1"/>
          </p:nvPr>
        </p:nvSpPr>
        <p:spPr/>
        <p:txBody>
          <a:bodyPr>
            <a:normAutofit/>
          </a:bodyPr>
          <a:lstStyle/>
          <a:p>
            <a:pPr marL="0" indent="0">
              <a:buNone/>
            </a:pPr>
            <a:r>
              <a:rPr lang="en-TR" dirty="0"/>
              <a:t>“the echo began in some indescribable way to </a:t>
            </a:r>
            <a:r>
              <a:rPr lang="en-TR" b="1" dirty="0"/>
              <a:t>undermine her hold on life</a:t>
            </a:r>
            <a:r>
              <a:rPr lang="en-TR" dirty="0"/>
              <a:t>.”</a:t>
            </a:r>
          </a:p>
          <a:p>
            <a:pPr marL="0" indent="0">
              <a:buNone/>
            </a:pPr>
            <a:r>
              <a:rPr lang="en-TR" dirty="0"/>
              <a:t>“‘Pathos, piety, courage – they exist, but are identical, and so is filth. Everything exists, nothing has value.’ If one had spoken vileness in that place, or quoted lofty poetry, the comment would have been the same – ‘ou-boum’. If one had spoken with the tongues of angels and pleaded for all the unhappiness and misunderstanding in the world, past, present, and to come, for all the misery men must undergo whatever their opinion and position and however much they dodge or bluff – it would amount to the same, the serpent  would descend and return to the ceiling.” </a:t>
            </a:r>
          </a:p>
          <a:p>
            <a:r>
              <a:rPr lang="en-TR" dirty="0"/>
              <a:t>R</a:t>
            </a:r>
            <a:r>
              <a:rPr lang="en-US" dirty="0"/>
              <a:t>e</a:t>
            </a:r>
            <a:r>
              <a:rPr lang="en-TR" dirty="0"/>
              <a:t>ligion isn’t helpful: “the universe, never comprehensible to her intellect, offered no repose to her soul … and she realized that she didn’t want to write to her children, didn’t want to communicate with anyone, not even with God.”</a:t>
            </a:r>
          </a:p>
        </p:txBody>
      </p:sp>
    </p:spTree>
    <p:extLst>
      <p:ext uri="{BB962C8B-B14F-4D97-AF65-F5344CB8AC3E}">
        <p14:creationId xmlns:p14="http://schemas.microsoft.com/office/powerpoint/2010/main" val="3128045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23F60-071B-4542-BC2F-6ECAAFB6DDFE}"/>
              </a:ext>
            </a:extLst>
          </p:cNvPr>
          <p:cNvSpPr>
            <a:spLocks noGrp="1"/>
          </p:cNvSpPr>
          <p:nvPr>
            <p:ph type="title"/>
          </p:nvPr>
        </p:nvSpPr>
        <p:spPr/>
        <p:txBody>
          <a:bodyPr/>
          <a:lstStyle/>
          <a:p>
            <a:r>
              <a:rPr lang="en-TR" b="1" dirty="0">
                <a:solidFill>
                  <a:srgbClr val="C00000"/>
                </a:solidFill>
              </a:rPr>
              <a:t>Adela’s Experience (Chapter 15)</a:t>
            </a:r>
          </a:p>
        </p:txBody>
      </p:sp>
      <p:sp>
        <p:nvSpPr>
          <p:cNvPr id="3" name="Content Placeholder 2">
            <a:extLst>
              <a:ext uri="{FF2B5EF4-FFF2-40B4-BE49-F238E27FC236}">
                <a16:creationId xmlns:a16="http://schemas.microsoft.com/office/drawing/2014/main" id="{001092EC-C06E-FE45-91B8-B130D5BC371D}"/>
              </a:ext>
            </a:extLst>
          </p:cNvPr>
          <p:cNvSpPr>
            <a:spLocks noGrp="1"/>
          </p:cNvSpPr>
          <p:nvPr>
            <p:ph idx="1"/>
          </p:nvPr>
        </p:nvSpPr>
        <p:spPr/>
        <p:txBody>
          <a:bodyPr/>
          <a:lstStyle/>
          <a:p>
            <a:r>
              <a:rPr lang="en-TR" dirty="0"/>
              <a:t>The sun getting high, t</a:t>
            </a:r>
            <a:r>
              <a:rPr lang="en-US" dirty="0"/>
              <a:t>he</a:t>
            </a:r>
            <a:r>
              <a:rPr lang="en-TR" dirty="0"/>
              <a:t> temperature rose and rose</a:t>
            </a:r>
          </a:p>
          <a:p>
            <a:r>
              <a:rPr lang="en-TR" dirty="0"/>
              <a:t>She is preoccupied with her upcoming marriage</a:t>
            </a:r>
          </a:p>
          <a:p>
            <a:r>
              <a:rPr lang="en-TR" dirty="0"/>
              <a:t>(2nd prg) Making to-do lists</a:t>
            </a:r>
          </a:p>
          <a:p>
            <a:r>
              <a:rPr lang="en-TR" dirty="0"/>
              <a:t>“the more </a:t>
            </a:r>
            <a:r>
              <a:rPr lang="en-TR" b="1" dirty="0"/>
              <a:t>serious business </a:t>
            </a:r>
            <a:r>
              <a:rPr lang="en-TR" dirty="0"/>
              <a:t>of her life at Chandrapore”</a:t>
            </a:r>
          </a:p>
          <a:p>
            <a:r>
              <a:rPr lang="en-TR" dirty="0"/>
              <a:t>“their married life </a:t>
            </a:r>
            <a:r>
              <a:rPr lang="en-TR" b="1" dirty="0"/>
              <a:t>ought to be </a:t>
            </a:r>
            <a:r>
              <a:rPr lang="en-TR" dirty="0"/>
              <a:t>happy and profitable”</a:t>
            </a:r>
          </a:p>
          <a:p>
            <a:r>
              <a:rPr lang="en-TR" dirty="0"/>
              <a:t>some self-awareness: “She mustn’t be too theoretical”</a:t>
            </a:r>
          </a:p>
          <a:p>
            <a:pPr marL="0" indent="0">
              <a:buNone/>
            </a:pPr>
            <a:endParaRPr lang="en-TR" dirty="0"/>
          </a:p>
          <a:p>
            <a:pPr marL="0" indent="0">
              <a:buNone/>
            </a:pPr>
            <a:r>
              <a:rPr lang="en-TR" b="1" dirty="0"/>
              <a:t>“But as she toiled over a rock that resembled an inverted saucer she thought, ‘</a:t>
            </a:r>
            <a:r>
              <a:rPr lang="en-TR" b="1" u="sng" dirty="0"/>
              <a:t>What about love?</a:t>
            </a:r>
            <a:r>
              <a:rPr lang="en-TR" b="1" dirty="0"/>
              <a:t>’ </a:t>
            </a:r>
            <a:r>
              <a:rPr lang="en-TR" dirty="0"/>
              <a:t>The rock was nicked by a double row of </a:t>
            </a:r>
            <a:r>
              <a:rPr lang="en-TR" b="1" u="sng" dirty="0"/>
              <a:t>footholds</a:t>
            </a:r>
            <a:r>
              <a:rPr lang="en-TR" dirty="0"/>
              <a:t>, and somehow the question was suggested by them. Where had she seen </a:t>
            </a:r>
            <a:r>
              <a:rPr lang="en-TR" b="1" u="sng" dirty="0"/>
              <a:t>footholds</a:t>
            </a:r>
            <a:r>
              <a:rPr lang="en-TR" dirty="0"/>
              <a:t> before?... She and Ronny – </a:t>
            </a:r>
            <a:r>
              <a:rPr lang="en-TR" b="1" u="sng" dirty="0"/>
              <a:t>no, they did not love each other</a:t>
            </a:r>
            <a:r>
              <a:rPr lang="en-TR" dirty="0"/>
              <a:t>.</a:t>
            </a:r>
            <a:r>
              <a:rPr lang="en-TR" b="1" dirty="0"/>
              <a:t>”</a:t>
            </a:r>
          </a:p>
        </p:txBody>
      </p:sp>
    </p:spTree>
    <p:extLst>
      <p:ext uri="{BB962C8B-B14F-4D97-AF65-F5344CB8AC3E}">
        <p14:creationId xmlns:p14="http://schemas.microsoft.com/office/powerpoint/2010/main" val="1217415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F1A47-F43E-C24A-AFA9-BB30311F31A1}"/>
              </a:ext>
            </a:extLst>
          </p:cNvPr>
          <p:cNvSpPr>
            <a:spLocks noGrp="1"/>
          </p:cNvSpPr>
          <p:nvPr>
            <p:ph type="title"/>
          </p:nvPr>
        </p:nvSpPr>
        <p:spPr/>
        <p:txBody>
          <a:bodyPr/>
          <a:lstStyle/>
          <a:p>
            <a:r>
              <a:rPr lang="en-TR" b="1" dirty="0">
                <a:solidFill>
                  <a:srgbClr val="C00000"/>
                </a:solidFill>
              </a:rPr>
              <a:t>Adela’s State of Mind</a:t>
            </a:r>
          </a:p>
        </p:txBody>
      </p:sp>
      <p:sp>
        <p:nvSpPr>
          <p:cNvPr id="3" name="Content Placeholder 2">
            <a:extLst>
              <a:ext uri="{FF2B5EF4-FFF2-40B4-BE49-F238E27FC236}">
                <a16:creationId xmlns:a16="http://schemas.microsoft.com/office/drawing/2014/main" id="{42304359-7CE9-4E40-9D68-41F67D546A49}"/>
              </a:ext>
            </a:extLst>
          </p:cNvPr>
          <p:cNvSpPr>
            <a:spLocks noGrp="1"/>
          </p:cNvSpPr>
          <p:nvPr>
            <p:ph idx="1"/>
          </p:nvPr>
        </p:nvSpPr>
        <p:spPr/>
        <p:txBody>
          <a:bodyPr/>
          <a:lstStyle/>
          <a:p>
            <a:pPr marL="0" indent="0">
              <a:buNone/>
            </a:pPr>
            <a:r>
              <a:rPr lang="en-TR" dirty="0"/>
              <a:t>“The discovery had come so suddenly  that she felt </a:t>
            </a:r>
            <a:r>
              <a:rPr lang="en-TR" b="1" u="sng" dirty="0"/>
              <a:t>like a mountaineer whose rope has broken</a:t>
            </a:r>
            <a:r>
              <a:rPr lang="en-TR" dirty="0"/>
              <a:t>. </a:t>
            </a:r>
            <a:r>
              <a:rPr lang="en-TR" b="1" u="sng" dirty="0"/>
              <a:t>Not to love the man one’s going to marry! Not to find it out till this moment! Not even to have asked oneself the question until now! </a:t>
            </a:r>
            <a:r>
              <a:rPr lang="en-TR" dirty="0"/>
              <a:t>Something else to </a:t>
            </a:r>
            <a:r>
              <a:rPr lang="en-TR" b="1" u="sng" dirty="0"/>
              <a:t>think</a:t>
            </a:r>
            <a:r>
              <a:rPr lang="en-TR" dirty="0"/>
              <a:t> out. </a:t>
            </a:r>
            <a:r>
              <a:rPr lang="en-TR" b="1" u="sng" dirty="0"/>
              <a:t>Vexed</a:t>
            </a:r>
            <a:r>
              <a:rPr lang="en-TR" dirty="0"/>
              <a:t> rather than appalled … Ought she to break her engagement off? She was inclined to think not – </a:t>
            </a:r>
            <a:r>
              <a:rPr lang="en-TR" b="1" u="sng" dirty="0"/>
              <a:t>it would cause so much trouble to others</a:t>
            </a:r>
            <a:r>
              <a:rPr lang="en-TR" dirty="0"/>
              <a:t>; besides, she wasn’t convinced that love is necessary to a </a:t>
            </a:r>
            <a:r>
              <a:rPr lang="en-TR" b="1" u="sng" dirty="0"/>
              <a:t>successful</a:t>
            </a:r>
            <a:r>
              <a:rPr lang="en-TR" dirty="0"/>
              <a:t> union. … her emotions well under </a:t>
            </a:r>
            <a:r>
              <a:rPr lang="en-TR" b="1" u="sng" dirty="0"/>
              <a:t>control</a:t>
            </a:r>
            <a:r>
              <a:rPr lang="en-TR" dirty="0"/>
              <a:t>, resumed the climb, though she felt a bit dashed.”</a:t>
            </a:r>
          </a:p>
          <a:p>
            <a:r>
              <a:rPr lang="en-TR" dirty="0"/>
              <a:t>She is rationalizing and ignoring her feelings.</a:t>
            </a:r>
          </a:p>
          <a:p>
            <a:r>
              <a:rPr lang="en-TR" dirty="0"/>
              <a:t>Logical thinking, success, control is prior to feelings and emotions. </a:t>
            </a:r>
          </a:p>
          <a:p>
            <a:r>
              <a:rPr lang="en-TR" dirty="0"/>
              <a:t>She is quite shaken by her realization, however she supresses her feelings. </a:t>
            </a:r>
          </a:p>
          <a:p>
            <a:r>
              <a:rPr lang="en-TR" dirty="0"/>
              <a:t>Her prejudice against Aziz: “Have you one wife or more than one?” (last 2 prgs)</a:t>
            </a:r>
          </a:p>
        </p:txBody>
      </p:sp>
    </p:spTree>
    <p:extLst>
      <p:ext uri="{BB962C8B-B14F-4D97-AF65-F5344CB8AC3E}">
        <p14:creationId xmlns:p14="http://schemas.microsoft.com/office/powerpoint/2010/main" val="2743137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D3752-6CBA-AA4E-B226-9C051D3DEEFF}"/>
              </a:ext>
            </a:extLst>
          </p:cNvPr>
          <p:cNvSpPr>
            <a:spLocks noGrp="1"/>
          </p:cNvSpPr>
          <p:nvPr>
            <p:ph type="title"/>
          </p:nvPr>
        </p:nvSpPr>
        <p:spPr/>
        <p:txBody>
          <a:bodyPr/>
          <a:lstStyle/>
          <a:p>
            <a:r>
              <a:rPr lang="en-TR" b="1" dirty="0">
                <a:solidFill>
                  <a:srgbClr val="C00000"/>
                </a:solidFill>
              </a:rPr>
              <a:t>Mr Fielding’s Reaction </a:t>
            </a:r>
            <a:r>
              <a:rPr lang="en-TR" sz="2400" b="1" dirty="0">
                <a:solidFill>
                  <a:srgbClr val="C00000"/>
                </a:solidFill>
              </a:rPr>
              <a:t>(Chapters 17-18)</a:t>
            </a:r>
            <a:endParaRPr lang="en-TR" b="1" dirty="0">
              <a:solidFill>
                <a:srgbClr val="C00000"/>
              </a:solidFill>
            </a:endParaRPr>
          </a:p>
        </p:txBody>
      </p:sp>
      <p:sp>
        <p:nvSpPr>
          <p:cNvPr id="3" name="Content Placeholder 2">
            <a:extLst>
              <a:ext uri="{FF2B5EF4-FFF2-40B4-BE49-F238E27FC236}">
                <a16:creationId xmlns:a16="http://schemas.microsoft.com/office/drawing/2014/main" id="{C7B97D61-5FA2-3247-AC7D-2E2E10B72C40}"/>
              </a:ext>
            </a:extLst>
          </p:cNvPr>
          <p:cNvSpPr>
            <a:spLocks noGrp="1"/>
          </p:cNvSpPr>
          <p:nvPr>
            <p:ph idx="1"/>
          </p:nvPr>
        </p:nvSpPr>
        <p:spPr/>
        <p:txBody>
          <a:bodyPr/>
          <a:lstStyle/>
          <a:p>
            <a:r>
              <a:rPr lang="en-TR" dirty="0"/>
              <a:t>He does not believe the accusation.</a:t>
            </a:r>
          </a:p>
          <a:p>
            <a:r>
              <a:rPr lang="en-TR" dirty="0"/>
              <a:t>Mr Turton first disregards Fielding’s protest, then he becomes furious.</a:t>
            </a:r>
          </a:p>
          <a:p>
            <a:r>
              <a:rPr lang="en-TR" dirty="0"/>
              <a:t>Through Turton we see the prejudice of the British.</a:t>
            </a:r>
          </a:p>
          <a:p>
            <a:r>
              <a:rPr lang="en-TR" dirty="0"/>
              <a:t>Mr McBryde is similarly prejudiced. </a:t>
            </a:r>
          </a:p>
          <a:p>
            <a:r>
              <a:rPr lang="en-TR" dirty="0"/>
              <a:t>Fielding continues his defense of Aziz at the cost of becoming an outcast among the British.</a:t>
            </a:r>
          </a:p>
          <a:p>
            <a:pPr marL="0" indent="0">
              <a:buNone/>
            </a:pPr>
            <a:endParaRPr lang="en-TR" dirty="0"/>
          </a:p>
          <a:p>
            <a:pPr marL="0" indent="0">
              <a:buNone/>
            </a:pPr>
            <a:r>
              <a:rPr lang="en-TR" b="1" dirty="0"/>
              <a:t>the field-glasses: </a:t>
            </a:r>
            <a:r>
              <a:rPr lang="en-TR" dirty="0"/>
              <a:t>They represent the failure to see clearly the reality. Their vision is blurred by their prejudice. </a:t>
            </a:r>
            <a:endParaRPr lang="en-TR" b="1" dirty="0"/>
          </a:p>
        </p:txBody>
      </p:sp>
    </p:spTree>
    <p:extLst>
      <p:ext uri="{BB962C8B-B14F-4D97-AF65-F5344CB8AC3E}">
        <p14:creationId xmlns:p14="http://schemas.microsoft.com/office/powerpoint/2010/main" val="4194725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719</TotalTime>
  <Words>1017</Words>
  <Application>Microsoft Macintosh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Garamond</vt:lpstr>
      <vt:lpstr>Savon</vt:lpstr>
      <vt:lpstr>The Caves (Chapter 14, last 4 pages)</vt:lpstr>
      <vt:lpstr>Mrs Moore’s Experience</vt:lpstr>
      <vt:lpstr>The Echo</vt:lpstr>
      <vt:lpstr>Reality</vt:lpstr>
      <vt:lpstr>Mrs Moore’s Decision (last 2 pages Chapter 14)</vt:lpstr>
      <vt:lpstr>Adela’s Experience (Chapter 15)</vt:lpstr>
      <vt:lpstr>Adela’s State of Mind</vt:lpstr>
      <vt:lpstr>Mr Fielding’s Reaction (Chapters 17-18)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passage to ındıa</dc:title>
  <dc:creator>Seda.Peksen</dc:creator>
  <cp:lastModifiedBy>Seda.Peksen</cp:lastModifiedBy>
  <cp:revision>59</cp:revision>
  <dcterms:created xsi:type="dcterms:W3CDTF">2020-10-04T09:54:29Z</dcterms:created>
  <dcterms:modified xsi:type="dcterms:W3CDTF">2022-04-20T18:06:16Z</dcterms:modified>
</cp:coreProperties>
</file>