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xlsx" ContentType="application/vnd.openxmlformats-officedocument.spreadsheetml.sheet"/>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4" d="100"/>
          <a:sy n="54" d="100"/>
        </p:scale>
        <p:origin x="-2016" y="-128"/>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autoTitleDeleted val="1"/>
    <c:plotArea>
      <c:layout>
        <c:manualLayout>
          <c:layoutTarget val="inner"/>
          <c:xMode val="edge"/>
          <c:yMode val="edge"/>
          <c:x val="0.0946219"/>
          <c:y val="0.0946219"/>
          <c:w val="0.810756"/>
          <c:h val="0.798256"/>
        </c:manualLayout>
      </c:layout>
      <c:pieChart>
        <c:varyColors val="0"/>
        <c:ser>
          <c:idx val="0"/>
          <c:order val="0"/>
          <c:tx>
            <c:strRef>
              <c:f>Sheet1!$A$2</c:f>
              <c:strCache>
                <c:ptCount val="1"/>
                <c:pt idx="0">
                  <c:v>Bölge 1</c:v>
                </c:pt>
              </c:strCache>
            </c:strRef>
          </c:tx>
          <c:spPr>
            <a:solidFill>
              <a:srgbClr val="769DC4"/>
            </a:solidFill>
            <a:ln w="12700" cap="flat">
              <a:noFill/>
              <a:miter lim="400000"/>
            </a:ln>
            <a:effectLst/>
          </c:spPr>
          <c:dPt>
            <c:idx val="0"/>
            <c:bubble3D val="0"/>
          </c:dPt>
          <c:dPt>
            <c:idx val="1"/>
            <c:bubble3D val="0"/>
            <c:spPr>
              <a:solidFill>
                <a:srgbClr val="7DCAAC"/>
              </a:solidFill>
              <a:ln w="12700" cap="flat">
                <a:noFill/>
                <a:miter lim="400000"/>
              </a:ln>
              <a:effectLst/>
            </c:spPr>
          </c:dPt>
          <c:dPt>
            <c:idx val="2"/>
            <c:bubble3D val="0"/>
            <c:spPr>
              <a:solidFill>
                <a:srgbClr val="8EA559"/>
              </a:solidFill>
              <a:ln w="12700" cap="flat">
                <a:noFill/>
                <a:miter lim="400000"/>
              </a:ln>
              <a:effectLst/>
            </c:spPr>
          </c:dPt>
          <c:dPt>
            <c:idx val="3"/>
            <c:bubble3D val="0"/>
            <c:explosion val="23"/>
            <c:spPr>
              <a:solidFill>
                <a:srgbClr val="DAB85E"/>
              </a:solidFill>
              <a:ln w="12700" cap="flat">
                <a:noFill/>
                <a:miter lim="400000"/>
              </a:ln>
              <a:effectLst/>
            </c:spPr>
          </c:dPt>
          <c:dPt>
            <c:idx val="4"/>
            <c:bubble3D val="0"/>
            <c:spPr>
              <a:solidFill>
                <a:srgbClr val="C66B63"/>
              </a:solidFill>
              <a:ln w="12700" cap="flat">
                <a:noFill/>
                <a:miter lim="400000"/>
              </a:ln>
              <a:effectLst/>
            </c:spPr>
          </c:dPt>
          <c:dPt>
            <c:idx val="5"/>
            <c:bubble3D val="0"/>
            <c:spPr>
              <a:solidFill>
                <a:srgbClr val="7C7299"/>
              </a:solidFill>
              <a:ln w="12700" cap="flat">
                <a:noFill/>
                <a:miter lim="400000"/>
              </a:ln>
              <a:effectLst/>
            </c:spPr>
          </c:dPt>
          <c:dPt>
            <c:idx val="6"/>
            <c:bubble3D val="0"/>
            <c:spPr>
              <a:solidFill>
                <a:srgbClr val="86A8CC"/>
              </a:solidFill>
              <a:ln w="12700" cap="flat">
                <a:noFill/>
                <a:miter lim="400000"/>
              </a:ln>
              <a:effectLst/>
            </c:spPr>
          </c:dPt>
          <c:dLbls>
            <c:numFmt formatCode="#,##0%" sourceLinked="0"/>
            <c:txPr>
              <a:bodyPr/>
              <a:lstStyle/>
              <a:p>
                <a:pPr>
                  <a:defRPr sz="3000" b="0" i="0" u="none" strike="noStrike">
                    <a:solidFill>
                      <a:srgbClr val="4C4946"/>
                    </a:solidFill>
                    <a:latin typeface="Palatino"/>
                  </a:defRPr>
                </a:pPr>
                <a:endParaRPr lang="en-US"/>
              </a:p>
            </c:txPr>
            <c:dLblPos val="outEnd"/>
            <c:showLegendKey val="0"/>
            <c:showVal val="0"/>
            <c:showCatName val="0"/>
            <c:showSerName val="0"/>
            <c:showPercent val="1"/>
            <c:showBubbleSize val="0"/>
            <c:showLeaderLines val="1"/>
            <c:leaderLines>
              <c:spPr>
                <a:ln w="6350" cap="flat">
                  <a:solidFill>
                    <a:srgbClr val="3B3936"/>
                  </a:solidFill>
                  <a:prstDash val="solid"/>
                  <a:miter lim="400000"/>
                </a:ln>
                <a:effectLst/>
              </c:spPr>
            </c:leaderLines>
          </c:dLbls>
          <c:cat>
            <c:strRef>
              <c:f>Sheet1!$B$1:$H$1</c:f>
              <c:strCache>
                <c:ptCount val="7"/>
                <c:pt idx="0">
                  <c:v>abortus</c:v>
                </c:pt>
                <c:pt idx="1">
                  <c:v>emboli</c:v>
                </c:pt>
                <c:pt idx="2">
                  <c:v>hemoraji</c:v>
                </c:pt>
                <c:pt idx="3">
                  <c:v>hipertansiyon</c:v>
                </c:pt>
                <c:pt idx="4">
                  <c:v>sepsis</c:v>
                </c:pt>
                <c:pt idx="5">
                  <c:v>doğrudan sebepler</c:v>
                </c:pt>
                <c:pt idx="6">
                  <c:v>dolaylı sebepler</c:v>
                </c:pt>
              </c:strCache>
            </c:strRef>
          </c:cat>
          <c:val>
            <c:numRef>
              <c:f>Sheet1!$B$2:$H$2</c:f>
              <c:numCache>
                <c:formatCode>General</c:formatCode>
                <c:ptCount val="7"/>
                <c:pt idx="0">
                  <c:v>193000.0</c:v>
                </c:pt>
                <c:pt idx="1">
                  <c:v>78000.0</c:v>
                </c:pt>
                <c:pt idx="2">
                  <c:v>661000.0</c:v>
                </c:pt>
                <c:pt idx="3">
                  <c:v>343000.0</c:v>
                </c:pt>
                <c:pt idx="4">
                  <c:v>261000.0</c:v>
                </c:pt>
                <c:pt idx="5">
                  <c:v>235000.0</c:v>
                </c:pt>
                <c:pt idx="6">
                  <c:v>672000.0</c:v>
                </c:pt>
              </c:numCache>
            </c:numRef>
          </c:val>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0960712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t>Nice national institute for health and care excellence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a:defRPr sz="1500"/>
            </a:pPr>
            <a:r>
              <a:t>Gebelik diğer sistemlerde olduğu gibi kardiyovasküler sistemde de birçok değişikliğe yol açar. Bu değişiklikle-rin başlıcaları;</a:t>
            </a:r>
          </a:p>
          <a:p>
            <a:pPr>
              <a:defRPr sz="1500"/>
            </a:pPr>
            <a:r>
              <a:t>Gebeliğin 6. haftasından 2. trimesterin ortasına kadar, kan hacminde giderek artan bir hızda artış ortaya çıkar. Kan hacmindeki artış daha çok plazma ile olduğundan, gebelerde dilüsyona bağlı olarak hemoglobin konsantrasyonu ve hematokritte düşme görülebilir. Bu duruma dilüsyonel anemi veya gebeliğin fizyolojik anemisi denir.</a:t>
            </a:r>
          </a:p>
          <a:p>
            <a:pPr>
              <a:defRPr sz="1500"/>
            </a:pPr>
            <a:r>
              <a:t>Kan hacmindeki artış, kalbin atım hacminde ve debisinde değişikliklerin olmasına yol açar. Kalbin atım hacminde yaklaşık %30-50 oranında bir artış görülür. Kalp debisinin ve atım hacminin artması gebeliğin 5. haftasında başlar ve 3. trimesterin başına veya 2. trimesterin sonlarına kadar sürer.</a:t>
            </a:r>
          </a:p>
          <a:p>
            <a:pPr>
              <a:defRPr sz="1500"/>
            </a:pPr>
            <a:r>
              <a:t>Gebeliğin ilk trimesterinde sistemik arteriyel kan basıncı düşer. Kan basıncında düşme eğilimi ikinci trimesterin ortasına kadar devam eder ve termden önce gebelik öncesi değerlere dönüş görülür. Kan basıncındaki bu düşüş gebelikle birlikte gelişen periferik vasküler direnç azalmasından kaynaklanır.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pPr>
              <a:defRPr sz="1600"/>
            </a:pPr>
            <a:r>
              <a:t>Bozulmuş plasentasyona sekonder endotel disfonksiyonu </a:t>
            </a:r>
          </a:p>
          <a:p>
            <a:pPr>
              <a:defRPr sz="1600"/>
            </a:pPr>
            <a:endParaRPr/>
          </a:p>
          <a:p>
            <a:pPr>
              <a:defRPr sz="1600"/>
            </a:pPr>
            <a:endParaRPr/>
          </a:p>
          <a:p>
            <a:pPr>
              <a:defRPr sz="1600"/>
            </a:pPr>
            <a:r>
              <a:t>Tnf alfa ve IL aracılığıyla oksidasyon artar reaktif o2 radikalleri endotelyal injuriye sebep olur. </a:t>
            </a:r>
          </a:p>
          <a:p>
            <a:pPr>
              <a:defRPr sz="1600"/>
            </a:pPr>
            <a:r>
              <a:t>Lipid yüklü makofajlar artar ateroza sebep olur</a:t>
            </a:r>
          </a:p>
          <a:p>
            <a:pPr>
              <a:defRPr sz="1600"/>
            </a:pPr>
            <a:r>
              <a:t>Mikrovasküler koagülasyon aktivasyonu trombositopeniye yol açar</a:t>
            </a:r>
          </a:p>
          <a:p>
            <a:pPr>
              <a:defRPr sz="1600"/>
            </a:pPr>
            <a:r>
              <a:t>Artmış kapler permeabilite pulmoner ödem ve prroteinüriye sebep olur. </a:t>
            </a:r>
          </a:p>
          <a:p>
            <a:pPr>
              <a:defRPr sz="1600"/>
            </a:pPr>
            <a:r>
              <a:t>Endotelyal aktivasyon vazokonstrüksiyona artış reziastansa ve hta yol açar</a:t>
            </a:r>
          </a:p>
          <a:p>
            <a:pPr>
              <a:defRPr sz="1600"/>
            </a:pPr>
            <a:r>
              <a:t>Endotelyal h hasarı sonucu fibrinojen ve plateletler subendotele sızar</a:t>
            </a:r>
          </a:p>
          <a:p>
            <a:pPr>
              <a:defRPr sz="1600"/>
            </a:pPr>
            <a:r>
              <a:t>Trofoblastlardan salınan slubl fimozin tirzin 1 artar pıgf ve vegf azalır endoteltal disfonksiyons yol açar</a:t>
            </a:r>
          </a:p>
          <a:p>
            <a:pPr>
              <a:defRPr sz="1600"/>
            </a:pPr>
            <a:r>
              <a:t>Solubl endolgin azalmış endotelyal no bağımlı vazodilatasyona yol açar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t>İkiz gebeliklerde preeklampsi riski zigositeden bağımsızdır(maxwell 2001) </a:t>
            </a:r>
          </a:p>
          <a:p>
            <a:r>
              <a:t>Ivf ile preeklampsi riski artarken ıuı ve ovulasyon indüksiyonu ile artış görülmemiş ülkemizde yapılmış -2014-</a:t>
            </a:r>
          </a:p>
          <a:p>
            <a:r>
              <a:t>obezite bmi&gt;35 kg/m2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pPr>
              <a:defRPr sz="2100" i="1"/>
            </a:pPr>
            <a:r>
              <a:t>Plasental perfüzyon ve vasküler direnç disfonksiyonu• </a:t>
            </a:r>
            <a:r>
              <a:rPr i="0"/>
              <a:t>Doppler US Renin Platelet Anjiotensin II </a:t>
            </a:r>
            <a:br>
              <a:rPr i="0"/>
            </a:br>
            <a:r>
              <a:rPr i="0"/>
              <a:t>bağlanması </a:t>
            </a:r>
          </a:p>
          <a:p>
            <a:pPr>
              <a:defRPr sz="2100" i="1"/>
            </a:pPr>
            <a:r>
              <a:t>Renal Disfonksiyon </a:t>
            </a:r>
            <a:r>
              <a:rPr i="0"/>
              <a:t>Mikroalbuminuri • Serum Urikasit• Uriner Ca atılımı </a:t>
            </a:r>
          </a:p>
          <a:p>
            <a:pPr>
              <a:defRPr sz="2100" i="1"/>
            </a:pPr>
            <a:r>
              <a:t>.Fetoplasental Ünit Endokrin Disfonksiyonu.</a:t>
            </a:r>
            <a:r>
              <a:rPr i="0"/>
              <a:t> • hCG• AFP• İnhibin-A• Aktivin-A• PAPP-A</a:t>
            </a:r>
          </a:p>
          <a:p>
            <a:pPr>
              <a:defRPr sz="2100"/>
            </a:pPr>
            <a:r>
              <a:rPr i="1"/>
              <a:t>Endotelial Disfonksiyon, Büyüme Faktörleri ve Oksidatif Stress</a:t>
            </a:r>
            <a:r>
              <a:t> Sitokinler• PLGF• VEGF• S-FMS-like TK • sEndoglin </a:t>
            </a:r>
          </a:p>
          <a:p>
            <a:pPr>
              <a:defRPr sz="2100"/>
            </a:pPr>
            <a:r>
              <a:t>İlk trimesterde yüksek olan PI 16-18 hf (2.dalga) trofoblast invazyonu ile 22 haftada düşmeli!! Düşmemesi invazyon defektli için prediktif!!! </a:t>
            </a:r>
            <a:br/>
            <a:endParaRPr/>
          </a:p>
          <a:p>
            <a:pPr>
              <a:defRPr sz="2100"/>
            </a:pPr>
            <a:endParaRPr/>
          </a:p>
          <a:p>
            <a:endParaRPr/>
          </a:p>
          <a:p>
            <a:endParaRPr/>
          </a:p>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pPr>
              <a:defRPr sz="2100" i="1"/>
            </a:pPr>
            <a:r>
              <a:t>Plasental perfüzyon ve vasküler direnç disfonksiyonu• </a:t>
            </a:r>
            <a:r>
              <a:rPr i="0"/>
              <a:t>Doppler US Renin Platelet Anjiotensin II </a:t>
            </a:r>
            <a:br>
              <a:rPr i="0"/>
            </a:br>
            <a:r>
              <a:rPr i="0"/>
              <a:t>bağlanması </a:t>
            </a:r>
          </a:p>
          <a:p>
            <a:pPr>
              <a:defRPr sz="2100" i="1"/>
            </a:pPr>
            <a:r>
              <a:t>Renal Disfonksiyon </a:t>
            </a:r>
            <a:r>
              <a:rPr i="0"/>
              <a:t>Mikroalbuminuri • Serum Urikasit• Uriner Ca atılımı </a:t>
            </a:r>
          </a:p>
          <a:p>
            <a:pPr>
              <a:defRPr sz="2100" i="1"/>
            </a:pPr>
            <a:r>
              <a:t>.Fetoplasental Ünit Endokrin Disfonksiyonu.</a:t>
            </a:r>
            <a:r>
              <a:rPr i="0"/>
              <a:t> • hCG• AFP• İnhibin-A• Aktivin-A• PAPP-A</a:t>
            </a:r>
          </a:p>
          <a:p>
            <a:pPr>
              <a:defRPr sz="2100"/>
            </a:pPr>
            <a:r>
              <a:rPr i="1"/>
              <a:t>Endotelial Disfonksiyon, Büyüme Faktörleri ve Oksidatif Stress</a:t>
            </a:r>
            <a:r>
              <a:t> Sitokinler• PLGF• VEGF• S-FMS-like TK • sEndoglin </a:t>
            </a:r>
          </a:p>
          <a:p>
            <a:pPr>
              <a:defRPr sz="2100"/>
            </a:pPr>
            <a:r>
              <a:t>İlk trimesterde yüksek olan PI 16-18 hf (2.dalga) trofoblast invazyonu ile 22 haftada düşmeli!! Düşmemesi invazyon defektli için prediktif!!! </a:t>
            </a:r>
            <a:br/>
            <a:endParaRPr/>
          </a:p>
          <a:p>
            <a:pPr>
              <a:defRPr sz="2100"/>
            </a:pPr>
            <a:endParaRPr/>
          </a:p>
          <a:p>
            <a:endParaRPr/>
          </a:p>
          <a:p>
            <a:endParaRP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r>
              <a:t>Preeklampsi yönetimi 3 aşamalıdır:</a:t>
            </a:r>
          </a:p>
          <a:p>
            <a:r>
              <a:t>-normotansiyonun sağlanması</a:t>
            </a:r>
          </a:p>
          <a:p>
            <a:r>
              <a:t>-nöbet proflaksisi</a:t>
            </a:r>
          </a:p>
          <a:p>
            <a:r>
              <a:t>-doğumun planlanması</a:t>
            </a:r>
          </a:p>
          <a:p>
            <a:r>
              <a:t>23 hft altı gebelikler termine edilir 24-28 arası anne görüşü de alınarak takip edilir</a:t>
            </a:r>
          </a:p>
          <a:p>
            <a:r>
              <a:t>28-33 arası steroid uygulaması yapılır ilk 24 sa mgso4 verilir 1-2 hafta takip beklenir acil durumda doğum indüklenir</a:t>
            </a:r>
          </a:p>
          <a:p>
            <a:r>
              <a:t>34 hftda ac maturasyonuna göre doğum indüklenir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t>Hafif preeklampsi yönetimi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r>
              <a:t>Şiddetli preeklampsi yönetimi </a:t>
            </a:r>
          </a:p>
          <a:p>
            <a:r>
              <a:t>1Doğum indüksiyonu </a:t>
            </a:r>
          </a:p>
          <a:p>
            <a:r>
              <a:t>Maternal fetal değerlendirme </a:t>
            </a:r>
          </a:p>
          <a:p>
            <a:r>
              <a:t>Mgso4 endikasyonu var mı </a:t>
            </a:r>
          </a:p>
          <a:p>
            <a:r>
              <a:t>tehlikeli ht tedavi et</a:t>
            </a:r>
          </a:p>
          <a:p>
            <a:r>
              <a:t>2konservatif durumun kendine olduğu durumda 23 haftanın altonda acog terminasyon öneriyor </a:t>
            </a:r>
          </a:p>
          <a:p>
            <a:r>
              <a:t>34 haftanın altında doğum </a:t>
            </a:r>
          </a:p>
          <a:p>
            <a:r>
              <a:t>Konservatif tedavi yapabiliyorsan 24 48 sa hospitalize et ks yapılır  k.endike durum gelişirse doğurtulur. Gelişmezse antihipertansifle tac ? </a:t>
            </a:r>
          </a:p>
          <a:p>
            <a:r>
              <a:t>Şiddetli bulgular varlığında tek doz ks sonrası anne stabil olur olmaz doğum indülenir</a:t>
            </a:r>
          </a:p>
          <a:p>
            <a:r>
              <a:t>48 sa geciktirebileceğimiz durumlar : ks 24 sa ara ile iki doz z yapılır ) </a:t>
            </a:r>
          </a:p>
          <a:p>
            <a:r>
              <a:t>	-pprom tpenş 100.000 altında </a:t>
            </a:r>
          </a:p>
          <a:p>
            <a: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r>
              <a:t>Özetle termde şiddeti pe doğumu başlat</a:t>
            </a:r>
          </a:p>
          <a:p>
            <a:r>
              <a:t>Pretermde şiddetli doğumu başlat</a:t>
            </a:r>
          </a:p>
          <a:p>
            <a:r>
              <a:t>Termde hafif takip et kötüleşirse doğurt</a:t>
            </a:r>
          </a:p>
          <a:p>
            <a:r>
              <a:t>Pretermde hafif takip et ks yap net bfp kan tetkikleri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-Antepartum veya postpartum gelişebilir-Klinik seyri genellikle maternal ve fetal durumdaki progresif ve bazen ani bir bozulma ile karakterize -Artmış maternal morbidite ve mortalite oranları ile ilişkilidir.</a:t>
            </a:r>
          </a:p>
          <a:p>
            <a:r>
              <a:t>-Yb ve uzman personel gerekliliği sebebi ile termden uzak olan hastalar üçüncü basamak bir bakım merkezinde bakım almalı</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Uygun kaf boyutu 1.5 katı</a:t>
            </a:r>
          </a:p>
          <a:p>
            <a:r>
              <a:t>Oturur pozisyonda ölçüm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pPr>
              <a:defRPr sz="2000"/>
            </a:pPr>
            <a:r>
              <a:t>Sıvı yüklemesinden ve diüretik tedaviden kaçınılmalı </a:t>
            </a:r>
          </a:p>
          <a:p>
            <a:pPr>
              <a:defRPr sz="2000"/>
            </a:pPr>
            <a:r>
              <a:t>Diüretik tedavi sadece nedeni Bilinmeyen pulmoner ödem varlığında endikedir.</a:t>
            </a:r>
          </a:p>
          <a:p>
            <a:pPr>
              <a:defRPr sz="2000"/>
            </a:pPr>
            <a:r>
              <a:t>İnvaziv monitorizasyon acog kılavuzuna göre önerilmemektedir. Nedeni bilinmeyen pulmoner ödem ve sıvı tedavisine yanıt vermeyen oligüride invaziv monitorizasyon fayda sağlayabilir. Profilaktik trombosit süspansiyonu trombosit sayısı 50.000 in altına inmedikçe aşırı kanama ya da trombosit disfonksiyonu yoksa uygulanmaz ancak 20.000in altında derhal uygulanmalıdır.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r>
              <a:t>Servikal olgunlaşma yoksa veya acil bir endikasyon halinde cs tercih edilebilir </a:t>
            </a:r>
          </a:p>
          <a:p>
            <a:r>
              <a:t>Doğum indüksiyonunda prostoglandin analoğu veya balonla indüksiyon kullanılabilir</a:t>
            </a:r>
          </a:p>
          <a:p>
            <a:r>
              <a:t>Hipovolemisi olan gebelerde rejyonel anesteziye bağlı kan basıncı düşmeleri ve fetal distres oluşabilir.Düşük doz aspirin kullananlarda, koagulapati ya da trombositopeni yoksa uygulanabilir. </a:t>
            </a:r>
          </a:p>
          <a:p>
            <a:r>
              <a:t>Genel anestezi kullanılacaksa entübasyon öncesi antihipertansif kontrolün yapılmış olması gereklidir.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t>Risk içeren ya da iyileşme olmayan hastalarda profilaksi 24 saatten uzun tutulabilir. </a:t>
            </a:r>
          </a:p>
          <a:p>
            <a:r>
              <a:t>Postparum ilk 2 saatte 100 ml /h diürez **</a:t>
            </a:r>
          </a:p>
          <a:p>
            <a:r>
              <a:t>Postpartum ağrı anksiyete nsaid ergometrin kullanımı sıvı yüklenmesi sebebi ile ilk 4-5 gün ta yüksek seyreder.Postpartum 4.günden itibaren hastalığın şiddeti azalır.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r>
              <a:t>Kardiopulmoner arrest çoğunlukla myodepresan etkiden değil solunum arrestinden dolayı gelişir. Solunum desteği sağlandıktan sonra myodepresan dozda bile arrest gelişmediği görülmüştür.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pPr>
              <a:defRPr sz="2000"/>
            </a:pPr>
            <a:r>
              <a:t>  Azalmış plazma volümü olan preeklamptik gebelerde agresif tedavi ile hipertansiyonu düşürmek maternal kardiak outputu azaltmak uteroplasental perfüzyonu düşürerek iatrojenik fetal distrese sebep olabilir. </a:t>
            </a:r>
          </a:p>
          <a:p>
            <a:pPr>
              <a:defRPr sz="2000"/>
            </a:pPr>
            <a:r>
              <a:t>acog: 160/110 aşması halinde </a:t>
            </a:r>
          </a:p>
          <a:p>
            <a:pPr>
              <a:defRPr sz="2000"/>
            </a:pPr>
            <a:r>
              <a:t>nice, sogc :150/100 aşarsa</a:t>
            </a:r>
          </a:p>
          <a:p>
            <a:pPr>
              <a:defRPr sz="2000"/>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prstGeom prst="rect">
            <a:avLst/>
          </a:prstGeom>
        </p:spPr>
        <p:txBody>
          <a:bodyPr/>
          <a:lstStyle/>
          <a:p>
            <a:endParaRPr/>
          </a:p>
        </p:txBody>
      </p:sp>
      <p:sp>
        <p:nvSpPr>
          <p:cNvPr id="419" name="Shape 419"/>
          <p:cNvSpPr>
            <a:spLocks noGrp="1"/>
          </p:cNvSpPr>
          <p:nvPr>
            <p:ph type="body" sz="quarter" idx="1"/>
          </p:nvPr>
        </p:nvSpPr>
        <p:spPr>
          <a:prstGeom prst="rect">
            <a:avLst/>
          </a:prstGeom>
        </p:spPr>
        <p:txBody>
          <a:bodyPr/>
          <a:lstStyle/>
          <a:p>
            <a:pPr>
              <a:defRPr sz="1600"/>
            </a:pPr>
            <a:r>
              <a:t>-Direkt vasodilatatördür. Sistemik vasküler direnci azaltır. Kalp hızını artırır.</a:t>
            </a:r>
          </a:p>
          <a:p>
            <a:pPr>
              <a:defRPr sz="1600"/>
            </a:pPr>
            <a:r>
              <a:t>-Hipovolemi olduğunda eş zamanlı sıvı verilmezse hızlı kan basıncı düşmeleri görülebilir.</a:t>
            </a:r>
          </a:p>
          <a:p>
            <a:pPr>
              <a:defRPr sz="1600"/>
            </a:pPr>
            <a:r>
              <a:t>-Etkisi 10-20 dkda başlar. Pik etki 20 dkda olur. 3-8 saat devam edebilir.</a:t>
            </a:r>
          </a:p>
          <a:p>
            <a:pPr>
              <a:defRPr sz="1600"/>
            </a:pPr>
            <a:r>
              <a:t>-Bolus infüzyonlarla, 20 dk lık intervallerle, istenilen etki oluşuncaya kadar tekrarlanır.</a:t>
            </a:r>
          </a:p>
          <a:p>
            <a:pPr>
              <a:defRPr sz="1600"/>
            </a:pPr>
            <a:r>
              <a:t>-Önce idiosenkrezik hipotansiyon için 1 mg test doz verilir. Daha sonra 4 mg 2-4 dk içinde verilir. 20 dk sonra etki yoksa tekrarlanır. Yanıt supoptimalse doz azaltılarak tekrarlanır.-Kan basıncı 90-100 mm/Hg arası tutulur. 105 mm/Hg oluşuncaya kadar doz tekrarlanmaz</a:t>
            </a:r>
          </a:p>
          <a:p>
            <a:pPr>
              <a:defRPr sz="1600"/>
            </a:pPr>
            <a:r>
              <a:t>-Baş ağrısı epigastrik ağrı gibi preeklampsinin şiddetlenmesiyle karıştırılabilecek yan etkileri vardır.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pPr>
              <a:defRPr sz="1600"/>
            </a:pPr>
            <a:r>
              <a:t>-Alfa ve beta adrenerjik reseptör antagonistidir.</a:t>
            </a:r>
          </a:p>
          <a:p>
            <a:pPr>
              <a:defRPr sz="1600"/>
            </a:pPr>
            <a:r>
              <a:t>- Hipertansif gebelerde uteroplasental perfüzyonu artırdığı ileri sürülmüştür. </a:t>
            </a:r>
          </a:p>
          <a:p>
            <a:pPr>
              <a:defRPr sz="1600"/>
            </a:pPr>
            <a:r>
              <a:t>-Başlangıç infüzyonla 20 mg verilir.10 dklık aralarla istenilen etki oluşuncaya kadar 40 -80mg lık dozlarla toplam 220 mg a kadar verilebilir.</a:t>
            </a:r>
          </a:p>
          <a:p>
            <a:pPr>
              <a:defRPr sz="1600"/>
            </a:pPr>
            <a:r>
              <a:t>-Sürekli infüzyonla verilecekse 2mg /dk hızında verilir.</a:t>
            </a:r>
          </a:p>
          <a:p>
            <a:pPr>
              <a:defRPr sz="1600"/>
            </a:pPr>
            <a:r>
              <a:t>-Oral doz 100 mg günde 2 kez verilir 2400 gr a kadar çıkılabilir.</a:t>
            </a:r>
          </a:p>
          <a:p>
            <a:pPr>
              <a:defRPr sz="1600"/>
            </a:pPr>
            <a:r>
              <a:t>-Termden uzak gebelerde fetal akciğer maturasyonu üzerinde olumlu etkileri görülmüştür. Neonatal bradikardi yapabilir. SGAlı bebeklerde durumu kötüleştirir -Astım ve kalp bloğu olanlarda kullanılmamalı</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pPr>
              <a:defRPr sz="1700"/>
            </a:pPr>
            <a:r>
              <a:t>-Uteroplasental kan akımını etkilemediği ileri sürülmektedir.</a:t>
            </a:r>
          </a:p>
          <a:p>
            <a:pPr>
              <a:defRPr sz="1700"/>
            </a:pPr>
            <a:r>
              <a:t>-Akut tedavide 10 mg ile başlanır.yanıta göre 30 dk sonra doz tekrarlanır. 6-8 saat aralarla 10-20 mg verilebilir. Maksimum 120 mg verilir. Baş ağrısı flushing taşikardi yorgunluk yapabilir.</a:t>
            </a:r>
          </a:p>
          <a:p>
            <a:pPr>
              <a:defRPr sz="1700"/>
            </a:pPr>
            <a:r>
              <a:t>-Eş zamanlı magnezyum alanlarda hipotansiyona dikkat edilmeli</a:t>
            </a:r>
          </a:p>
          <a:p>
            <a:pPr>
              <a:defRPr sz="1700"/>
            </a:pPr>
            <a:r>
              <a:t>-Sublingual kullanımı kan basıncında ani ve ciddi düşüşlere sebep olabileceğinden kullanılmamalıdır.</a:t>
            </a:r>
          </a:p>
          <a:p>
            <a:pPr>
              <a:defRPr sz="1700"/>
            </a:pPr>
            <a:r>
              <a:t>-40 yaş üzeri koroner hastalık aile öyküsü olanlarda ve ağır sigara içicilerinde dikkat edilmelidir. -Negatif inotropik etkiye dikkat edilmelidir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prstGeom prst="rect">
            <a:avLst/>
          </a:prstGeom>
        </p:spPr>
        <p:txBody>
          <a:bodyPr/>
          <a:lstStyle/>
          <a:p>
            <a:endParaRPr/>
          </a:p>
        </p:txBody>
      </p:sp>
      <p:sp>
        <p:nvSpPr>
          <p:cNvPr id="443" name="Shape 443"/>
          <p:cNvSpPr>
            <a:spLocks noGrp="1"/>
          </p:cNvSpPr>
          <p:nvPr>
            <p:ph type="body" sz="quarter" idx="1"/>
          </p:nvPr>
        </p:nvSpPr>
        <p:spPr>
          <a:prstGeom prst="rect">
            <a:avLst/>
          </a:prstGeom>
        </p:spPr>
        <p:txBody>
          <a:bodyPr/>
          <a:lstStyle/>
          <a:p>
            <a:pPr>
              <a:defRPr sz="1700"/>
            </a:pPr>
            <a:r>
              <a:t>Nitroprussid: Potent hızlı kısa etkili direkt vazodilatatördür. Diğer ilaçlara cevap vermeyen acil hipertansiyon krizlerinde kullanımı önerilir. Ani ve derin hipotansiyona karşı hipovolemi düzeltilmelidir. Fetal siyanid toksisitesine karşı dikkatli olunmalıdır. </a:t>
            </a:r>
          </a:p>
          <a:p>
            <a:pPr>
              <a:defRPr sz="1700"/>
            </a:pPr>
            <a:r>
              <a:t>Diazoxid: Tiazid analoğu, diüretik etkisi yoktur. Direkt vazodilatatör Ani hipotansiyon ile fetal distres veya maternal serebral iskemi yapabilir. Şiddetli hipertansiyonun acil tedavisinde kullanılabilirse de fetal ve maternal hiperglisemi etkilerinden dolayı nadiren kullanılır. </a:t>
            </a:r>
          </a:p>
          <a:p>
            <a:pPr>
              <a:defRPr sz="1700"/>
            </a:pPr>
            <a:r>
              <a:t>Alfa metil dopa: alfa adren.agonistEtkisi geç başlar. Akut hipertansiyonda ve acil durumlarda tercih edilmemeli.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p>
            <a:r>
              <a:t>Preeklampsi geçirenlerde ilerki yaşamda hipertansiyon riski tartışmalıdır.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İlk kez gebeliğin 20 haftasından sonra ortaya çıkan ve post partum </a:t>
            </a:r>
            <a:r>
              <a:rPr>
                <a:solidFill>
                  <a:srgbClr val="DF0000"/>
                </a:solidFill>
              </a:rPr>
              <a:t>6.haftada </a:t>
            </a:r>
            <a:r>
              <a:t>normale dönen kan basıncı yükselmesidir.Proteinüri yoktur.Gebelikte hipertansif hastalıkların en sık nedenidir.</a:t>
            </a:r>
          </a:p>
          <a:p>
            <a:endParaRPr/>
          </a:p>
          <a:p>
            <a:r>
              <a:t>Hafif G.H. TA &gt; 140/90 mm/Hg Ağır G.H. TA &gt; 160/110 mm/Hg</a:t>
            </a:r>
          </a:p>
          <a:p>
            <a:r>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prstGeom prst="rect">
            <a:avLst/>
          </a:prstGeom>
        </p:spPr>
        <p:txBody>
          <a:bodyPr/>
          <a:lstStyle/>
          <a:p>
            <a:endParaRPr/>
          </a:p>
        </p:txBody>
      </p:sp>
      <p:sp>
        <p:nvSpPr>
          <p:cNvPr id="456" name="Shape 456"/>
          <p:cNvSpPr>
            <a:spLocks noGrp="1"/>
          </p:cNvSpPr>
          <p:nvPr>
            <p:ph type="body" sz="quarter" idx="1"/>
          </p:nvPr>
        </p:nvSpPr>
        <p:spPr>
          <a:prstGeom prst="rect">
            <a:avLst/>
          </a:prstGeom>
        </p:spPr>
        <p:txBody>
          <a:bodyPr/>
          <a:lstStyle/>
          <a:p>
            <a:r>
              <a:t>Preeklampsi açısından yüksek riskli kadınlarda düşük doz aspirin riski anlamlı azaltır.</a:t>
            </a:r>
          </a:p>
          <a:p>
            <a:endParaRP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defRPr sz="1700"/>
            </a:pPr>
            <a:r>
              <a:t>BULGULAR  Hipertansiyon  Proteinüri  Ödem  Derin tendon reflekslerinde artış  Retina değişiklikleri</a:t>
            </a:r>
          </a:p>
          <a:p>
            <a:pPr>
              <a:defRPr sz="1700"/>
            </a:pPr>
            <a:r>
              <a:t>SEMPTOMLAR  Serebral : </a:t>
            </a:r>
          </a:p>
          <a:p>
            <a:pPr>
              <a:defRPr sz="1700"/>
            </a:pPr>
            <a:r>
              <a:t>Başağrısı, başdönmesi, kulak çınlaması,bilinç bulanıklığı, </a:t>
            </a:r>
          </a:p>
          <a:p>
            <a:pPr>
              <a:defRPr sz="1700"/>
            </a:pPr>
            <a:r>
              <a:t> Görsel : Retina yırtılması, ödem, diplopi,skotom, körlük,</a:t>
            </a:r>
          </a:p>
          <a:p>
            <a:pPr>
              <a:defRPr sz="1700"/>
            </a:pPr>
            <a:r>
              <a:t>  Gastroentestinal : Bulantı kusma,epigastrik ve sağ üst kadran ağrısı, hematemez</a:t>
            </a:r>
          </a:p>
          <a:p>
            <a:pPr>
              <a:defRPr sz="1700"/>
            </a:pPr>
            <a:r>
              <a:t>  Renal : Oligüri, anüri ,hematüri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Delta hipertansiyon : hasta normotansif sınırlarda iken preeklamptik sürece girmiş olabilir. Hastanın tansiyon takibinde sistolik &gt;30 Diastolik &gt;15 mmhglık artışta dikkatli olunmalı (alexander 2006)</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r>
              <a:t>acog:American collage of obstetricians and gynecologists</a:t>
            </a:r>
          </a:p>
          <a:p>
            <a:r>
              <a:t>Sogc:te society of obstetricians and gynecologists of canada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Son dönemde postpartum dönemde görülme sıklığı artmıştır bunun sebebi iyi antenatal bakım erken tanının artışı ve etkin mgso4 kullanımı</a:t>
            </a:r>
          </a:p>
          <a:p>
            <a:r>
              <a:t>Postpartum 48.saatte gelişmesi halinde farklı bir etiyoloji düşünülmelidir. </a:t>
            </a:r>
          </a:p>
          <a:p>
            <a:r>
              <a:t>Ateş intrakranial hemoraji bulgusudur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t>Nöbet proflaksisinde mgso4 kullanılırken kontrol etmede buna ek midazolam lorazepam amobarbital kullanılabilir.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Gebelik öncesi hipertansif olan hastada gebelik sonrası yeni proteinüri gelişimi veya mevcut proteinürinin şiddetlenmesi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Başlık ve Alt Ana Başlık">
    <p:spTree>
      <p:nvGrpSpPr>
        <p:cNvPr id="1" name=""/>
        <p:cNvGrpSpPr/>
        <p:nvPr/>
      </p:nvGrpSpPr>
      <p:grpSpPr>
        <a:xfrm>
          <a:off x="0" y="0"/>
          <a:ext cx="0" cy="0"/>
          <a:chOff x="0" y="0"/>
          <a:chExt cx="0" cy="0"/>
        </a:xfrm>
      </p:grpSpPr>
      <p:sp>
        <p:nvSpPr>
          <p:cNvPr id="13" name="Çizgi"/>
          <p:cNvSpPr/>
          <p:nvPr/>
        </p:nvSpPr>
        <p:spPr>
          <a:xfrm>
            <a:off x="508000" y="659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Çizgi"/>
          <p:cNvSpPr/>
          <p:nvPr/>
        </p:nvSpPr>
        <p:spPr>
          <a:xfrm>
            <a:off x="508000" y="408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Çizgi"/>
          <p:cNvSpPr/>
          <p:nvPr/>
        </p:nvSpPr>
        <p:spPr>
          <a:xfrm flipV="1">
            <a:off x="7994302" y="45262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6" name="Lorem Ipsum Dolor"/>
          <p:cNvSpPr txBox="1">
            <a:spLocks noGrp="1"/>
          </p:cNvSpPr>
          <p:nvPr>
            <p:ph type="body" sz="quarter" idx="13"/>
          </p:nvPr>
        </p:nvSpPr>
        <p:spPr>
          <a:xfrm>
            <a:off x="508000" y="35052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17" name="Başlık Metni"/>
          <p:cNvSpPr txBox="1">
            <a:spLocks noGrp="1"/>
          </p:cNvSpPr>
          <p:nvPr>
            <p:ph type="title"/>
          </p:nvPr>
        </p:nvSpPr>
        <p:spPr>
          <a:xfrm>
            <a:off x="508000" y="4140200"/>
            <a:ext cx="7200900" cy="2413000"/>
          </a:xfrm>
          <a:prstGeom prst="rect">
            <a:avLst/>
          </a:prstGeom>
        </p:spPr>
        <p:txBody>
          <a:bodyPr/>
          <a:lstStyle>
            <a:lvl1pPr algn="l"/>
          </a:lstStyle>
          <a:p>
            <a:r>
              <a:t>Başlık Metni</a:t>
            </a:r>
          </a:p>
        </p:txBody>
      </p:sp>
      <p:sp>
        <p:nvSpPr>
          <p:cNvPr id="18" name="Gövde Düzeyi Bir…"/>
          <p:cNvSpPr txBox="1">
            <a:spLocks noGrp="1"/>
          </p:cNvSpPr>
          <p:nvPr>
            <p:ph type="body" sz="quarter" idx="1"/>
          </p:nvPr>
        </p:nvSpPr>
        <p:spPr>
          <a:xfrm>
            <a:off x="8280400" y="414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Gövde Düzeyi Bir</a:t>
            </a:r>
          </a:p>
          <a:p>
            <a:pPr lvl="1"/>
            <a:r>
              <a:t>Gövde Düzeyi İki</a:t>
            </a:r>
          </a:p>
          <a:p>
            <a:pPr lvl="2"/>
            <a:r>
              <a:t>Gövde Düzeyi Üç</a:t>
            </a:r>
          </a:p>
          <a:p>
            <a:pPr lvl="3"/>
            <a:r>
              <a:t>Gövde Düzeyi Dört</a:t>
            </a:r>
          </a:p>
          <a:p>
            <a:pPr lvl="4"/>
            <a:r>
              <a:t>Gövde Düzeyi Beş</a:t>
            </a:r>
          </a:p>
        </p:txBody>
      </p:sp>
      <p:sp>
        <p:nvSpPr>
          <p:cNvPr id="19"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Alıntı">
    <p:spTree>
      <p:nvGrpSpPr>
        <p:cNvPr id="1" name=""/>
        <p:cNvGrpSpPr/>
        <p:nvPr/>
      </p:nvGrpSpPr>
      <p:grpSpPr>
        <a:xfrm>
          <a:off x="0" y="0"/>
          <a:ext cx="0" cy="0"/>
          <a:chOff x="0" y="0"/>
          <a:chExt cx="0" cy="0"/>
        </a:xfrm>
      </p:grpSpPr>
      <p:sp>
        <p:nvSpPr>
          <p:cNvPr id="107" name="-Ali Utku"/>
          <p:cNvSpPr txBox="1">
            <a:spLocks noGrp="1"/>
          </p:cNvSpPr>
          <p:nvPr>
            <p:ph type="body" sz="quarter" idx="13"/>
          </p:nvPr>
        </p:nvSpPr>
        <p:spPr>
          <a:xfrm>
            <a:off x="533400" y="5969000"/>
            <a:ext cx="11938000" cy="609600"/>
          </a:xfrm>
          <a:prstGeom prst="rect">
            <a:avLst/>
          </a:prstGeom>
        </p:spPr>
        <p:txBody>
          <a:bodyPr anchor="t">
            <a:spAutoFit/>
          </a:bodyPr>
          <a:lstStyle>
            <a:lvl1pPr marL="0" indent="0" algn="ctr">
              <a:spcBef>
                <a:spcPts val="1200"/>
              </a:spcBef>
              <a:buClrTx/>
              <a:buSzTx/>
              <a:buFontTx/>
              <a:buNone/>
              <a:defRPr sz="3000" i="1"/>
            </a:lvl1pPr>
          </a:lstStyle>
          <a:p>
            <a:r>
              <a:t>-Ali Utku</a:t>
            </a:r>
          </a:p>
        </p:txBody>
      </p:sp>
      <p:sp>
        <p:nvSpPr>
          <p:cNvPr id="108" name="“Buraya bir alıntı yazın.”"/>
          <p:cNvSpPr txBox="1">
            <a:spLocks noGrp="1"/>
          </p:cNvSpPr>
          <p:nvPr>
            <p:ph type="body" sz="quarter" idx="14"/>
          </p:nvPr>
        </p:nvSpPr>
        <p:spPr>
          <a:xfrm>
            <a:off x="1270000" y="4254500"/>
            <a:ext cx="10464800" cy="711200"/>
          </a:xfrm>
          <a:prstGeom prst="rect">
            <a:avLst/>
          </a:prstGeom>
        </p:spPr>
        <p:txBody>
          <a:bodyPr>
            <a:spAutoFit/>
          </a:bodyPr>
          <a:lstStyle>
            <a:lvl1pPr marL="0" indent="0" algn="ctr">
              <a:spcBef>
                <a:spcPts val="0"/>
              </a:spcBef>
              <a:buClrTx/>
              <a:buSzTx/>
              <a:buFontTx/>
              <a:buNone/>
            </a:lvl1pPr>
          </a:lstStyle>
          <a:p>
            <a:r>
              <a:t>“Buraya bir alıntı yazın.” </a:t>
            </a:r>
          </a:p>
        </p:txBody>
      </p:sp>
      <p:sp>
        <p:nvSpPr>
          <p:cNvPr id="109"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Fotoğraf">
    <p:spTree>
      <p:nvGrpSpPr>
        <p:cNvPr id="1" name=""/>
        <p:cNvGrpSpPr/>
        <p:nvPr/>
      </p:nvGrpSpPr>
      <p:grpSpPr>
        <a:xfrm>
          <a:off x="0" y="0"/>
          <a:ext cx="0" cy="0"/>
          <a:chOff x="0" y="0"/>
          <a:chExt cx="0" cy="0"/>
        </a:xfrm>
      </p:grpSpPr>
      <p:sp>
        <p:nvSpPr>
          <p:cNvPr id="116" name="Görüntü"/>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17"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oş">
    <p:spTree>
      <p:nvGrpSpPr>
        <p:cNvPr id="1" name=""/>
        <p:cNvGrpSpPr/>
        <p:nvPr/>
      </p:nvGrpSpPr>
      <p:grpSpPr>
        <a:xfrm>
          <a:off x="0" y="0"/>
          <a:ext cx="0" cy="0"/>
          <a:chOff x="0" y="0"/>
          <a:chExt cx="0" cy="0"/>
        </a:xfrm>
      </p:grpSpPr>
      <p:sp>
        <p:nvSpPr>
          <p:cNvPr id="124"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toğraf - Yatay">
    <p:spTree>
      <p:nvGrpSpPr>
        <p:cNvPr id="1" name=""/>
        <p:cNvGrpSpPr/>
        <p:nvPr/>
      </p:nvGrpSpPr>
      <p:grpSpPr>
        <a:xfrm>
          <a:off x="0" y="0"/>
          <a:ext cx="0" cy="0"/>
          <a:chOff x="0" y="0"/>
          <a:chExt cx="0" cy="0"/>
        </a:xfrm>
      </p:grpSpPr>
      <p:sp>
        <p:nvSpPr>
          <p:cNvPr id="26" name="Çizgi"/>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Çizgi"/>
          <p:cNvSpPr/>
          <p:nvPr/>
        </p:nvSpPr>
        <p:spPr>
          <a:xfrm>
            <a:off x="508000" y="913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8" name="Çizgi"/>
          <p:cNvSpPr/>
          <p:nvPr/>
        </p:nvSpPr>
        <p:spPr>
          <a:xfrm>
            <a:off x="508000" y="662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 name="Çizgi"/>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 name="Lorem Ipsum Dolor"/>
          <p:cNvSpPr txBox="1">
            <a:spLocks noGrp="1"/>
          </p:cNvSpPr>
          <p:nvPr>
            <p:ph type="body" sz="quarter" idx="13"/>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31" name="Görüntü"/>
          <p:cNvSpPr>
            <a:spLocks noGrp="1"/>
          </p:cNvSpPr>
          <p:nvPr>
            <p:ph type="pic" idx="14"/>
          </p:nvPr>
        </p:nvSpPr>
        <p:spPr>
          <a:xfrm>
            <a:off x="596900" y="633461"/>
            <a:ext cx="11811000" cy="5207001"/>
          </a:xfrm>
          <a:prstGeom prst="rect">
            <a:avLst/>
          </a:prstGeom>
          <a:ln w="9525">
            <a:round/>
          </a:ln>
        </p:spPr>
        <p:txBody>
          <a:bodyPr lIns="91439" tIns="45719" rIns="91439" bIns="45719" anchor="t">
            <a:noAutofit/>
          </a:bodyPr>
          <a:lstStyle/>
          <a:p>
            <a:endParaRPr/>
          </a:p>
        </p:txBody>
      </p:sp>
      <p:sp>
        <p:nvSpPr>
          <p:cNvPr id="32" name="Başlık Metni"/>
          <p:cNvSpPr txBox="1">
            <a:spLocks noGrp="1"/>
          </p:cNvSpPr>
          <p:nvPr>
            <p:ph type="title"/>
          </p:nvPr>
        </p:nvSpPr>
        <p:spPr>
          <a:xfrm>
            <a:off x="508000" y="6680200"/>
            <a:ext cx="7200900" cy="2413000"/>
          </a:xfrm>
          <a:prstGeom prst="rect">
            <a:avLst/>
          </a:prstGeom>
        </p:spPr>
        <p:txBody>
          <a:bodyPr/>
          <a:lstStyle>
            <a:lvl1pPr algn="l"/>
          </a:lstStyle>
          <a:p>
            <a:r>
              <a:t>Başlık Metni</a:t>
            </a:r>
          </a:p>
        </p:txBody>
      </p:sp>
      <p:sp>
        <p:nvSpPr>
          <p:cNvPr id="33" name="Gövde Düzeyi Bir…"/>
          <p:cNvSpPr txBox="1">
            <a:spLocks noGrp="1"/>
          </p:cNvSpPr>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Gövde Düzeyi Bir</a:t>
            </a:r>
          </a:p>
          <a:p>
            <a:pPr lvl="1"/>
            <a:r>
              <a:t>Gövde Düzeyi İki</a:t>
            </a:r>
          </a:p>
          <a:p>
            <a:pPr lvl="2"/>
            <a:r>
              <a:t>Gövde Düzeyi Üç</a:t>
            </a:r>
          </a:p>
          <a:p>
            <a:pPr lvl="3"/>
            <a:r>
              <a:t>Gövde Düzeyi Dört</a:t>
            </a:r>
          </a:p>
          <a:p>
            <a:pPr lvl="4"/>
            <a:r>
              <a:t>Gövde Düzeyi Beş</a:t>
            </a:r>
          </a:p>
        </p:txBody>
      </p:sp>
      <p:sp>
        <p:nvSpPr>
          <p:cNvPr id="34"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aşlık - Orta">
    <p:spTree>
      <p:nvGrpSpPr>
        <p:cNvPr id="1" name=""/>
        <p:cNvGrpSpPr/>
        <p:nvPr/>
      </p:nvGrpSpPr>
      <p:grpSpPr>
        <a:xfrm>
          <a:off x="0" y="0"/>
          <a:ext cx="0" cy="0"/>
          <a:chOff x="0" y="0"/>
          <a:chExt cx="0" cy="0"/>
        </a:xfrm>
      </p:grpSpPr>
      <p:sp>
        <p:nvSpPr>
          <p:cNvPr id="41" name="Başlık Metni"/>
          <p:cNvSpPr txBox="1">
            <a:spLocks noGrp="1"/>
          </p:cNvSpPr>
          <p:nvPr>
            <p:ph type="title"/>
          </p:nvPr>
        </p:nvSpPr>
        <p:spPr>
          <a:xfrm>
            <a:off x="508000" y="3670300"/>
            <a:ext cx="11988800" cy="2413000"/>
          </a:xfrm>
          <a:prstGeom prst="rect">
            <a:avLst/>
          </a:prstGeom>
        </p:spPr>
        <p:txBody>
          <a:bodyPr/>
          <a:lstStyle/>
          <a:p>
            <a:r>
              <a:t>Başlık Metni</a:t>
            </a:r>
          </a:p>
        </p:txBody>
      </p:sp>
      <p:sp>
        <p:nvSpPr>
          <p:cNvPr id="42"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Fotoğraf - Düşey">
    <p:spTree>
      <p:nvGrpSpPr>
        <p:cNvPr id="1" name=""/>
        <p:cNvGrpSpPr/>
        <p:nvPr/>
      </p:nvGrpSpPr>
      <p:grpSpPr>
        <a:xfrm>
          <a:off x="0" y="0"/>
          <a:ext cx="0" cy="0"/>
          <a:chOff x="0" y="0"/>
          <a:chExt cx="0" cy="0"/>
        </a:xfrm>
      </p:grpSpPr>
      <p:sp>
        <p:nvSpPr>
          <p:cNvPr id="49" name="Çizgi"/>
          <p:cNvSpPr/>
          <p:nvPr/>
        </p:nvSpPr>
        <p:spPr>
          <a:xfrm>
            <a:off x="508000" y="4876800"/>
            <a:ext cx="56763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Çizgi"/>
          <p:cNvSpPr/>
          <p:nvPr/>
        </p:nvSpPr>
        <p:spPr>
          <a:xfrm>
            <a:off x="508000" y="2768600"/>
            <a:ext cx="5676316"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1" name="Lorem Ipsum Dolor"/>
          <p:cNvSpPr txBox="1">
            <a:spLocks noGrp="1"/>
          </p:cNvSpPr>
          <p:nvPr>
            <p:ph type="body" sz="quarter" idx="13"/>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sz="2400" i="1"/>
            </a:lvl1pPr>
          </a:lstStyle>
          <a:p>
            <a:r>
              <a:t>Lorem Ipsum Dolor</a:t>
            </a:r>
          </a:p>
        </p:txBody>
      </p:sp>
      <p:sp>
        <p:nvSpPr>
          <p:cNvPr id="52" name="Görüntü"/>
          <p:cNvSpPr>
            <a:spLocks noGrp="1"/>
          </p:cNvSpPr>
          <p:nvPr>
            <p:ph type="pic" sz="half" idx="14"/>
          </p:nvPr>
        </p:nvSpPr>
        <p:spPr>
          <a:xfrm>
            <a:off x="6818219" y="647699"/>
            <a:ext cx="5588001" cy="8331201"/>
          </a:xfrm>
          <a:prstGeom prst="rect">
            <a:avLst/>
          </a:prstGeom>
          <a:ln w="9525">
            <a:round/>
          </a:ln>
        </p:spPr>
        <p:txBody>
          <a:bodyPr lIns="91439" tIns="45719" rIns="91439" bIns="45719" anchor="t">
            <a:noAutofit/>
          </a:bodyPr>
          <a:lstStyle/>
          <a:p>
            <a:endParaRPr/>
          </a:p>
        </p:txBody>
      </p:sp>
      <p:sp>
        <p:nvSpPr>
          <p:cNvPr id="53" name="Başlık Metni"/>
          <p:cNvSpPr txBox="1">
            <a:spLocks noGrp="1"/>
          </p:cNvSpPr>
          <p:nvPr>
            <p:ph type="title"/>
          </p:nvPr>
        </p:nvSpPr>
        <p:spPr>
          <a:xfrm>
            <a:off x="508000" y="2806700"/>
            <a:ext cx="5676900" cy="2032000"/>
          </a:xfrm>
          <a:prstGeom prst="rect">
            <a:avLst/>
          </a:prstGeom>
        </p:spPr>
        <p:txBody>
          <a:bodyPr/>
          <a:lstStyle>
            <a:lvl1pPr algn="l">
              <a:defRPr sz="5600"/>
            </a:lvl1pPr>
          </a:lstStyle>
          <a:p>
            <a:r>
              <a:t>Başlık Metni</a:t>
            </a:r>
          </a:p>
        </p:txBody>
      </p:sp>
      <p:sp>
        <p:nvSpPr>
          <p:cNvPr id="54" name="Gövde Düzeyi Bir…"/>
          <p:cNvSpPr txBox="1">
            <a:spLocks noGrp="1"/>
          </p:cNvSpPr>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Gövde Düzeyi Bir</a:t>
            </a:r>
          </a:p>
          <a:p>
            <a:pPr lvl="1"/>
            <a:r>
              <a:t>Gövde Düzeyi İki</a:t>
            </a:r>
          </a:p>
          <a:p>
            <a:pPr lvl="2"/>
            <a:r>
              <a:t>Gövde Düzeyi Üç</a:t>
            </a:r>
          </a:p>
          <a:p>
            <a:pPr lvl="3"/>
            <a:r>
              <a:t>Gövde Düzeyi Dört</a:t>
            </a:r>
          </a:p>
          <a:p>
            <a:pPr lvl="4"/>
            <a:r>
              <a:t>Gövde Düzeyi Beş</a:t>
            </a:r>
          </a:p>
        </p:txBody>
      </p:sp>
      <p:sp>
        <p:nvSpPr>
          <p:cNvPr id="55"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aşlık - Üst">
    <p:spTree>
      <p:nvGrpSpPr>
        <p:cNvPr id="1" name=""/>
        <p:cNvGrpSpPr/>
        <p:nvPr/>
      </p:nvGrpSpPr>
      <p:grpSpPr>
        <a:xfrm>
          <a:off x="0" y="0"/>
          <a:ext cx="0" cy="0"/>
          <a:chOff x="0" y="0"/>
          <a:chExt cx="0" cy="0"/>
        </a:xfrm>
      </p:grpSpPr>
      <p:sp>
        <p:nvSpPr>
          <p:cNvPr id="62" name="Başlık Metni"/>
          <p:cNvSpPr txBox="1">
            <a:spLocks noGrp="1"/>
          </p:cNvSpPr>
          <p:nvPr>
            <p:ph type="title"/>
          </p:nvPr>
        </p:nvSpPr>
        <p:spPr>
          <a:prstGeom prst="rect">
            <a:avLst/>
          </a:prstGeom>
        </p:spPr>
        <p:txBody>
          <a:bodyPr/>
          <a:lstStyle/>
          <a:p>
            <a:r>
              <a:t>Başlık Metni</a:t>
            </a:r>
          </a:p>
        </p:txBody>
      </p:sp>
      <p:sp>
        <p:nvSpPr>
          <p:cNvPr id="63"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aşlık ve Maddeler">
    <p:spTree>
      <p:nvGrpSpPr>
        <p:cNvPr id="1" name=""/>
        <p:cNvGrpSpPr/>
        <p:nvPr/>
      </p:nvGrpSpPr>
      <p:grpSpPr>
        <a:xfrm>
          <a:off x="0" y="0"/>
          <a:ext cx="0" cy="0"/>
          <a:chOff x="0" y="0"/>
          <a:chExt cx="0" cy="0"/>
        </a:xfrm>
      </p:grpSpPr>
      <p:sp>
        <p:nvSpPr>
          <p:cNvPr id="70" name="Başlık Metni"/>
          <p:cNvSpPr txBox="1">
            <a:spLocks noGrp="1"/>
          </p:cNvSpPr>
          <p:nvPr>
            <p:ph type="title"/>
          </p:nvPr>
        </p:nvSpPr>
        <p:spPr>
          <a:prstGeom prst="rect">
            <a:avLst/>
          </a:prstGeom>
        </p:spPr>
        <p:txBody>
          <a:bodyPr/>
          <a:lstStyle/>
          <a:p>
            <a:r>
              <a:t>Başlık Metni</a:t>
            </a:r>
          </a:p>
        </p:txBody>
      </p:sp>
      <p:sp>
        <p:nvSpPr>
          <p:cNvPr id="71" name="Gövde Düzeyi Bir…"/>
          <p:cNvSpPr txBox="1">
            <a:spLocks noGrp="1"/>
          </p:cNvSpPr>
          <p:nvPr>
            <p:ph type="body" idx="1"/>
          </p:nvPr>
        </p:nvSpPr>
        <p:spPr>
          <a:prstGeom prst="rect">
            <a:avLst/>
          </a:prstGeom>
        </p:spPr>
        <p:txBody>
          <a:bodyPr/>
          <a:lstStyle/>
          <a:p>
            <a:r>
              <a:t>Gövde Düzeyi Bir</a:t>
            </a:r>
          </a:p>
          <a:p>
            <a:pPr lvl="1"/>
            <a:r>
              <a:t>Gövde Düzeyi İki</a:t>
            </a:r>
          </a:p>
          <a:p>
            <a:pPr lvl="2"/>
            <a:r>
              <a:t>Gövde Düzeyi Üç</a:t>
            </a:r>
          </a:p>
          <a:p>
            <a:pPr lvl="3"/>
            <a:r>
              <a:t>Gövde Düzeyi Dört</a:t>
            </a:r>
          </a:p>
          <a:p>
            <a:pPr lvl="4"/>
            <a:r>
              <a:t>Gövde Düzeyi Beş</a:t>
            </a:r>
          </a:p>
        </p:txBody>
      </p:sp>
      <p:sp>
        <p:nvSpPr>
          <p:cNvPr id="72"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aşlık, Maddeler ve Fotoğraf">
    <p:spTree>
      <p:nvGrpSpPr>
        <p:cNvPr id="1" name=""/>
        <p:cNvGrpSpPr/>
        <p:nvPr/>
      </p:nvGrpSpPr>
      <p:grpSpPr>
        <a:xfrm>
          <a:off x="0" y="0"/>
          <a:ext cx="0" cy="0"/>
          <a:chOff x="0" y="0"/>
          <a:chExt cx="0" cy="0"/>
        </a:xfrm>
      </p:grpSpPr>
      <p:sp>
        <p:nvSpPr>
          <p:cNvPr id="79" name="Görüntü"/>
          <p:cNvSpPr>
            <a:spLocks noGrp="1"/>
          </p:cNvSpPr>
          <p:nvPr>
            <p:ph type="pic" sz="half" idx="13"/>
          </p:nvPr>
        </p:nvSpPr>
        <p:spPr>
          <a:xfrm>
            <a:off x="6819900" y="2654300"/>
            <a:ext cx="5588000" cy="6350000"/>
          </a:xfrm>
          <a:prstGeom prst="rect">
            <a:avLst/>
          </a:prstGeom>
          <a:ln w="9525">
            <a:round/>
          </a:ln>
        </p:spPr>
        <p:txBody>
          <a:bodyPr lIns="91439" tIns="45719" rIns="91439" bIns="45719" anchor="t">
            <a:noAutofit/>
          </a:bodyPr>
          <a:lstStyle/>
          <a:p>
            <a:endParaRPr/>
          </a:p>
        </p:txBody>
      </p:sp>
      <p:sp>
        <p:nvSpPr>
          <p:cNvPr id="80" name="Başlık Metni"/>
          <p:cNvSpPr txBox="1">
            <a:spLocks noGrp="1"/>
          </p:cNvSpPr>
          <p:nvPr>
            <p:ph type="title"/>
          </p:nvPr>
        </p:nvSpPr>
        <p:spPr>
          <a:prstGeom prst="rect">
            <a:avLst/>
          </a:prstGeom>
        </p:spPr>
        <p:txBody>
          <a:bodyPr/>
          <a:lstStyle/>
          <a:p>
            <a:r>
              <a:t>Başlık Metni</a:t>
            </a:r>
          </a:p>
        </p:txBody>
      </p:sp>
      <p:sp>
        <p:nvSpPr>
          <p:cNvPr id="81" name="Gövde Düzeyi Bir…"/>
          <p:cNvSpPr txBox="1">
            <a:spLocks noGrp="1"/>
          </p:cNvSpPr>
          <p:nvPr>
            <p:ph type="body" sz="half"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r>
              <a:t>Gövde Düzeyi Bir</a:t>
            </a:r>
          </a:p>
          <a:p>
            <a:pPr lvl="1"/>
            <a:r>
              <a:t>Gövde Düzeyi İki</a:t>
            </a:r>
          </a:p>
          <a:p>
            <a:pPr lvl="2"/>
            <a:r>
              <a:t>Gövde Düzeyi Üç</a:t>
            </a:r>
          </a:p>
          <a:p>
            <a:pPr lvl="3"/>
            <a:r>
              <a:t>Gövde Düzeyi Dört</a:t>
            </a:r>
          </a:p>
          <a:p>
            <a:pPr lvl="4"/>
            <a:r>
              <a:t>Gövde Düzeyi Beş</a:t>
            </a:r>
          </a:p>
        </p:txBody>
      </p:sp>
      <p:sp>
        <p:nvSpPr>
          <p:cNvPr id="82"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Maddeler">
    <p:spTree>
      <p:nvGrpSpPr>
        <p:cNvPr id="1" name=""/>
        <p:cNvGrpSpPr/>
        <p:nvPr/>
      </p:nvGrpSpPr>
      <p:grpSpPr>
        <a:xfrm>
          <a:off x="0" y="0"/>
          <a:ext cx="0" cy="0"/>
          <a:chOff x="0" y="0"/>
          <a:chExt cx="0" cy="0"/>
        </a:xfrm>
      </p:grpSpPr>
      <p:sp>
        <p:nvSpPr>
          <p:cNvPr id="89" name="Gövde Düzeyi Bir…"/>
          <p:cNvSpPr txBox="1">
            <a:spLocks noGrp="1"/>
          </p:cNvSpPr>
          <p:nvPr>
            <p:ph type="body" idx="1"/>
          </p:nvPr>
        </p:nvSpPr>
        <p:spPr>
          <a:xfrm>
            <a:off x="508000" y="1270000"/>
            <a:ext cx="11988800" cy="7213600"/>
          </a:xfrm>
          <a:prstGeom prst="rect">
            <a:avLst/>
          </a:prstGeom>
        </p:spPr>
        <p:txBody>
          <a:bodyPr/>
          <a:lstStyle/>
          <a:p>
            <a:r>
              <a:t>Gövde Düzeyi Bir</a:t>
            </a:r>
          </a:p>
          <a:p>
            <a:pPr lvl="1"/>
            <a:r>
              <a:t>Gövde Düzeyi İki</a:t>
            </a:r>
          </a:p>
          <a:p>
            <a:pPr lvl="2"/>
            <a:r>
              <a:t>Gövde Düzeyi Üç</a:t>
            </a:r>
          </a:p>
          <a:p>
            <a:pPr lvl="3"/>
            <a:r>
              <a:t>Gövde Düzeyi Dört</a:t>
            </a:r>
          </a:p>
          <a:p>
            <a:pPr lvl="4"/>
            <a:r>
              <a:t>Gövde Düzeyi Beş</a:t>
            </a:r>
          </a:p>
        </p:txBody>
      </p:sp>
      <p:sp>
        <p:nvSpPr>
          <p:cNvPr id="90"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Fotoğraf - 3 Yukarı">
    <p:spTree>
      <p:nvGrpSpPr>
        <p:cNvPr id="1" name=""/>
        <p:cNvGrpSpPr/>
        <p:nvPr/>
      </p:nvGrpSpPr>
      <p:grpSpPr>
        <a:xfrm>
          <a:off x="0" y="0"/>
          <a:ext cx="0" cy="0"/>
          <a:chOff x="0" y="0"/>
          <a:chExt cx="0" cy="0"/>
        </a:xfrm>
      </p:grpSpPr>
      <p:sp>
        <p:nvSpPr>
          <p:cNvPr id="97" name="Görüntü"/>
          <p:cNvSpPr>
            <a:spLocks noGrp="1"/>
          </p:cNvSpPr>
          <p:nvPr>
            <p:ph type="pic" sz="quarter" idx="13"/>
          </p:nvPr>
        </p:nvSpPr>
        <p:spPr>
          <a:xfrm>
            <a:off x="6856319" y="4772799"/>
            <a:ext cx="5499101" cy="4229101"/>
          </a:xfrm>
          <a:prstGeom prst="rect">
            <a:avLst/>
          </a:prstGeom>
          <a:ln w="9525">
            <a:round/>
          </a:ln>
        </p:spPr>
        <p:txBody>
          <a:bodyPr lIns="91439" tIns="45719" rIns="91439" bIns="45719" anchor="t">
            <a:noAutofit/>
          </a:bodyPr>
          <a:lstStyle/>
          <a:p>
            <a:endParaRPr/>
          </a:p>
        </p:txBody>
      </p:sp>
      <p:sp>
        <p:nvSpPr>
          <p:cNvPr id="98" name="Görüntü"/>
          <p:cNvSpPr>
            <a:spLocks noGrp="1"/>
          </p:cNvSpPr>
          <p:nvPr>
            <p:ph type="pic" sz="quarter" idx="14"/>
          </p:nvPr>
        </p:nvSpPr>
        <p:spPr>
          <a:xfrm>
            <a:off x="6860562" y="609600"/>
            <a:ext cx="5499101" cy="3530600"/>
          </a:xfrm>
          <a:prstGeom prst="rect">
            <a:avLst/>
          </a:prstGeom>
          <a:ln w="9525">
            <a:round/>
          </a:ln>
        </p:spPr>
        <p:txBody>
          <a:bodyPr lIns="91439" tIns="45719" rIns="91439" bIns="45719" anchor="t">
            <a:noAutofit/>
          </a:bodyPr>
          <a:lstStyle/>
          <a:p>
            <a:endParaRPr/>
          </a:p>
        </p:txBody>
      </p:sp>
      <p:sp>
        <p:nvSpPr>
          <p:cNvPr id="99" name="Görüntü"/>
          <p:cNvSpPr>
            <a:spLocks noGrp="1"/>
          </p:cNvSpPr>
          <p:nvPr>
            <p:ph type="pic" sz="half" idx="15"/>
          </p:nvPr>
        </p:nvSpPr>
        <p:spPr>
          <a:xfrm>
            <a:off x="557119" y="609599"/>
            <a:ext cx="5588001" cy="8394701"/>
          </a:xfrm>
          <a:prstGeom prst="rect">
            <a:avLst/>
          </a:prstGeom>
          <a:ln w="9525">
            <a:round/>
          </a:ln>
        </p:spPr>
        <p:txBody>
          <a:bodyPr lIns="91439" tIns="45719" rIns="91439" bIns="45719" anchor="t">
            <a:noAutofit/>
          </a:bodyPr>
          <a:lstStyle/>
          <a:p>
            <a:endParaRPr/>
          </a:p>
        </p:txBody>
      </p:sp>
      <p:sp>
        <p:nvSpPr>
          <p:cNvPr id="100"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Çizgi"/>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Çizgi"/>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Başlık Metni"/>
          <p:cNvSpPr txBox="1">
            <a:spLocks noGrp="1"/>
          </p:cNvSpPr>
          <p:nvPr>
            <p:ph type="title"/>
          </p:nvPr>
        </p:nvSpPr>
        <p:spPr>
          <a:xfrm>
            <a:off x="508000" y="800100"/>
            <a:ext cx="11988800" cy="121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Başlık Metni</a:t>
            </a:r>
          </a:p>
        </p:txBody>
      </p:sp>
      <p:sp>
        <p:nvSpPr>
          <p:cNvPr id="5" name="Gövde Düzeyi Bir…"/>
          <p:cNvSpPr txBox="1">
            <a:spLocks noGrp="1"/>
          </p:cNvSpPr>
          <p:nvPr>
            <p:ph type="body" idx="1"/>
          </p:nvPr>
        </p:nvSpPr>
        <p:spPr>
          <a:xfrm>
            <a:off x="508000" y="2628900"/>
            <a:ext cx="11988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Gövde Düzeyi Bir</a:t>
            </a:r>
          </a:p>
          <a:p>
            <a:pPr lvl="1"/>
            <a:r>
              <a:t>Gövde Düzeyi İki</a:t>
            </a:r>
          </a:p>
          <a:p>
            <a:pPr lvl="2"/>
            <a:r>
              <a:t>Gövde Düzeyi Üç</a:t>
            </a:r>
          </a:p>
          <a:p>
            <a:pPr lvl="3"/>
            <a:r>
              <a:t>Gövde Düzeyi Dört</a:t>
            </a:r>
          </a:p>
          <a:p>
            <a:pPr lvl="4"/>
            <a:r>
              <a:t>Gövde Düzeyi Beş</a:t>
            </a:r>
          </a:p>
        </p:txBody>
      </p:sp>
      <p:sp>
        <p:nvSpPr>
          <p:cNvPr id="6" name="Slayt Numarası"/>
          <p:cNvSpPr txBox="1">
            <a:spLocks noGrp="1"/>
          </p:cNvSpPr>
          <p:nvPr>
            <p:ph type="sldNum" sz="quarter" idx="2"/>
          </p:nvPr>
        </p:nvSpPr>
        <p:spPr>
          <a:xfrm>
            <a:off x="6324599" y="9258300"/>
            <a:ext cx="342901" cy="406400"/>
          </a:xfrm>
          <a:prstGeom prst="rect">
            <a:avLst/>
          </a:prstGeom>
          <a:ln w="12700">
            <a:miter lim="400000"/>
          </a:ln>
        </p:spPr>
        <p:txBody>
          <a:bodyPr wrap="none" lIns="50800" tIns="50800" rIns="50800" bIns="50800">
            <a:spAutoFit/>
          </a:bodyPr>
          <a:lstStyle>
            <a:lvl1pPr>
              <a:defRPr sz="18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Hoefler Text"/>
        </a:defRPr>
      </a:lvl1pPr>
      <a:lvl2pPr marL="0" marR="0" indent="2286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Hoefler Text"/>
        </a:defRPr>
      </a:lvl2pPr>
      <a:lvl3pPr marL="0" marR="0" indent="4572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Hoefler Text"/>
        </a:defRPr>
      </a:lvl3pPr>
      <a:lvl4pPr marL="0" marR="0" indent="6858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Hoefler Text"/>
        </a:defRPr>
      </a:lvl4pPr>
      <a:lvl5pPr marL="0" marR="0" indent="9144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Hoefler Text"/>
        </a:defRPr>
      </a:lvl5pPr>
      <a:lvl6pPr marL="0" marR="0" indent="11430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Hoefler Text"/>
        </a:defRPr>
      </a:lvl6pPr>
      <a:lvl7pPr marL="0" marR="0" indent="13716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Hoefler Text"/>
        </a:defRPr>
      </a:lvl7pPr>
      <a:lvl8pPr marL="0" marR="0" indent="16002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Hoefler Text"/>
        </a:defRPr>
      </a:lvl8pPr>
      <a:lvl9pPr marL="0" marR="0" indent="18288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Hoefler Text"/>
        </a:defRPr>
      </a:lvl9pPr>
    </p:titleStyle>
    <p:bodyStyle>
      <a:lvl1pPr marL="4699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1pPr>
      <a:lvl2pPr marL="9398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2pPr>
      <a:lvl3pPr marL="14097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3pPr>
      <a:lvl4pPr marL="18796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4pPr>
      <a:lvl5pPr marL="23495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5pPr>
      <a:lvl6pPr marL="28194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6pPr>
      <a:lvl7pPr marL="32893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7pPr>
      <a:lvl8pPr marL="37592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8pPr>
      <a:lvl9pPr marL="42291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tif"/><Relationship Id="rId3"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GEBELİKTE HİPERTANSİYON VE ŞİDDETLİ PREEKLAMPSİ"/>
          <p:cNvSpPr txBox="1">
            <a:spLocks noGrp="1"/>
          </p:cNvSpPr>
          <p:nvPr>
            <p:ph type="title"/>
          </p:nvPr>
        </p:nvSpPr>
        <p:spPr>
          <a:prstGeom prst="rect">
            <a:avLst/>
          </a:prstGeom>
        </p:spPr>
        <p:txBody>
          <a:bodyPr/>
          <a:lstStyle>
            <a:lvl1pPr defTabSz="368045">
              <a:spcBef>
                <a:spcPts val="1000"/>
              </a:spcBef>
              <a:defRPr sz="4410"/>
            </a:lvl1pPr>
          </a:lstStyle>
          <a:p>
            <a:r>
              <a:rPr dirty="0"/>
              <a:t>GEBELİKTE HİPERTANSİYON VE ŞİDDETLİ PREEKLAMPSİ</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PREEKLAMPSİ-EKLAMPSİ"/>
          <p:cNvSpPr txBox="1">
            <a:spLocks noGrp="1"/>
          </p:cNvSpPr>
          <p:nvPr>
            <p:ph type="title"/>
          </p:nvPr>
        </p:nvSpPr>
        <p:spPr>
          <a:prstGeom prst="rect">
            <a:avLst/>
          </a:prstGeom>
        </p:spPr>
        <p:txBody>
          <a:bodyPr/>
          <a:lstStyle/>
          <a:p>
            <a:r>
              <a:t>PREEKLAMPSİ-EKLAMPSİ</a:t>
            </a:r>
          </a:p>
        </p:txBody>
      </p:sp>
      <p:sp>
        <p:nvSpPr>
          <p:cNvPr id="178" name="GESTASYONEL HİPERTANSİYON…"/>
          <p:cNvSpPr txBox="1">
            <a:spLocks noGrp="1"/>
          </p:cNvSpPr>
          <p:nvPr>
            <p:ph type="body" sz="half" idx="1"/>
          </p:nvPr>
        </p:nvSpPr>
        <p:spPr>
          <a:xfrm>
            <a:off x="508000" y="2628900"/>
            <a:ext cx="5739458" cy="6096000"/>
          </a:xfrm>
          <a:prstGeom prst="rect">
            <a:avLst/>
          </a:prstGeom>
        </p:spPr>
        <p:txBody>
          <a:bodyPr/>
          <a:lstStyle/>
          <a:p>
            <a:pPr marL="0" indent="0">
              <a:buClrTx/>
              <a:buSzTx/>
              <a:buFontTx/>
              <a:buNone/>
              <a:defRPr sz="2800">
                <a:solidFill>
                  <a:schemeClr val="accent6"/>
                </a:solidFill>
              </a:defRPr>
            </a:pPr>
            <a:r>
              <a:t>GESTASYONEL HİPERTANSİYON</a:t>
            </a:r>
          </a:p>
          <a:p>
            <a:pPr marL="0" indent="0">
              <a:buClrTx/>
              <a:buSzTx/>
              <a:buFontTx/>
              <a:buNone/>
              <a:defRPr sz="2800"/>
            </a:pPr>
            <a:r>
              <a:t>PREEKLAMPSİ-EKLAMPSİ</a:t>
            </a:r>
          </a:p>
          <a:p>
            <a:pPr marL="0" indent="0">
              <a:buClrTx/>
              <a:buSzTx/>
              <a:buFontTx/>
              <a:buNone/>
              <a:defRPr sz="2800">
                <a:solidFill>
                  <a:schemeClr val="accent6"/>
                </a:solidFill>
              </a:defRPr>
            </a:pPr>
            <a:r>
              <a:t>SÜPEREMPOZE PREEKLAMPSİ</a:t>
            </a:r>
          </a:p>
          <a:p>
            <a:pPr marL="0" indent="0">
              <a:buClrTx/>
              <a:buSzTx/>
              <a:buFontTx/>
              <a:buNone/>
              <a:defRPr sz="2800">
                <a:solidFill>
                  <a:schemeClr val="accent6"/>
                </a:solidFill>
              </a:defRPr>
            </a:pPr>
            <a:r>
              <a:t>KRONİK HT</a:t>
            </a:r>
          </a:p>
        </p:txBody>
      </p:sp>
      <p:sp>
        <p:nvSpPr>
          <p:cNvPr id="179" name="Dikdörtgen"/>
          <p:cNvSpPr/>
          <p:nvPr/>
        </p:nvSpPr>
        <p:spPr>
          <a:xfrm>
            <a:off x="6358914" y="2501900"/>
            <a:ext cx="5747972" cy="6350000"/>
          </a:xfrm>
          <a:prstGeom prst="rect">
            <a:avLst/>
          </a:prstGeom>
          <a:solidFill>
            <a:srgbClr val="000000"/>
          </a:solidFill>
          <a:ln w="25400">
            <a:solidFill>
              <a:srgbClr val="941751"/>
            </a:solidFill>
            <a:miter lim="400000"/>
          </a:ln>
        </p:spPr>
        <p:txBody>
          <a:bodyPr lIns="50800" tIns="50800" rIns="50800" bIns="50800" anchor="ctr"/>
          <a:lstStyle/>
          <a:p>
            <a:pPr>
              <a:defRPr sz="3200">
                <a:solidFill>
                  <a:srgbClr val="FFFFFF"/>
                </a:solidFill>
              </a:defRPr>
            </a:pPr>
            <a:endParaRPr/>
          </a:p>
        </p:txBody>
      </p:sp>
      <p:sp>
        <p:nvSpPr>
          <p:cNvPr id="180" name="ŞİDDETLİ PREEKLAMPSİ…"/>
          <p:cNvSpPr txBox="1"/>
          <p:nvPr/>
        </p:nvSpPr>
        <p:spPr>
          <a:xfrm>
            <a:off x="6594612" y="4813299"/>
            <a:ext cx="5276574" cy="172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t>ŞİDDETLİ PREEKLAMPSİ</a:t>
            </a:r>
          </a:p>
          <a:p>
            <a:pPr>
              <a:defRPr>
                <a:solidFill>
                  <a:srgbClr val="FFFFFF"/>
                </a:solidFill>
              </a:defRPr>
            </a:pPr>
            <a:r>
              <a:t>ŞİDDETLİ BULGULAR OLMAYAN PREEKLAMPSİ</a:t>
            </a:r>
          </a:p>
          <a:p>
            <a:pPr>
              <a:defRPr>
                <a:solidFill>
                  <a:srgbClr val="FFFFFF"/>
                </a:solidFill>
              </a:defRPr>
            </a:pPr>
            <a:r>
              <a:t>EKLAMPSİ</a:t>
            </a:r>
          </a:p>
        </p:txBody>
      </p:sp>
    </p:spTree>
  </p:cSld>
  <p:clrMapOvr>
    <a:masterClrMapping/>
  </p:clrMapOvr>
  <p:transition xmlns:p14="http://schemas.microsoft.com/office/powerpoint/2010/main" spd="med">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REEKLAMPSİ"/>
          <p:cNvSpPr txBox="1">
            <a:spLocks noGrp="1"/>
          </p:cNvSpPr>
          <p:nvPr>
            <p:ph type="title"/>
          </p:nvPr>
        </p:nvSpPr>
        <p:spPr>
          <a:prstGeom prst="rect">
            <a:avLst/>
          </a:prstGeom>
        </p:spPr>
        <p:txBody>
          <a:bodyPr/>
          <a:lstStyle/>
          <a:p>
            <a:r>
              <a:t>PREEKLAMPSİ</a:t>
            </a:r>
          </a:p>
        </p:txBody>
      </p:sp>
      <p:sp>
        <p:nvSpPr>
          <p:cNvPr id="183" name="Metin"/>
          <p:cNvSpPr txBox="1"/>
          <p:nvPr/>
        </p:nvSpPr>
        <p:spPr>
          <a:xfrm>
            <a:off x="6317072" y="5530849"/>
            <a:ext cx="6163342" cy="508001"/>
          </a:xfrm>
          <a:prstGeom prst="rect">
            <a:avLst/>
          </a:prstGeom>
          <a:ln w="12700">
            <a:miter lim="400000"/>
          </a:ln>
        </p:spPr>
        <p:txBody>
          <a:bodyPr lIns="50800" tIns="50800" rIns="50800" bIns="50800" anchor="ctr">
            <a:spAutoFit/>
          </a:bodyPr>
          <a:lstStyle/>
          <a:p>
            <a:endParaRPr/>
          </a:p>
        </p:txBody>
      </p:sp>
      <p:sp>
        <p:nvSpPr>
          <p:cNvPr id="184" name="Dikdörtgen"/>
          <p:cNvSpPr/>
          <p:nvPr/>
        </p:nvSpPr>
        <p:spPr>
          <a:xfrm>
            <a:off x="542314" y="2907097"/>
            <a:ext cx="5747972" cy="6350001"/>
          </a:xfrm>
          <a:prstGeom prst="rect">
            <a:avLst/>
          </a:prstGeom>
          <a:solidFill>
            <a:srgbClr val="000000"/>
          </a:solidFill>
          <a:ln w="25400">
            <a:solidFill>
              <a:srgbClr val="941751"/>
            </a:solidFill>
            <a:miter lim="400000"/>
          </a:ln>
        </p:spPr>
        <p:txBody>
          <a:bodyPr lIns="50800" tIns="50800" rIns="50800" bIns="50800" anchor="ctr"/>
          <a:lstStyle/>
          <a:p>
            <a:pPr>
              <a:defRPr sz="3200">
                <a:solidFill>
                  <a:srgbClr val="FFFFFF"/>
                </a:solidFill>
              </a:defRPr>
            </a:pPr>
            <a:endParaRPr/>
          </a:p>
        </p:txBody>
      </p:sp>
      <p:sp>
        <p:nvSpPr>
          <p:cNvPr id="185" name="Hipertansiyon…"/>
          <p:cNvSpPr txBox="1"/>
          <p:nvPr/>
        </p:nvSpPr>
        <p:spPr>
          <a:xfrm>
            <a:off x="838993" y="3967158"/>
            <a:ext cx="5154614" cy="391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t>Hipertansiyon</a:t>
            </a:r>
          </a:p>
          <a:p>
            <a:pPr>
              <a:defRPr>
                <a:solidFill>
                  <a:srgbClr val="FFFFFF"/>
                </a:solidFill>
              </a:defRPr>
            </a:pPr>
            <a:endParaRPr/>
          </a:p>
          <a:p>
            <a:pPr>
              <a:defRPr>
                <a:solidFill>
                  <a:srgbClr val="FFFFFF"/>
                </a:solidFill>
              </a:defRPr>
            </a:pPr>
            <a:r>
              <a:t> </a:t>
            </a:r>
            <a:r>
              <a:rPr sz="2100"/>
              <a:t>(140–159/90–109 mmHg 4 saat arayla veya</a:t>
            </a:r>
          </a:p>
          <a:p>
            <a:pPr>
              <a:defRPr>
                <a:solidFill>
                  <a:srgbClr val="FFFFFF"/>
                </a:solidFill>
              </a:defRPr>
            </a:pPr>
            <a:r>
              <a:rPr sz="2100"/>
              <a:t> &gt;160/110 birkaç dakika arayla)</a:t>
            </a:r>
          </a:p>
          <a:p>
            <a:pPr>
              <a:defRPr>
                <a:solidFill>
                  <a:srgbClr val="FFFFFF"/>
                </a:solidFill>
              </a:defRPr>
            </a:pPr>
            <a:endParaRPr sz="2100"/>
          </a:p>
          <a:p>
            <a:pPr>
              <a:defRPr>
                <a:solidFill>
                  <a:srgbClr val="FFFFFF"/>
                </a:solidFill>
              </a:defRPr>
            </a:pPr>
            <a:r>
              <a:rPr sz="2100"/>
              <a:t>+</a:t>
            </a:r>
          </a:p>
          <a:p>
            <a:pPr>
              <a:defRPr>
                <a:solidFill>
                  <a:srgbClr val="FFFFFF"/>
                </a:solidFill>
              </a:defRPr>
            </a:pPr>
            <a:endParaRPr sz="2100"/>
          </a:p>
          <a:p>
            <a:pPr>
              <a:defRPr>
                <a:solidFill>
                  <a:srgbClr val="FFFFFF"/>
                </a:solidFill>
              </a:defRPr>
            </a:pPr>
            <a:r>
              <a:t>Sistemik Tutulum</a:t>
            </a:r>
          </a:p>
        </p:txBody>
      </p:sp>
      <p:sp>
        <p:nvSpPr>
          <p:cNvPr id="186" name="Dikdörtgen"/>
          <p:cNvSpPr/>
          <p:nvPr/>
        </p:nvSpPr>
        <p:spPr>
          <a:xfrm>
            <a:off x="6739914" y="2907097"/>
            <a:ext cx="5747972" cy="6350001"/>
          </a:xfrm>
          <a:prstGeom prst="rect">
            <a:avLst/>
          </a:prstGeom>
          <a:solidFill>
            <a:srgbClr val="000000"/>
          </a:solidFill>
          <a:ln w="25400">
            <a:solidFill>
              <a:srgbClr val="941751"/>
            </a:solidFill>
            <a:miter lim="400000"/>
          </a:ln>
        </p:spPr>
        <p:txBody>
          <a:bodyPr lIns="50800" tIns="50800" rIns="50800" bIns="50800" anchor="ctr"/>
          <a:lstStyle/>
          <a:p>
            <a:pPr>
              <a:defRPr sz="3200">
                <a:solidFill>
                  <a:srgbClr val="FFFFFF"/>
                </a:solidFill>
              </a:defRPr>
            </a:pPr>
            <a:endParaRPr/>
          </a:p>
        </p:txBody>
      </p:sp>
      <p:sp>
        <p:nvSpPr>
          <p:cNvPr id="187" name="Proteinuri…"/>
          <p:cNvSpPr txBox="1"/>
          <p:nvPr/>
        </p:nvSpPr>
        <p:spPr>
          <a:xfrm>
            <a:off x="6745104" y="2813049"/>
            <a:ext cx="5737592" cy="641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solidFill>
                  <a:srgbClr val="FFFFFF"/>
                </a:solidFill>
              </a:defRPr>
            </a:pPr>
            <a:r>
              <a:t>Proteinuri </a:t>
            </a:r>
          </a:p>
          <a:p>
            <a:pPr>
              <a:defRPr sz="1800">
                <a:solidFill>
                  <a:srgbClr val="FFFFFF"/>
                </a:solidFill>
              </a:defRPr>
            </a:pPr>
            <a:r>
              <a:t> spot idrar protein/kreatinin &gt;0.3  –&gt;300 mg/24 saat  –≥1+ dipstick test</a:t>
            </a:r>
          </a:p>
          <a:p>
            <a:pPr>
              <a:defRPr sz="2200">
                <a:solidFill>
                  <a:srgbClr val="FFFFFF"/>
                </a:solidFill>
              </a:defRPr>
            </a:pPr>
            <a:endParaRPr/>
          </a:p>
          <a:p>
            <a:pPr>
              <a:defRPr sz="2200">
                <a:solidFill>
                  <a:srgbClr val="FFFFFF"/>
                </a:solidFill>
              </a:defRPr>
            </a:pPr>
            <a:r>
              <a:t>Trombositopeni </a:t>
            </a:r>
          </a:p>
          <a:p>
            <a:pPr lvl="1">
              <a:defRPr sz="1800">
                <a:solidFill>
                  <a:srgbClr val="FFFFFF"/>
                </a:solidFill>
              </a:defRPr>
            </a:pPr>
            <a:r>
              <a:t>PLT &lt;100,000/dL</a:t>
            </a:r>
          </a:p>
          <a:p>
            <a:pPr>
              <a:defRPr sz="2200">
                <a:solidFill>
                  <a:srgbClr val="FFFFFF"/>
                </a:solidFill>
              </a:defRPr>
            </a:pPr>
            <a:endParaRPr/>
          </a:p>
          <a:p>
            <a:pPr>
              <a:defRPr sz="2200">
                <a:solidFill>
                  <a:srgbClr val="FFFFFF"/>
                </a:solidFill>
              </a:defRPr>
            </a:pPr>
            <a:r>
              <a:t>Karaciğer fonksiyon bozukluğu  </a:t>
            </a:r>
            <a:r>
              <a:rPr sz="1800"/>
              <a:t> </a:t>
            </a:r>
          </a:p>
          <a:p>
            <a:pPr>
              <a:defRPr sz="2200">
                <a:solidFill>
                  <a:srgbClr val="FFFFFF"/>
                </a:solidFill>
              </a:defRPr>
            </a:pPr>
            <a:r>
              <a:rPr sz="1800"/>
              <a:t>  x2 transaminaz düzeyi</a:t>
            </a:r>
          </a:p>
          <a:p>
            <a:pPr>
              <a:defRPr sz="2200">
                <a:solidFill>
                  <a:srgbClr val="FFFFFF"/>
                </a:solidFill>
              </a:defRPr>
            </a:pPr>
            <a:endParaRPr sz="1800"/>
          </a:p>
          <a:p>
            <a:pPr>
              <a:defRPr sz="2200">
                <a:solidFill>
                  <a:srgbClr val="FFFFFF"/>
                </a:solidFill>
              </a:defRPr>
            </a:pPr>
            <a:r>
              <a:t>Renal yetmezlik  </a:t>
            </a:r>
          </a:p>
          <a:p>
            <a:pPr>
              <a:defRPr sz="1800">
                <a:solidFill>
                  <a:srgbClr val="FFFFFF"/>
                </a:solidFill>
              </a:defRPr>
            </a:pPr>
            <a:r>
              <a:t>KRE &gt;1.1 mg/dL  </a:t>
            </a:r>
          </a:p>
          <a:p>
            <a:pPr>
              <a:defRPr sz="2200">
                <a:solidFill>
                  <a:srgbClr val="FFFFFF"/>
                </a:solidFill>
              </a:defRPr>
            </a:pPr>
            <a:r>
              <a:rPr sz="1800"/>
              <a:t>başka renal hastalık yokken x2 artış</a:t>
            </a:r>
            <a:r>
              <a:t> </a:t>
            </a:r>
          </a:p>
          <a:p>
            <a:pPr>
              <a:defRPr sz="2200">
                <a:solidFill>
                  <a:srgbClr val="FFFFFF"/>
                </a:solidFill>
              </a:defRPr>
            </a:pPr>
            <a:endParaRPr/>
          </a:p>
          <a:p>
            <a:pPr>
              <a:defRPr sz="2200">
                <a:solidFill>
                  <a:srgbClr val="FFFFFF"/>
                </a:solidFill>
              </a:defRPr>
            </a:pPr>
            <a:r>
              <a:t>Pulmoner ödem </a:t>
            </a:r>
          </a:p>
          <a:p>
            <a:pPr>
              <a:defRPr sz="2200">
                <a:solidFill>
                  <a:srgbClr val="FFFFFF"/>
                </a:solidFill>
              </a:defRPr>
            </a:pPr>
            <a:endParaRPr/>
          </a:p>
          <a:p>
            <a:pPr>
              <a:defRPr sz="2200">
                <a:solidFill>
                  <a:srgbClr val="FFFFFF"/>
                </a:solidFill>
              </a:defRPr>
            </a:pPr>
            <a:r>
              <a:t>Serebral veya görsel semptomlar   </a:t>
            </a:r>
          </a:p>
        </p:txBody>
      </p:sp>
    </p:spTree>
  </p:cSld>
  <p:clrMapOvr>
    <a:masterClrMapping/>
  </p:clrMapOvr>
  <p:transition xmlns:p14="http://schemas.microsoft.com/office/powerpoint/2010/main" spd="med">
    <p:push/>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ŞİDDETLİ PREEKLAMPSİ"/>
          <p:cNvSpPr txBox="1">
            <a:spLocks noGrp="1"/>
          </p:cNvSpPr>
          <p:nvPr>
            <p:ph type="title"/>
          </p:nvPr>
        </p:nvSpPr>
        <p:spPr>
          <a:prstGeom prst="rect">
            <a:avLst/>
          </a:prstGeom>
        </p:spPr>
        <p:txBody>
          <a:bodyPr/>
          <a:lstStyle/>
          <a:p>
            <a:r>
              <a:t>ŞİDDETLİ PREEKLAMPSİ</a:t>
            </a:r>
          </a:p>
        </p:txBody>
      </p:sp>
      <p:sp>
        <p:nvSpPr>
          <p:cNvPr id="192" name="Metin"/>
          <p:cNvSpPr txBox="1"/>
          <p:nvPr/>
        </p:nvSpPr>
        <p:spPr>
          <a:xfrm>
            <a:off x="6317072" y="5530849"/>
            <a:ext cx="6163342" cy="508001"/>
          </a:xfrm>
          <a:prstGeom prst="rect">
            <a:avLst/>
          </a:prstGeom>
          <a:ln w="12700">
            <a:miter lim="400000"/>
          </a:ln>
        </p:spPr>
        <p:txBody>
          <a:bodyPr lIns="50800" tIns="50800" rIns="50800" bIns="50800" anchor="ctr">
            <a:spAutoFit/>
          </a:bodyPr>
          <a:lstStyle/>
          <a:p>
            <a:endParaRPr/>
          </a:p>
        </p:txBody>
      </p:sp>
      <p:sp>
        <p:nvSpPr>
          <p:cNvPr id="193" name="Dikdörtgen"/>
          <p:cNvSpPr/>
          <p:nvPr/>
        </p:nvSpPr>
        <p:spPr>
          <a:xfrm>
            <a:off x="542314" y="2907097"/>
            <a:ext cx="5747972" cy="6350001"/>
          </a:xfrm>
          <a:prstGeom prst="rect">
            <a:avLst/>
          </a:prstGeom>
          <a:solidFill>
            <a:srgbClr val="000000"/>
          </a:solidFill>
          <a:ln w="25400">
            <a:solidFill>
              <a:srgbClr val="941751"/>
            </a:solidFill>
            <a:miter lim="400000"/>
          </a:ln>
        </p:spPr>
        <p:txBody>
          <a:bodyPr lIns="50800" tIns="50800" rIns="50800" bIns="50800" anchor="ctr"/>
          <a:lstStyle/>
          <a:p>
            <a:pPr>
              <a:defRPr sz="3200">
                <a:solidFill>
                  <a:srgbClr val="FFFFFF"/>
                </a:solidFill>
              </a:defRPr>
            </a:pPr>
            <a:endParaRPr/>
          </a:p>
        </p:txBody>
      </p:sp>
      <p:sp>
        <p:nvSpPr>
          <p:cNvPr id="194" name="Hipertansiyon…"/>
          <p:cNvSpPr txBox="1"/>
          <p:nvPr/>
        </p:nvSpPr>
        <p:spPr>
          <a:xfrm>
            <a:off x="838993" y="4551358"/>
            <a:ext cx="5154614" cy="274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t>Hipertansiyon</a:t>
            </a:r>
            <a:endParaRPr sz="2100"/>
          </a:p>
          <a:p>
            <a:pPr>
              <a:defRPr>
                <a:solidFill>
                  <a:srgbClr val="FFFFFF"/>
                </a:solidFill>
              </a:defRPr>
            </a:pPr>
            <a:r>
              <a:rPr sz="2100"/>
              <a:t> (&gt;160/110 4 saat arayla)</a:t>
            </a:r>
          </a:p>
          <a:p>
            <a:pPr>
              <a:defRPr>
                <a:solidFill>
                  <a:srgbClr val="FFFFFF"/>
                </a:solidFill>
              </a:defRPr>
            </a:pPr>
            <a:endParaRPr sz="2100"/>
          </a:p>
          <a:p>
            <a:pPr>
              <a:defRPr>
                <a:solidFill>
                  <a:srgbClr val="FFFFFF"/>
                </a:solidFill>
              </a:defRPr>
            </a:pPr>
            <a:r>
              <a:rPr sz="2100"/>
              <a:t>+</a:t>
            </a:r>
          </a:p>
          <a:p>
            <a:pPr>
              <a:defRPr>
                <a:solidFill>
                  <a:srgbClr val="FFFFFF"/>
                </a:solidFill>
              </a:defRPr>
            </a:pPr>
            <a:endParaRPr sz="2100"/>
          </a:p>
          <a:p>
            <a:pPr>
              <a:defRPr>
                <a:solidFill>
                  <a:srgbClr val="FFFFFF"/>
                </a:solidFill>
              </a:defRPr>
            </a:pPr>
            <a:r>
              <a:t>Sistemik Tutulum</a:t>
            </a:r>
          </a:p>
        </p:txBody>
      </p:sp>
      <p:sp>
        <p:nvSpPr>
          <p:cNvPr id="195" name="Dikdörtgen"/>
          <p:cNvSpPr/>
          <p:nvPr/>
        </p:nvSpPr>
        <p:spPr>
          <a:xfrm>
            <a:off x="6739914" y="2907097"/>
            <a:ext cx="5747972" cy="6350001"/>
          </a:xfrm>
          <a:prstGeom prst="rect">
            <a:avLst/>
          </a:prstGeom>
          <a:solidFill>
            <a:srgbClr val="000000"/>
          </a:solidFill>
          <a:ln w="25400">
            <a:solidFill>
              <a:srgbClr val="941751"/>
            </a:solidFill>
            <a:miter lim="400000"/>
          </a:ln>
        </p:spPr>
        <p:txBody>
          <a:bodyPr lIns="50800" tIns="50800" rIns="50800" bIns="50800" anchor="ctr"/>
          <a:lstStyle/>
          <a:p>
            <a:pPr>
              <a:defRPr sz="3200">
                <a:solidFill>
                  <a:srgbClr val="FFFFFF"/>
                </a:solidFill>
              </a:defRPr>
            </a:pPr>
            <a:endParaRPr/>
          </a:p>
        </p:txBody>
      </p:sp>
      <p:sp>
        <p:nvSpPr>
          <p:cNvPr id="196" name="Proteinuri…"/>
          <p:cNvSpPr txBox="1"/>
          <p:nvPr/>
        </p:nvSpPr>
        <p:spPr>
          <a:xfrm>
            <a:off x="6746890" y="3035300"/>
            <a:ext cx="5734021" cy="596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solidFill>
                  <a:srgbClr val="FFFFFF"/>
                </a:solidFill>
              </a:defRPr>
            </a:pPr>
            <a:r>
              <a:t>Proteinuri </a:t>
            </a:r>
          </a:p>
          <a:p>
            <a:pPr>
              <a:defRPr sz="1600">
                <a:solidFill>
                  <a:srgbClr val="FFFFFF"/>
                </a:solidFill>
              </a:defRPr>
            </a:pPr>
            <a:r>
              <a:t> spot idrar protein/kreatinin &gt;0.3  </a:t>
            </a:r>
          </a:p>
          <a:p>
            <a:pPr>
              <a:defRPr sz="1600">
                <a:solidFill>
                  <a:srgbClr val="FFFFFF"/>
                </a:solidFill>
              </a:defRPr>
            </a:pPr>
            <a:r>
              <a:t>&gt;300 mg/24 saat  </a:t>
            </a:r>
          </a:p>
          <a:p>
            <a:pPr>
              <a:defRPr sz="1600">
                <a:solidFill>
                  <a:srgbClr val="FFFFFF"/>
                </a:solidFill>
              </a:defRPr>
            </a:pPr>
            <a:r>
              <a:t>≥1+ dipstick test</a:t>
            </a:r>
          </a:p>
          <a:p>
            <a:pPr>
              <a:defRPr sz="1800">
                <a:solidFill>
                  <a:srgbClr val="FFFFFF"/>
                </a:solidFill>
              </a:defRPr>
            </a:pPr>
            <a:endParaRPr/>
          </a:p>
          <a:p>
            <a:pPr>
              <a:defRPr sz="1800">
                <a:solidFill>
                  <a:srgbClr val="FFFFFF"/>
                </a:solidFill>
              </a:defRPr>
            </a:pPr>
            <a:r>
              <a:t>Trombositopeni </a:t>
            </a:r>
          </a:p>
          <a:p>
            <a:pPr lvl="1">
              <a:defRPr sz="1600">
                <a:solidFill>
                  <a:srgbClr val="FFFFFF"/>
                </a:solidFill>
              </a:defRPr>
            </a:pPr>
            <a:r>
              <a:t>PLT &lt;100,000/dL</a:t>
            </a:r>
          </a:p>
          <a:p>
            <a:pPr>
              <a:defRPr sz="1800">
                <a:solidFill>
                  <a:srgbClr val="FFFFFF"/>
                </a:solidFill>
              </a:defRPr>
            </a:pPr>
            <a:endParaRPr/>
          </a:p>
          <a:p>
            <a:pPr>
              <a:defRPr sz="1800">
                <a:solidFill>
                  <a:srgbClr val="FFFFFF"/>
                </a:solidFill>
              </a:defRPr>
            </a:pPr>
            <a:r>
              <a:t>Karaciğer fonksiyon bozukluğu   </a:t>
            </a:r>
          </a:p>
          <a:p>
            <a:pPr>
              <a:defRPr sz="1600">
                <a:solidFill>
                  <a:srgbClr val="FFFFFF"/>
                </a:solidFill>
              </a:defRPr>
            </a:pPr>
            <a:r>
              <a:t>  x2 transaminaz düzeyi</a:t>
            </a:r>
          </a:p>
          <a:p>
            <a:pPr>
              <a:defRPr sz="1800">
                <a:solidFill>
                  <a:srgbClr val="FF2600"/>
                </a:solidFill>
              </a:defRPr>
            </a:pPr>
            <a:r>
              <a:t>Sağ üst kadran veya epigastrik ağrı</a:t>
            </a:r>
          </a:p>
          <a:p>
            <a:pPr>
              <a:defRPr sz="1800">
                <a:solidFill>
                  <a:srgbClr val="FFFFFF"/>
                </a:solidFill>
              </a:defRPr>
            </a:pPr>
            <a:endParaRPr/>
          </a:p>
          <a:p>
            <a:pPr>
              <a:defRPr sz="1800">
                <a:solidFill>
                  <a:srgbClr val="FFFFFF"/>
                </a:solidFill>
              </a:defRPr>
            </a:pPr>
            <a:r>
              <a:t>Renal yetmezlik  </a:t>
            </a:r>
          </a:p>
          <a:p>
            <a:pPr>
              <a:defRPr sz="1600">
                <a:solidFill>
                  <a:srgbClr val="FFFFFF"/>
                </a:solidFill>
              </a:defRPr>
            </a:pPr>
            <a:r>
              <a:t>KRE &gt;1.1 mg/dL  </a:t>
            </a:r>
          </a:p>
          <a:p>
            <a:pPr>
              <a:defRPr sz="1600">
                <a:solidFill>
                  <a:srgbClr val="FFFFFF"/>
                </a:solidFill>
              </a:defRPr>
            </a:pPr>
            <a:r>
              <a:t>başka renal hastalık yokken x2 artış </a:t>
            </a:r>
          </a:p>
          <a:p>
            <a:pPr>
              <a:defRPr sz="1800">
                <a:solidFill>
                  <a:srgbClr val="FFFFFF"/>
                </a:solidFill>
              </a:defRPr>
            </a:pPr>
            <a:endParaRPr/>
          </a:p>
          <a:p>
            <a:pPr>
              <a:defRPr sz="1800">
                <a:solidFill>
                  <a:srgbClr val="FFFFFF"/>
                </a:solidFill>
              </a:defRPr>
            </a:pPr>
            <a:r>
              <a:t>Pulmoner ödem </a:t>
            </a:r>
          </a:p>
          <a:p>
            <a:pPr>
              <a:defRPr sz="1800">
                <a:solidFill>
                  <a:srgbClr val="FFFFFF"/>
                </a:solidFill>
              </a:defRPr>
            </a:pPr>
            <a:endParaRPr/>
          </a:p>
          <a:p>
            <a:pPr>
              <a:defRPr sz="2200">
                <a:solidFill>
                  <a:srgbClr val="FFFFFF"/>
                </a:solidFill>
              </a:defRPr>
            </a:pPr>
            <a:r>
              <a:rPr sz="1800"/>
              <a:t>Serebral veya görsel semptomlar  </a:t>
            </a:r>
            <a: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ŞİDDETLİ PREEKLAMPSİ"/>
          <p:cNvSpPr txBox="1">
            <a:spLocks noGrp="1"/>
          </p:cNvSpPr>
          <p:nvPr>
            <p:ph type="title"/>
          </p:nvPr>
        </p:nvSpPr>
        <p:spPr>
          <a:prstGeom prst="rect">
            <a:avLst/>
          </a:prstGeom>
        </p:spPr>
        <p:txBody>
          <a:bodyPr/>
          <a:lstStyle/>
          <a:p>
            <a:r>
              <a:t>ŞİDDETLİ PREEKLAMPSİ</a:t>
            </a:r>
          </a:p>
        </p:txBody>
      </p:sp>
      <p:sp>
        <p:nvSpPr>
          <p:cNvPr id="201" name="Metin"/>
          <p:cNvSpPr txBox="1"/>
          <p:nvPr/>
        </p:nvSpPr>
        <p:spPr>
          <a:xfrm>
            <a:off x="6317072" y="5530849"/>
            <a:ext cx="6163342" cy="508001"/>
          </a:xfrm>
          <a:prstGeom prst="rect">
            <a:avLst/>
          </a:prstGeom>
          <a:ln w="12700">
            <a:miter lim="400000"/>
          </a:ln>
        </p:spPr>
        <p:txBody>
          <a:bodyPr lIns="50800" tIns="50800" rIns="50800" bIns="50800" anchor="ctr">
            <a:spAutoFit/>
          </a:bodyPr>
          <a:lstStyle/>
          <a:p>
            <a:endParaRPr/>
          </a:p>
        </p:txBody>
      </p:sp>
      <p:sp>
        <p:nvSpPr>
          <p:cNvPr id="202" name="Dikdörtgen"/>
          <p:cNvSpPr/>
          <p:nvPr/>
        </p:nvSpPr>
        <p:spPr>
          <a:xfrm>
            <a:off x="542314" y="2907097"/>
            <a:ext cx="5747972" cy="6350001"/>
          </a:xfrm>
          <a:prstGeom prst="rect">
            <a:avLst/>
          </a:prstGeom>
          <a:solidFill>
            <a:srgbClr val="000000"/>
          </a:solidFill>
          <a:ln w="25400">
            <a:solidFill>
              <a:srgbClr val="941751"/>
            </a:solidFill>
            <a:miter lim="400000"/>
          </a:ln>
        </p:spPr>
        <p:txBody>
          <a:bodyPr lIns="50800" tIns="50800" rIns="50800" bIns="50800" anchor="ctr"/>
          <a:lstStyle/>
          <a:p>
            <a:pPr>
              <a:defRPr sz="3200">
                <a:solidFill>
                  <a:srgbClr val="FFFFFF"/>
                </a:solidFill>
              </a:defRPr>
            </a:pPr>
            <a:endParaRPr/>
          </a:p>
        </p:txBody>
      </p:sp>
      <p:sp>
        <p:nvSpPr>
          <p:cNvPr id="203" name="Hipertansiyon…"/>
          <p:cNvSpPr txBox="1"/>
          <p:nvPr/>
        </p:nvSpPr>
        <p:spPr>
          <a:xfrm>
            <a:off x="838993" y="4551358"/>
            <a:ext cx="5154614" cy="274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t>Hipertansiyon</a:t>
            </a:r>
            <a:endParaRPr sz="2100"/>
          </a:p>
          <a:p>
            <a:pPr>
              <a:defRPr>
                <a:solidFill>
                  <a:srgbClr val="FFFFFF"/>
                </a:solidFill>
              </a:defRPr>
            </a:pPr>
            <a:r>
              <a:rPr sz="2100"/>
              <a:t> (&gt;160/110 4 saat arayla)</a:t>
            </a:r>
          </a:p>
          <a:p>
            <a:pPr>
              <a:defRPr>
                <a:solidFill>
                  <a:srgbClr val="FFFFFF"/>
                </a:solidFill>
              </a:defRPr>
            </a:pPr>
            <a:endParaRPr sz="2100"/>
          </a:p>
          <a:p>
            <a:pPr>
              <a:defRPr>
                <a:solidFill>
                  <a:srgbClr val="FFFFFF"/>
                </a:solidFill>
              </a:defRPr>
            </a:pPr>
            <a:r>
              <a:rPr sz="2100"/>
              <a:t>+</a:t>
            </a:r>
          </a:p>
          <a:p>
            <a:pPr>
              <a:defRPr>
                <a:solidFill>
                  <a:srgbClr val="FFFFFF"/>
                </a:solidFill>
              </a:defRPr>
            </a:pPr>
            <a:endParaRPr sz="2100"/>
          </a:p>
          <a:p>
            <a:pPr>
              <a:defRPr>
                <a:solidFill>
                  <a:srgbClr val="FFFFFF"/>
                </a:solidFill>
              </a:defRPr>
            </a:pPr>
            <a:r>
              <a:t>Sistemik Tutulum</a:t>
            </a:r>
          </a:p>
        </p:txBody>
      </p:sp>
      <p:sp>
        <p:nvSpPr>
          <p:cNvPr id="204" name="Dikdörtgen"/>
          <p:cNvSpPr/>
          <p:nvPr/>
        </p:nvSpPr>
        <p:spPr>
          <a:xfrm>
            <a:off x="6739914" y="2907097"/>
            <a:ext cx="5747972" cy="6350001"/>
          </a:xfrm>
          <a:prstGeom prst="rect">
            <a:avLst/>
          </a:prstGeom>
          <a:solidFill>
            <a:srgbClr val="000000"/>
          </a:solidFill>
          <a:ln w="25400">
            <a:solidFill>
              <a:srgbClr val="941751"/>
            </a:solidFill>
            <a:miter lim="400000"/>
          </a:ln>
        </p:spPr>
        <p:txBody>
          <a:bodyPr lIns="50800" tIns="50800" rIns="50800" bIns="50800" anchor="ctr"/>
          <a:lstStyle/>
          <a:p>
            <a:pPr>
              <a:defRPr sz="3200">
                <a:solidFill>
                  <a:srgbClr val="FFFFFF"/>
                </a:solidFill>
              </a:defRPr>
            </a:pPr>
            <a:endParaRPr/>
          </a:p>
        </p:txBody>
      </p:sp>
      <p:sp>
        <p:nvSpPr>
          <p:cNvPr id="205" name="Proteinuri…"/>
          <p:cNvSpPr txBox="1"/>
          <p:nvPr/>
        </p:nvSpPr>
        <p:spPr>
          <a:xfrm>
            <a:off x="6746890" y="3035300"/>
            <a:ext cx="5734021" cy="596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solidFill>
                  <a:srgbClr val="FFFFFF"/>
                </a:solidFill>
              </a:defRPr>
            </a:pPr>
            <a:r>
              <a:t>Proteinuri </a:t>
            </a:r>
          </a:p>
          <a:p>
            <a:pPr>
              <a:defRPr sz="1600">
                <a:solidFill>
                  <a:srgbClr val="FFFFFF"/>
                </a:solidFill>
              </a:defRPr>
            </a:pPr>
            <a:r>
              <a:t> spot idrar protein/kreatinin &gt;0.3  </a:t>
            </a:r>
          </a:p>
          <a:p>
            <a:pPr>
              <a:defRPr sz="1600">
                <a:solidFill>
                  <a:srgbClr val="FFFFFF"/>
                </a:solidFill>
              </a:defRPr>
            </a:pPr>
            <a:r>
              <a:t>&gt;300 mg/24 saat  </a:t>
            </a:r>
          </a:p>
          <a:p>
            <a:pPr>
              <a:defRPr sz="1600">
                <a:solidFill>
                  <a:srgbClr val="FFFFFF"/>
                </a:solidFill>
              </a:defRPr>
            </a:pPr>
            <a:r>
              <a:t>≥1+ dipstick test</a:t>
            </a:r>
          </a:p>
          <a:p>
            <a:pPr>
              <a:defRPr sz="1800">
                <a:solidFill>
                  <a:srgbClr val="FFFFFF"/>
                </a:solidFill>
              </a:defRPr>
            </a:pPr>
            <a:endParaRPr/>
          </a:p>
          <a:p>
            <a:pPr>
              <a:defRPr sz="1800">
                <a:solidFill>
                  <a:srgbClr val="FFFFFF"/>
                </a:solidFill>
              </a:defRPr>
            </a:pPr>
            <a:r>
              <a:t>Trombositopeni </a:t>
            </a:r>
          </a:p>
          <a:p>
            <a:pPr lvl="1">
              <a:defRPr sz="1600">
                <a:solidFill>
                  <a:srgbClr val="FFFFFF"/>
                </a:solidFill>
              </a:defRPr>
            </a:pPr>
            <a:r>
              <a:t>PLT &lt;100,000/dL</a:t>
            </a:r>
          </a:p>
          <a:p>
            <a:pPr>
              <a:defRPr sz="1800">
                <a:solidFill>
                  <a:srgbClr val="FFFFFF"/>
                </a:solidFill>
              </a:defRPr>
            </a:pPr>
            <a:endParaRPr/>
          </a:p>
          <a:p>
            <a:pPr>
              <a:defRPr sz="1800">
                <a:solidFill>
                  <a:srgbClr val="FFFFFF"/>
                </a:solidFill>
              </a:defRPr>
            </a:pPr>
            <a:r>
              <a:t>Karaciğer fonksiyon bozukluğu   </a:t>
            </a:r>
          </a:p>
          <a:p>
            <a:pPr>
              <a:defRPr sz="1600">
                <a:solidFill>
                  <a:srgbClr val="FFFFFF"/>
                </a:solidFill>
              </a:defRPr>
            </a:pPr>
            <a:r>
              <a:t>  x2 transaminaz düzeyi</a:t>
            </a:r>
          </a:p>
          <a:p>
            <a:pPr>
              <a:defRPr sz="1800">
                <a:solidFill>
                  <a:srgbClr val="FF2600"/>
                </a:solidFill>
              </a:defRPr>
            </a:pPr>
            <a:r>
              <a:t>Sağ üst kadran veya epigastrik ağrı</a:t>
            </a:r>
          </a:p>
          <a:p>
            <a:pPr>
              <a:defRPr sz="1800">
                <a:solidFill>
                  <a:srgbClr val="FFFFFF"/>
                </a:solidFill>
              </a:defRPr>
            </a:pPr>
            <a:endParaRPr/>
          </a:p>
          <a:p>
            <a:pPr>
              <a:defRPr sz="1800">
                <a:solidFill>
                  <a:srgbClr val="FFFFFF"/>
                </a:solidFill>
              </a:defRPr>
            </a:pPr>
            <a:r>
              <a:t>Renal yetmezlik  </a:t>
            </a:r>
          </a:p>
          <a:p>
            <a:pPr>
              <a:defRPr sz="1600">
                <a:solidFill>
                  <a:srgbClr val="FFFFFF"/>
                </a:solidFill>
              </a:defRPr>
            </a:pPr>
            <a:r>
              <a:t>KRE &gt;1.1 mg/dL  </a:t>
            </a:r>
          </a:p>
          <a:p>
            <a:pPr>
              <a:defRPr sz="1600">
                <a:solidFill>
                  <a:srgbClr val="FFFFFF"/>
                </a:solidFill>
              </a:defRPr>
            </a:pPr>
            <a:r>
              <a:t>başka renal hastalık yokken x2 artış </a:t>
            </a:r>
          </a:p>
          <a:p>
            <a:pPr>
              <a:defRPr sz="1800">
                <a:solidFill>
                  <a:srgbClr val="FFFFFF"/>
                </a:solidFill>
              </a:defRPr>
            </a:pPr>
            <a:endParaRPr/>
          </a:p>
          <a:p>
            <a:pPr>
              <a:defRPr sz="1800">
                <a:solidFill>
                  <a:srgbClr val="FFFFFF"/>
                </a:solidFill>
              </a:defRPr>
            </a:pPr>
            <a:r>
              <a:t>Pulmoner ödem </a:t>
            </a:r>
          </a:p>
          <a:p>
            <a:pPr>
              <a:defRPr sz="1800">
                <a:solidFill>
                  <a:srgbClr val="FFFFFF"/>
                </a:solidFill>
              </a:defRPr>
            </a:pPr>
            <a:endParaRPr/>
          </a:p>
          <a:p>
            <a:pPr>
              <a:defRPr sz="2200">
                <a:solidFill>
                  <a:srgbClr val="FFFFFF"/>
                </a:solidFill>
              </a:defRPr>
            </a:pPr>
            <a:r>
              <a:rPr sz="1800"/>
              <a:t>Serebral veya görsel semptomlar  </a:t>
            </a:r>
            <a:r>
              <a:t> </a:t>
            </a:r>
          </a:p>
        </p:txBody>
      </p:sp>
      <p:sp>
        <p:nvSpPr>
          <p:cNvPr id="206" name="ERKEN BAŞLANGIÇLI HASTALIK…"/>
          <p:cNvSpPr txBox="1"/>
          <p:nvPr/>
        </p:nvSpPr>
        <p:spPr>
          <a:xfrm>
            <a:off x="3150889" y="3759200"/>
            <a:ext cx="6703022" cy="22352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solidFill>
                  <a:srgbClr val="FFFFFF"/>
                </a:solidFill>
                <a:effectLst>
                  <a:outerShdw blurRad="25400" dist="33948" dir="2700000" rotWithShape="0">
                    <a:srgbClr val="3B3936"/>
                  </a:outerShdw>
                </a:effectLst>
              </a:defRPr>
            </a:pPr>
            <a:r>
              <a:t>ERKEN BAŞLANGIÇLI HASTALIK</a:t>
            </a:r>
          </a:p>
          <a:p>
            <a:pPr>
              <a:defRPr sz="3200">
                <a:solidFill>
                  <a:srgbClr val="FFFFFF"/>
                </a:solidFill>
                <a:effectLst>
                  <a:outerShdw blurRad="25400" dist="33948" dir="2700000" rotWithShape="0">
                    <a:srgbClr val="3B3936"/>
                  </a:outerShdw>
                </a:effectLst>
              </a:defRPr>
            </a:pPr>
            <a:r>
              <a:t>ŞİDDETLİ PREEKLAMPSİ</a:t>
            </a:r>
          </a:p>
          <a:p>
            <a:pPr lvl="1">
              <a:defRPr sz="3200">
                <a:solidFill>
                  <a:srgbClr val="FFFFFF"/>
                </a:solidFill>
                <a:effectLst>
                  <a:outerShdw blurRad="25400" dist="33948" dir="2700000" rotWithShape="0">
                    <a:srgbClr val="3B3936"/>
                  </a:outerShdw>
                </a:effectLst>
              </a:defRPr>
            </a:pPr>
            <a:r>
              <a:t>ACOG &lt;35 HFT</a:t>
            </a:r>
          </a:p>
          <a:p>
            <a:pPr lvl="1">
              <a:defRPr sz="3200">
                <a:solidFill>
                  <a:srgbClr val="FFFFFF"/>
                </a:solidFill>
                <a:effectLst>
                  <a:outerShdw blurRad="25400" dist="33948" dir="2700000" rotWithShape="0">
                    <a:srgbClr val="3B3936"/>
                  </a:outerShdw>
                </a:effectLst>
              </a:defRPr>
            </a:pPr>
            <a:r>
              <a:t>SOGC &lt;34 HFT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EKLAMPSİ"/>
          <p:cNvSpPr txBox="1">
            <a:spLocks noGrp="1"/>
          </p:cNvSpPr>
          <p:nvPr>
            <p:ph type="title"/>
          </p:nvPr>
        </p:nvSpPr>
        <p:spPr>
          <a:prstGeom prst="rect">
            <a:avLst/>
          </a:prstGeom>
        </p:spPr>
        <p:txBody>
          <a:bodyPr/>
          <a:lstStyle/>
          <a:p>
            <a:r>
              <a:t>EKLAMPSİ</a:t>
            </a:r>
          </a:p>
        </p:txBody>
      </p:sp>
      <p:sp>
        <p:nvSpPr>
          <p:cNvPr id="211" name="Metin"/>
          <p:cNvSpPr txBox="1"/>
          <p:nvPr/>
        </p:nvSpPr>
        <p:spPr>
          <a:xfrm>
            <a:off x="6317072" y="5530849"/>
            <a:ext cx="6163342" cy="508001"/>
          </a:xfrm>
          <a:prstGeom prst="rect">
            <a:avLst/>
          </a:prstGeom>
          <a:ln w="12700">
            <a:miter lim="400000"/>
          </a:ln>
        </p:spPr>
        <p:txBody>
          <a:bodyPr lIns="50800" tIns="50800" rIns="50800" bIns="50800" anchor="ctr">
            <a:spAutoFit/>
          </a:bodyPr>
          <a:lstStyle/>
          <a:p>
            <a:endParaRPr/>
          </a:p>
        </p:txBody>
      </p:sp>
      <p:sp>
        <p:nvSpPr>
          <p:cNvPr id="212" name="Dikdörtgen"/>
          <p:cNvSpPr/>
          <p:nvPr/>
        </p:nvSpPr>
        <p:spPr>
          <a:xfrm>
            <a:off x="542314" y="2907097"/>
            <a:ext cx="5747972" cy="6350001"/>
          </a:xfrm>
          <a:prstGeom prst="rect">
            <a:avLst/>
          </a:prstGeom>
          <a:solidFill>
            <a:srgbClr val="000000"/>
          </a:solidFill>
          <a:ln w="25400">
            <a:solidFill>
              <a:srgbClr val="941751"/>
            </a:solidFill>
            <a:miter lim="400000"/>
          </a:ln>
        </p:spPr>
        <p:txBody>
          <a:bodyPr lIns="50800" tIns="50800" rIns="50800" bIns="50800" anchor="ctr"/>
          <a:lstStyle/>
          <a:p>
            <a:pPr>
              <a:defRPr sz="3200">
                <a:solidFill>
                  <a:srgbClr val="FFFFFF"/>
                </a:solidFill>
              </a:defRPr>
            </a:pPr>
            <a:endParaRPr/>
          </a:p>
        </p:txBody>
      </p:sp>
      <p:sp>
        <p:nvSpPr>
          <p:cNvPr id="213" name="Preeklampsi…"/>
          <p:cNvSpPr txBox="1"/>
          <p:nvPr/>
        </p:nvSpPr>
        <p:spPr>
          <a:xfrm>
            <a:off x="838993" y="4856158"/>
            <a:ext cx="5154614" cy="213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t>Preeklampsi</a:t>
            </a:r>
          </a:p>
          <a:p>
            <a:pPr>
              <a:defRPr>
                <a:solidFill>
                  <a:srgbClr val="FFFFFF"/>
                </a:solidFill>
              </a:defRPr>
            </a:pPr>
            <a:r>
              <a:t>+</a:t>
            </a:r>
          </a:p>
          <a:p>
            <a:pPr>
              <a:defRPr>
                <a:solidFill>
                  <a:srgbClr val="FFFFFF"/>
                </a:solidFill>
              </a:defRPr>
            </a:pPr>
            <a:r>
              <a:t>Nörolojik semptomlar</a:t>
            </a:r>
          </a:p>
          <a:p>
            <a:pPr>
              <a:defRPr>
                <a:solidFill>
                  <a:srgbClr val="FFFFFF"/>
                </a:solidFill>
              </a:defRPr>
            </a:pPr>
            <a:r>
              <a:t>(En sık baş ağrısı)</a:t>
            </a:r>
          </a:p>
        </p:txBody>
      </p:sp>
      <p:sp>
        <p:nvSpPr>
          <p:cNvPr id="214" name="Dikdörtgen"/>
          <p:cNvSpPr/>
          <p:nvPr/>
        </p:nvSpPr>
        <p:spPr>
          <a:xfrm>
            <a:off x="6739914" y="2907097"/>
            <a:ext cx="5747972" cy="6350001"/>
          </a:xfrm>
          <a:prstGeom prst="rect">
            <a:avLst/>
          </a:prstGeom>
          <a:solidFill>
            <a:srgbClr val="000000"/>
          </a:solidFill>
          <a:ln w="25400">
            <a:solidFill>
              <a:srgbClr val="941751"/>
            </a:solidFill>
            <a:miter lim="400000"/>
          </a:ln>
        </p:spPr>
        <p:txBody>
          <a:bodyPr lIns="50800" tIns="50800" rIns="50800" bIns="50800" anchor="ctr"/>
          <a:lstStyle/>
          <a:p>
            <a:pPr>
              <a:defRPr sz="3200">
                <a:solidFill>
                  <a:srgbClr val="FFFFFF"/>
                </a:solidFill>
              </a:defRPr>
            </a:pPr>
            <a:endParaRPr/>
          </a:p>
        </p:txBody>
      </p:sp>
      <p:sp>
        <p:nvSpPr>
          <p:cNvPr id="215" name="Eklamptik Nöbet:…"/>
          <p:cNvSpPr txBox="1"/>
          <p:nvPr/>
        </p:nvSpPr>
        <p:spPr>
          <a:xfrm>
            <a:off x="6746890" y="4679950"/>
            <a:ext cx="5734021" cy="267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solidFill>
                  <a:srgbClr val="FFFFFF"/>
                </a:solidFill>
              </a:defRPr>
            </a:pPr>
            <a:r>
              <a:t>Eklamptik Nöbet:</a:t>
            </a:r>
          </a:p>
          <a:p>
            <a:pPr>
              <a:defRPr sz="2200">
                <a:solidFill>
                  <a:srgbClr val="FFFFFF"/>
                </a:solidFill>
              </a:defRPr>
            </a:pPr>
            <a:r>
              <a:t>Tonik-klonik vasıfta</a:t>
            </a:r>
          </a:p>
          <a:p>
            <a:pPr>
              <a:defRPr sz="2200">
                <a:solidFill>
                  <a:srgbClr val="FFFFFF"/>
                </a:solidFill>
              </a:defRPr>
            </a:pPr>
            <a:r>
              <a:t>Antepartum-intrapartum-postpartum</a:t>
            </a:r>
          </a:p>
          <a:p>
            <a:pPr>
              <a:defRPr sz="2200">
                <a:solidFill>
                  <a:srgbClr val="FFFFFF"/>
                </a:solidFill>
              </a:defRPr>
            </a:pPr>
            <a:r>
              <a:t>En çok 3.trimesterde</a:t>
            </a:r>
          </a:p>
          <a:p>
            <a:pPr>
              <a:defRPr sz="2200">
                <a:solidFill>
                  <a:srgbClr val="FFFFFF"/>
                </a:solidFill>
              </a:defRPr>
            </a:pPr>
            <a:r>
              <a:t>Aura yoktur</a:t>
            </a:r>
          </a:p>
          <a:p>
            <a:pPr>
              <a:defRPr sz="2200">
                <a:solidFill>
                  <a:srgbClr val="FFFFFF"/>
                </a:solidFill>
              </a:defRPr>
            </a:pPr>
            <a:r>
              <a:t>Ateş kötü prognostik faktördür(hemoraji?)</a:t>
            </a:r>
          </a:p>
        </p:txBody>
      </p:sp>
      <p:sp>
        <p:nvSpPr>
          <p:cNvPr id="216" name="Beyin"/>
          <p:cNvSpPr/>
          <p:nvPr/>
        </p:nvSpPr>
        <p:spPr>
          <a:xfrm>
            <a:off x="2704699" y="6671828"/>
            <a:ext cx="1423202" cy="1065339"/>
          </a:xfrm>
          <a:custGeom>
            <a:avLst/>
            <a:gdLst/>
            <a:ahLst/>
            <a:cxnLst>
              <a:cxn ang="0">
                <a:pos x="wd2" y="hd2"/>
              </a:cxn>
              <a:cxn ang="5400000">
                <a:pos x="wd2" y="hd2"/>
              </a:cxn>
              <a:cxn ang="10800000">
                <a:pos x="wd2" y="hd2"/>
              </a:cxn>
              <a:cxn ang="16200000">
                <a:pos x="wd2" y="hd2"/>
              </a:cxn>
            </a:cxnLst>
            <a:rect l="0" t="0" r="r" b="b"/>
            <a:pathLst>
              <a:path w="20488" h="21353" extrusionOk="0">
                <a:moveTo>
                  <a:pt x="7849" y="0"/>
                </a:moveTo>
                <a:cubicBezTo>
                  <a:pt x="6588" y="6"/>
                  <a:pt x="5225" y="689"/>
                  <a:pt x="4557" y="2140"/>
                </a:cubicBezTo>
                <a:cubicBezTo>
                  <a:pt x="2599" y="1020"/>
                  <a:pt x="-24" y="5596"/>
                  <a:pt x="711" y="7397"/>
                </a:cubicBezTo>
                <a:cubicBezTo>
                  <a:pt x="-688" y="9636"/>
                  <a:pt x="116" y="13872"/>
                  <a:pt x="1923" y="14061"/>
                </a:cubicBezTo>
                <a:cubicBezTo>
                  <a:pt x="1923" y="16787"/>
                  <a:pt x="2890" y="18203"/>
                  <a:pt x="5652" y="18009"/>
                </a:cubicBezTo>
                <a:cubicBezTo>
                  <a:pt x="5058" y="18885"/>
                  <a:pt x="3979" y="20442"/>
                  <a:pt x="3979" y="20442"/>
                </a:cubicBezTo>
                <a:lnTo>
                  <a:pt x="5611" y="21353"/>
                </a:lnTo>
                <a:lnTo>
                  <a:pt x="8716" y="17668"/>
                </a:lnTo>
                <a:cubicBezTo>
                  <a:pt x="8716" y="17668"/>
                  <a:pt x="10238" y="18641"/>
                  <a:pt x="12318" y="17960"/>
                </a:cubicBezTo>
                <a:cubicBezTo>
                  <a:pt x="13886" y="17446"/>
                  <a:pt x="14413" y="16378"/>
                  <a:pt x="14315" y="14805"/>
                </a:cubicBezTo>
                <a:cubicBezTo>
                  <a:pt x="16693" y="15486"/>
                  <a:pt x="19417" y="16159"/>
                  <a:pt x="20347" y="12752"/>
                </a:cubicBezTo>
                <a:cubicBezTo>
                  <a:pt x="20912" y="10684"/>
                  <a:pt x="19660" y="7640"/>
                  <a:pt x="18716" y="7640"/>
                </a:cubicBezTo>
                <a:cubicBezTo>
                  <a:pt x="19416" y="6130"/>
                  <a:pt x="17143" y="3112"/>
                  <a:pt x="15639" y="3647"/>
                </a:cubicBezTo>
                <a:cubicBezTo>
                  <a:pt x="15534" y="1422"/>
                  <a:pt x="11423" y="-247"/>
                  <a:pt x="10234" y="1165"/>
                </a:cubicBezTo>
                <a:cubicBezTo>
                  <a:pt x="9750" y="398"/>
                  <a:pt x="8830" y="-5"/>
                  <a:pt x="7849" y="0"/>
                </a:cubicBezTo>
                <a:close/>
              </a:path>
            </a:pathLst>
          </a:custGeom>
          <a:blipFill>
            <a:blip r:embed="rId3"/>
          </a:blipFill>
          <a:ln w="12700">
            <a:miter lim="400000"/>
          </a:ln>
        </p:spPr>
        <p:txBody>
          <a:bodyPr lIns="50800" tIns="50800" rIns="50800" bIns="50800" anchor="ctr"/>
          <a:lstStyle/>
          <a:p>
            <a:pPr>
              <a:defRPr sz="3200">
                <a:solidFill>
                  <a:srgbClr val="FFFFFF"/>
                </a:solidFill>
                <a:effectLst>
                  <a:outerShdw blurRad="25400" dist="33948" dir="2700000" rotWithShape="0">
                    <a:srgbClr val="3B3936"/>
                  </a:outerShdw>
                </a:effectLst>
              </a:defRPr>
            </a:pPr>
            <a:endParaRPr/>
          </a:p>
        </p:txBody>
      </p:sp>
    </p:spTree>
  </p:cSld>
  <p:clrMapOvr>
    <a:masterClrMapping/>
  </p:clrMapOvr>
  <p:transition xmlns:p14="http://schemas.microsoft.com/office/powerpoint/2010/main" spd="med">
    <p:push/>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EKLAMPSİ"/>
          <p:cNvSpPr txBox="1">
            <a:spLocks noGrp="1"/>
          </p:cNvSpPr>
          <p:nvPr>
            <p:ph type="title"/>
          </p:nvPr>
        </p:nvSpPr>
        <p:spPr>
          <a:prstGeom prst="rect">
            <a:avLst/>
          </a:prstGeom>
        </p:spPr>
        <p:txBody>
          <a:bodyPr/>
          <a:lstStyle/>
          <a:p>
            <a:r>
              <a:t>EKLAMPSİ</a:t>
            </a:r>
          </a:p>
        </p:txBody>
      </p:sp>
      <p:sp>
        <p:nvSpPr>
          <p:cNvPr id="221" name="Metin"/>
          <p:cNvSpPr txBox="1"/>
          <p:nvPr/>
        </p:nvSpPr>
        <p:spPr>
          <a:xfrm>
            <a:off x="6317072" y="5530849"/>
            <a:ext cx="6163342" cy="508001"/>
          </a:xfrm>
          <a:prstGeom prst="rect">
            <a:avLst/>
          </a:prstGeom>
          <a:ln w="12700">
            <a:miter lim="400000"/>
          </a:ln>
        </p:spPr>
        <p:txBody>
          <a:bodyPr lIns="50800" tIns="50800" rIns="50800" bIns="50800" anchor="ctr">
            <a:spAutoFit/>
          </a:bodyPr>
          <a:lstStyle/>
          <a:p>
            <a:endParaRPr/>
          </a:p>
        </p:txBody>
      </p:sp>
      <p:sp>
        <p:nvSpPr>
          <p:cNvPr id="222" name="Dikdörtgen"/>
          <p:cNvSpPr/>
          <p:nvPr/>
        </p:nvSpPr>
        <p:spPr>
          <a:xfrm>
            <a:off x="542314" y="2907097"/>
            <a:ext cx="5747972" cy="6350001"/>
          </a:xfrm>
          <a:prstGeom prst="rect">
            <a:avLst/>
          </a:prstGeom>
          <a:solidFill>
            <a:srgbClr val="000000"/>
          </a:solidFill>
          <a:ln w="25400">
            <a:solidFill>
              <a:srgbClr val="941751"/>
            </a:solidFill>
            <a:miter lim="400000"/>
          </a:ln>
        </p:spPr>
        <p:txBody>
          <a:bodyPr lIns="50800" tIns="50800" rIns="50800" bIns="50800" anchor="ctr"/>
          <a:lstStyle/>
          <a:p>
            <a:pPr>
              <a:defRPr sz="3200">
                <a:solidFill>
                  <a:srgbClr val="FFFFFF"/>
                </a:solidFill>
              </a:defRPr>
            </a:pPr>
            <a:endParaRPr/>
          </a:p>
        </p:txBody>
      </p:sp>
      <p:sp>
        <p:nvSpPr>
          <p:cNvPr id="223" name="Preeklampsi…"/>
          <p:cNvSpPr txBox="1"/>
          <p:nvPr/>
        </p:nvSpPr>
        <p:spPr>
          <a:xfrm>
            <a:off x="838993" y="4856158"/>
            <a:ext cx="5154614" cy="213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t>Preeklampsi</a:t>
            </a:r>
          </a:p>
          <a:p>
            <a:pPr>
              <a:defRPr>
                <a:solidFill>
                  <a:srgbClr val="FFFFFF"/>
                </a:solidFill>
              </a:defRPr>
            </a:pPr>
            <a:r>
              <a:t>+</a:t>
            </a:r>
          </a:p>
          <a:p>
            <a:pPr>
              <a:defRPr>
                <a:solidFill>
                  <a:srgbClr val="FFFFFF"/>
                </a:solidFill>
              </a:defRPr>
            </a:pPr>
            <a:r>
              <a:t>Nörolojik semptomlar</a:t>
            </a:r>
          </a:p>
          <a:p>
            <a:pPr>
              <a:defRPr>
                <a:solidFill>
                  <a:srgbClr val="FFFFFF"/>
                </a:solidFill>
              </a:defRPr>
            </a:pPr>
            <a:r>
              <a:t>(En sık baş ağrısı)</a:t>
            </a:r>
          </a:p>
        </p:txBody>
      </p:sp>
      <p:sp>
        <p:nvSpPr>
          <p:cNvPr id="224" name="Dikdörtgen"/>
          <p:cNvSpPr/>
          <p:nvPr/>
        </p:nvSpPr>
        <p:spPr>
          <a:xfrm>
            <a:off x="6739914" y="2907097"/>
            <a:ext cx="5747972" cy="6350001"/>
          </a:xfrm>
          <a:prstGeom prst="rect">
            <a:avLst/>
          </a:prstGeom>
          <a:solidFill>
            <a:srgbClr val="000000"/>
          </a:solidFill>
          <a:ln w="25400">
            <a:solidFill>
              <a:srgbClr val="941751"/>
            </a:solidFill>
            <a:miter lim="400000"/>
          </a:ln>
        </p:spPr>
        <p:txBody>
          <a:bodyPr lIns="50800" tIns="50800" rIns="50800" bIns="50800" anchor="ctr"/>
          <a:lstStyle/>
          <a:p>
            <a:pPr>
              <a:defRPr sz="3200">
                <a:solidFill>
                  <a:srgbClr val="FFFFFF"/>
                </a:solidFill>
              </a:defRPr>
            </a:pPr>
            <a:endParaRPr/>
          </a:p>
        </p:txBody>
      </p:sp>
      <p:sp>
        <p:nvSpPr>
          <p:cNvPr id="225" name="Eklamptik Nöbet:…"/>
          <p:cNvSpPr txBox="1"/>
          <p:nvPr/>
        </p:nvSpPr>
        <p:spPr>
          <a:xfrm>
            <a:off x="6746890" y="4679950"/>
            <a:ext cx="5734021" cy="267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solidFill>
                  <a:srgbClr val="FFFFFF"/>
                </a:solidFill>
              </a:defRPr>
            </a:pPr>
            <a:r>
              <a:t>Eklamptik Nöbet:</a:t>
            </a:r>
          </a:p>
          <a:p>
            <a:pPr>
              <a:defRPr sz="2200">
                <a:solidFill>
                  <a:srgbClr val="FFFFFF"/>
                </a:solidFill>
              </a:defRPr>
            </a:pPr>
            <a:r>
              <a:t>Tonik-klonik vasıfta</a:t>
            </a:r>
          </a:p>
          <a:p>
            <a:pPr>
              <a:defRPr sz="2200">
                <a:solidFill>
                  <a:srgbClr val="FFFFFF"/>
                </a:solidFill>
              </a:defRPr>
            </a:pPr>
            <a:r>
              <a:t>Antepartum-intrapartum-postpartum</a:t>
            </a:r>
          </a:p>
          <a:p>
            <a:pPr>
              <a:defRPr sz="2200">
                <a:solidFill>
                  <a:srgbClr val="FFFFFF"/>
                </a:solidFill>
              </a:defRPr>
            </a:pPr>
            <a:r>
              <a:t>En çok 3.trimesterde</a:t>
            </a:r>
          </a:p>
          <a:p>
            <a:pPr>
              <a:defRPr sz="2200">
                <a:solidFill>
                  <a:srgbClr val="FFFFFF"/>
                </a:solidFill>
              </a:defRPr>
            </a:pPr>
            <a:r>
              <a:t>Aura yoktur</a:t>
            </a:r>
          </a:p>
          <a:p>
            <a:pPr>
              <a:defRPr sz="2200">
                <a:solidFill>
                  <a:srgbClr val="FFFFFF"/>
                </a:solidFill>
              </a:defRPr>
            </a:pPr>
            <a:r>
              <a:t>Ateş kötü prognostik faktördür(hemoraji?)</a:t>
            </a:r>
          </a:p>
        </p:txBody>
      </p:sp>
      <p:sp>
        <p:nvSpPr>
          <p:cNvPr id="226" name="Beyin"/>
          <p:cNvSpPr/>
          <p:nvPr/>
        </p:nvSpPr>
        <p:spPr>
          <a:xfrm>
            <a:off x="2704699" y="6671828"/>
            <a:ext cx="1423202" cy="1065339"/>
          </a:xfrm>
          <a:custGeom>
            <a:avLst/>
            <a:gdLst/>
            <a:ahLst/>
            <a:cxnLst>
              <a:cxn ang="0">
                <a:pos x="wd2" y="hd2"/>
              </a:cxn>
              <a:cxn ang="5400000">
                <a:pos x="wd2" y="hd2"/>
              </a:cxn>
              <a:cxn ang="10800000">
                <a:pos x="wd2" y="hd2"/>
              </a:cxn>
              <a:cxn ang="16200000">
                <a:pos x="wd2" y="hd2"/>
              </a:cxn>
            </a:cxnLst>
            <a:rect l="0" t="0" r="r" b="b"/>
            <a:pathLst>
              <a:path w="20488" h="21353" extrusionOk="0">
                <a:moveTo>
                  <a:pt x="7849" y="0"/>
                </a:moveTo>
                <a:cubicBezTo>
                  <a:pt x="6588" y="6"/>
                  <a:pt x="5225" y="689"/>
                  <a:pt x="4557" y="2140"/>
                </a:cubicBezTo>
                <a:cubicBezTo>
                  <a:pt x="2599" y="1020"/>
                  <a:pt x="-24" y="5596"/>
                  <a:pt x="711" y="7397"/>
                </a:cubicBezTo>
                <a:cubicBezTo>
                  <a:pt x="-688" y="9636"/>
                  <a:pt x="116" y="13872"/>
                  <a:pt x="1923" y="14061"/>
                </a:cubicBezTo>
                <a:cubicBezTo>
                  <a:pt x="1923" y="16787"/>
                  <a:pt x="2890" y="18203"/>
                  <a:pt x="5652" y="18009"/>
                </a:cubicBezTo>
                <a:cubicBezTo>
                  <a:pt x="5058" y="18885"/>
                  <a:pt x="3979" y="20442"/>
                  <a:pt x="3979" y="20442"/>
                </a:cubicBezTo>
                <a:lnTo>
                  <a:pt x="5611" y="21353"/>
                </a:lnTo>
                <a:lnTo>
                  <a:pt x="8716" y="17668"/>
                </a:lnTo>
                <a:cubicBezTo>
                  <a:pt x="8716" y="17668"/>
                  <a:pt x="10238" y="18641"/>
                  <a:pt x="12318" y="17960"/>
                </a:cubicBezTo>
                <a:cubicBezTo>
                  <a:pt x="13886" y="17446"/>
                  <a:pt x="14413" y="16378"/>
                  <a:pt x="14315" y="14805"/>
                </a:cubicBezTo>
                <a:cubicBezTo>
                  <a:pt x="16693" y="15486"/>
                  <a:pt x="19417" y="16159"/>
                  <a:pt x="20347" y="12752"/>
                </a:cubicBezTo>
                <a:cubicBezTo>
                  <a:pt x="20912" y="10684"/>
                  <a:pt x="19660" y="7640"/>
                  <a:pt x="18716" y="7640"/>
                </a:cubicBezTo>
                <a:cubicBezTo>
                  <a:pt x="19416" y="6130"/>
                  <a:pt x="17143" y="3112"/>
                  <a:pt x="15639" y="3647"/>
                </a:cubicBezTo>
                <a:cubicBezTo>
                  <a:pt x="15534" y="1422"/>
                  <a:pt x="11423" y="-247"/>
                  <a:pt x="10234" y="1165"/>
                </a:cubicBezTo>
                <a:cubicBezTo>
                  <a:pt x="9750" y="398"/>
                  <a:pt x="8830" y="-5"/>
                  <a:pt x="7849" y="0"/>
                </a:cubicBezTo>
                <a:close/>
              </a:path>
            </a:pathLst>
          </a:custGeom>
          <a:blipFill>
            <a:blip r:embed="rId3"/>
          </a:blipFill>
          <a:ln w="12700">
            <a:miter lim="400000"/>
          </a:ln>
        </p:spPr>
        <p:txBody>
          <a:bodyPr lIns="50800" tIns="50800" rIns="50800" bIns="50800" anchor="ctr"/>
          <a:lstStyle/>
          <a:p>
            <a:pPr>
              <a:defRPr sz="3200">
                <a:solidFill>
                  <a:srgbClr val="FFFFFF"/>
                </a:solidFill>
                <a:effectLst>
                  <a:outerShdw blurRad="25400" dist="33948" dir="2700000" rotWithShape="0">
                    <a:srgbClr val="3B3936"/>
                  </a:outerShdw>
                </a:effectLst>
              </a:defRPr>
            </a:pPr>
            <a:endParaRPr/>
          </a:p>
        </p:txBody>
      </p:sp>
      <p:sp>
        <p:nvSpPr>
          <p:cNvPr id="227" name="Önlemede Magnezyum Sülfat…"/>
          <p:cNvSpPr txBox="1"/>
          <p:nvPr/>
        </p:nvSpPr>
        <p:spPr>
          <a:xfrm>
            <a:off x="1784052" y="3190874"/>
            <a:ext cx="9436696" cy="11684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solidFill>
                  <a:srgbClr val="FFFFFF"/>
                </a:solidFill>
                <a:effectLst>
                  <a:outerShdw blurRad="25400" dist="33948" dir="2700000" rotWithShape="0">
                    <a:srgbClr val="3B3936"/>
                  </a:outerShdw>
                </a:effectLst>
              </a:defRPr>
            </a:pPr>
            <a:r>
              <a:t>Önlemede Magnezyum Sülfat</a:t>
            </a:r>
          </a:p>
          <a:p>
            <a:pPr>
              <a:defRPr sz="3200">
                <a:solidFill>
                  <a:srgbClr val="FFFFFF"/>
                </a:solidFill>
                <a:effectLst>
                  <a:outerShdw blurRad="25400" dist="33948" dir="2700000" rotWithShape="0">
                    <a:srgbClr val="3B3936"/>
                  </a:outerShdw>
                </a:effectLst>
              </a:defRPr>
            </a:pPr>
            <a:r>
              <a:t>Kontrol etmede midazolam, lorazepam,amobarbital</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ÜPEREMPOZE PREEKLAMPSİ"/>
          <p:cNvSpPr txBox="1">
            <a:spLocks noGrp="1"/>
          </p:cNvSpPr>
          <p:nvPr>
            <p:ph type="title"/>
          </p:nvPr>
        </p:nvSpPr>
        <p:spPr>
          <a:prstGeom prst="rect">
            <a:avLst/>
          </a:prstGeom>
        </p:spPr>
        <p:txBody>
          <a:bodyPr/>
          <a:lstStyle>
            <a:lvl1pPr defTabSz="508254">
              <a:spcBef>
                <a:spcPts val="1300"/>
              </a:spcBef>
              <a:defRPr sz="6090"/>
            </a:lvl1pPr>
          </a:lstStyle>
          <a:p>
            <a:r>
              <a:t>SÜPEREMPOZE PREEKLAMPSİ</a:t>
            </a:r>
          </a:p>
        </p:txBody>
      </p:sp>
      <p:sp>
        <p:nvSpPr>
          <p:cNvPr id="232" name="GESTASYONEL HİPERTANSİYON…"/>
          <p:cNvSpPr txBox="1">
            <a:spLocks noGrp="1"/>
          </p:cNvSpPr>
          <p:nvPr>
            <p:ph type="body" sz="half" idx="1"/>
          </p:nvPr>
        </p:nvSpPr>
        <p:spPr>
          <a:xfrm>
            <a:off x="508000" y="2628900"/>
            <a:ext cx="5739458" cy="6096000"/>
          </a:xfrm>
          <a:prstGeom prst="rect">
            <a:avLst/>
          </a:prstGeom>
        </p:spPr>
        <p:txBody>
          <a:bodyPr/>
          <a:lstStyle/>
          <a:p>
            <a:pPr marL="0" indent="0">
              <a:buClrTx/>
              <a:buSzTx/>
              <a:buFontTx/>
              <a:buNone/>
              <a:defRPr sz="2800">
                <a:solidFill>
                  <a:schemeClr val="accent6"/>
                </a:solidFill>
              </a:defRPr>
            </a:pPr>
            <a:r>
              <a:t>GESTASYONEL HİPERTANSİYON</a:t>
            </a:r>
          </a:p>
          <a:p>
            <a:pPr marL="0" indent="0">
              <a:buClrTx/>
              <a:buSzTx/>
              <a:buFontTx/>
              <a:buNone/>
              <a:defRPr sz="2800">
                <a:solidFill>
                  <a:schemeClr val="accent6"/>
                </a:solidFill>
              </a:defRPr>
            </a:pPr>
            <a:r>
              <a:t>PREEKLAMPSİ-EKLAMPSİ</a:t>
            </a:r>
          </a:p>
          <a:p>
            <a:pPr marL="0" indent="0">
              <a:buClrTx/>
              <a:buSzTx/>
              <a:buFontTx/>
              <a:buNone/>
              <a:defRPr sz="2800"/>
            </a:pPr>
            <a:r>
              <a:t>SÜPEREMPOZE PREEKLAMPSİ</a:t>
            </a:r>
          </a:p>
          <a:p>
            <a:pPr marL="0" indent="0">
              <a:buClrTx/>
              <a:buSzTx/>
              <a:buFontTx/>
              <a:buNone/>
              <a:defRPr sz="2800">
                <a:solidFill>
                  <a:schemeClr val="accent6"/>
                </a:solidFill>
              </a:defRPr>
            </a:pPr>
            <a:r>
              <a:t>KRONİK HT</a:t>
            </a:r>
          </a:p>
        </p:txBody>
      </p:sp>
      <p:sp>
        <p:nvSpPr>
          <p:cNvPr id="233" name="Dikdörtgen"/>
          <p:cNvSpPr/>
          <p:nvPr/>
        </p:nvSpPr>
        <p:spPr>
          <a:xfrm>
            <a:off x="6358914" y="2501900"/>
            <a:ext cx="5747972" cy="6350000"/>
          </a:xfrm>
          <a:prstGeom prst="rect">
            <a:avLst/>
          </a:prstGeom>
          <a:solidFill>
            <a:srgbClr val="000000"/>
          </a:solidFill>
          <a:ln w="25400">
            <a:solidFill>
              <a:srgbClr val="941751"/>
            </a:solidFill>
            <a:miter lim="400000"/>
          </a:ln>
        </p:spPr>
        <p:txBody>
          <a:bodyPr lIns="50800" tIns="50800" rIns="50800" bIns="50800" anchor="ctr"/>
          <a:lstStyle/>
          <a:p>
            <a:pPr>
              <a:defRPr sz="3200">
                <a:solidFill>
                  <a:srgbClr val="FFFFFF"/>
                </a:solidFill>
              </a:defRPr>
            </a:pPr>
            <a:endParaRPr/>
          </a:p>
        </p:txBody>
      </p:sp>
      <p:sp>
        <p:nvSpPr>
          <p:cNvPr id="234" name="Süperempoze Preeklampsi…"/>
          <p:cNvSpPr txBox="1"/>
          <p:nvPr/>
        </p:nvSpPr>
        <p:spPr>
          <a:xfrm>
            <a:off x="6569213" y="4203700"/>
            <a:ext cx="5276574" cy="294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t>Süperempoze Preeklampsi</a:t>
            </a:r>
          </a:p>
          <a:p>
            <a:pPr>
              <a:defRPr>
                <a:solidFill>
                  <a:srgbClr val="FFFFFF"/>
                </a:solidFill>
              </a:defRPr>
            </a:pPr>
            <a:endParaRPr/>
          </a:p>
          <a:p>
            <a:pPr>
              <a:defRPr>
                <a:solidFill>
                  <a:srgbClr val="FFFFFF"/>
                </a:solidFill>
              </a:defRPr>
            </a:pPr>
            <a:r>
              <a:t>Önceden hipertansiyon mevcutken</a:t>
            </a:r>
          </a:p>
          <a:p>
            <a:pPr>
              <a:defRPr>
                <a:solidFill>
                  <a:srgbClr val="FFFFFF"/>
                </a:solidFill>
              </a:defRPr>
            </a:pPr>
            <a:r>
              <a:t>+</a:t>
            </a:r>
          </a:p>
          <a:p>
            <a:pPr>
              <a:defRPr>
                <a:solidFill>
                  <a:srgbClr val="FFFFFF"/>
                </a:solidFill>
              </a:defRPr>
            </a:pPr>
            <a:r>
              <a:t>Proteinüri gelişimi </a:t>
            </a:r>
          </a:p>
          <a:p>
            <a:pPr>
              <a:defRPr>
                <a:solidFill>
                  <a:srgbClr val="FFFFFF"/>
                </a:solidFill>
              </a:defRPr>
            </a:pPr>
            <a:r>
              <a:t>Veya</a:t>
            </a:r>
          </a:p>
          <a:p>
            <a:pPr>
              <a:defRPr>
                <a:solidFill>
                  <a:srgbClr val="FFFFFF"/>
                </a:solidFill>
              </a:defRPr>
            </a:pPr>
            <a:r>
              <a:t>Mevcut proteinürinin şiddetlenmesi</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Dikdörtgen"/>
          <p:cNvSpPr/>
          <p:nvPr/>
        </p:nvSpPr>
        <p:spPr>
          <a:xfrm>
            <a:off x="6346214" y="2501900"/>
            <a:ext cx="5747972" cy="6350000"/>
          </a:xfrm>
          <a:prstGeom prst="rect">
            <a:avLst/>
          </a:prstGeom>
          <a:solidFill>
            <a:srgbClr val="000000"/>
          </a:solidFill>
          <a:ln w="25400">
            <a:solidFill>
              <a:srgbClr val="941751"/>
            </a:solidFill>
            <a:miter lim="400000"/>
          </a:ln>
        </p:spPr>
        <p:txBody>
          <a:bodyPr lIns="50800" tIns="50800" rIns="50800" bIns="50800" anchor="ctr"/>
          <a:lstStyle/>
          <a:p>
            <a:pPr>
              <a:defRPr sz="3200">
                <a:solidFill>
                  <a:srgbClr val="FFFFFF"/>
                </a:solidFill>
              </a:defRPr>
            </a:pPr>
            <a:endParaRPr/>
          </a:p>
        </p:txBody>
      </p:sp>
      <p:sp>
        <p:nvSpPr>
          <p:cNvPr id="239" name="KRONİK HİPERTANSİYON"/>
          <p:cNvSpPr txBox="1">
            <a:spLocks noGrp="1"/>
          </p:cNvSpPr>
          <p:nvPr>
            <p:ph type="title"/>
          </p:nvPr>
        </p:nvSpPr>
        <p:spPr>
          <a:prstGeom prst="rect">
            <a:avLst/>
          </a:prstGeom>
        </p:spPr>
        <p:txBody>
          <a:bodyPr>
            <a:normAutofit fontScale="90000"/>
          </a:bodyPr>
          <a:lstStyle>
            <a:lvl1pPr defTabSz="578358">
              <a:spcBef>
                <a:spcPts val="1500"/>
              </a:spcBef>
              <a:defRPr sz="6930"/>
            </a:lvl1pPr>
          </a:lstStyle>
          <a:p>
            <a:r>
              <a:t>KRONİK HİPERTANSİYON</a:t>
            </a:r>
          </a:p>
        </p:txBody>
      </p:sp>
      <p:sp>
        <p:nvSpPr>
          <p:cNvPr id="240" name="GESTASYONEL HİPERTANSİYON…"/>
          <p:cNvSpPr txBox="1">
            <a:spLocks noGrp="1"/>
          </p:cNvSpPr>
          <p:nvPr>
            <p:ph type="body" sz="half" idx="1"/>
          </p:nvPr>
        </p:nvSpPr>
        <p:spPr>
          <a:xfrm>
            <a:off x="508000" y="2628900"/>
            <a:ext cx="5739458" cy="6096000"/>
          </a:xfrm>
          <a:prstGeom prst="rect">
            <a:avLst/>
          </a:prstGeom>
        </p:spPr>
        <p:txBody>
          <a:bodyPr/>
          <a:lstStyle/>
          <a:p>
            <a:pPr marL="0" indent="0">
              <a:buClrTx/>
              <a:buSzTx/>
              <a:buFontTx/>
              <a:buNone/>
              <a:defRPr sz="2800">
                <a:solidFill>
                  <a:schemeClr val="accent6"/>
                </a:solidFill>
              </a:defRPr>
            </a:pPr>
            <a:r>
              <a:t>GESTASYONEL HİPERTANSİYON</a:t>
            </a:r>
          </a:p>
          <a:p>
            <a:pPr marL="0" indent="0">
              <a:buClrTx/>
              <a:buSzTx/>
              <a:buFontTx/>
              <a:buNone/>
              <a:defRPr sz="2800">
                <a:solidFill>
                  <a:schemeClr val="accent6"/>
                </a:solidFill>
              </a:defRPr>
            </a:pPr>
            <a:r>
              <a:t>PREEKLAMPSİ-EKLAMPSİ</a:t>
            </a:r>
          </a:p>
          <a:p>
            <a:pPr marL="0" indent="0">
              <a:buClrTx/>
              <a:buSzTx/>
              <a:buFontTx/>
              <a:buNone/>
              <a:defRPr sz="2800">
                <a:solidFill>
                  <a:schemeClr val="accent6"/>
                </a:solidFill>
              </a:defRPr>
            </a:pPr>
            <a:r>
              <a:t>SÜPEREMPOZE PREEKLAMPSİ</a:t>
            </a:r>
          </a:p>
          <a:p>
            <a:pPr marL="0" indent="0">
              <a:buClrTx/>
              <a:buSzTx/>
              <a:buFontTx/>
              <a:buNone/>
              <a:defRPr sz="2800">
                <a:solidFill>
                  <a:srgbClr val="424242"/>
                </a:solidFill>
              </a:defRPr>
            </a:pPr>
            <a:r>
              <a:t>KRONİK HT</a:t>
            </a:r>
          </a:p>
        </p:txBody>
      </p:sp>
      <p:sp>
        <p:nvSpPr>
          <p:cNvPr id="241" name="Kronik Hipertansiyon…"/>
          <p:cNvSpPr txBox="1"/>
          <p:nvPr/>
        </p:nvSpPr>
        <p:spPr>
          <a:xfrm>
            <a:off x="6581913" y="4610100"/>
            <a:ext cx="5276574" cy="213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t>Kronik Hipertansiyon  </a:t>
            </a:r>
          </a:p>
          <a:p>
            <a:pPr>
              <a:defRPr>
                <a:solidFill>
                  <a:srgbClr val="FFFFFF"/>
                </a:solidFill>
              </a:defRPr>
            </a:pPr>
            <a:r>
              <a:t>Gebelikten önce veya</a:t>
            </a:r>
          </a:p>
          <a:p>
            <a:pPr>
              <a:defRPr>
                <a:solidFill>
                  <a:srgbClr val="FFFFFF"/>
                </a:solidFill>
              </a:defRPr>
            </a:pPr>
            <a:r>
              <a:t>&lt;20 .Gebelik haftasından önce</a:t>
            </a:r>
          </a:p>
          <a:p>
            <a:pPr>
              <a:defRPr>
                <a:solidFill>
                  <a:srgbClr val="FFFFFF"/>
                </a:solidFill>
              </a:defRPr>
            </a:pPr>
            <a:r>
              <a:t>+</a:t>
            </a:r>
          </a:p>
          <a:p>
            <a:pPr>
              <a:defRPr>
                <a:solidFill>
                  <a:srgbClr val="FFFFFF"/>
                </a:solidFill>
              </a:defRPr>
            </a:pPr>
            <a:r>
              <a:t>Postpartum 12. hafta sonrasında </a:t>
            </a:r>
          </a:p>
        </p:txBody>
      </p:sp>
    </p:spTree>
  </p:cSld>
  <p:clrMapOvr>
    <a:masterClrMapping/>
  </p:clrMapOvr>
  <p:transition xmlns:p14="http://schemas.microsoft.com/office/powerpoint/2010/main" spd="med">
    <p:push dir="u"/>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NORMAL MATERNAL UYUM"/>
          <p:cNvSpPr txBox="1">
            <a:spLocks noGrp="1"/>
          </p:cNvSpPr>
          <p:nvPr>
            <p:ph type="title"/>
          </p:nvPr>
        </p:nvSpPr>
        <p:spPr>
          <a:prstGeom prst="rect">
            <a:avLst/>
          </a:prstGeom>
        </p:spPr>
        <p:txBody>
          <a:bodyPr>
            <a:normAutofit fontScale="90000"/>
          </a:bodyPr>
          <a:lstStyle>
            <a:lvl1pPr defTabSz="537463">
              <a:spcBef>
                <a:spcPts val="1400"/>
              </a:spcBef>
              <a:defRPr sz="6440"/>
            </a:lvl1pPr>
          </a:lstStyle>
          <a:p>
            <a:r>
              <a:t>NORMAL MATERNAL UYUM</a:t>
            </a:r>
          </a:p>
        </p:txBody>
      </p:sp>
      <p:sp>
        <p:nvSpPr>
          <p:cNvPr id="244" name="SİSTOLİK KAN BASINCI VE SİSTEMİK VASKÜLER DİRENÇ AZALIR"/>
          <p:cNvSpPr/>
          <p:nvPr/>
        </p:nvSpPr>
        <p:spPr>
          <a:xfrm>
            <a:off x="6947729" y="3218654"/>
            <a:ext cx="4909124" cy="2585825"/>
          </a:xfrm>
          <a:prstGeom prst="rect">
            <a:avLst/>
          </a:prstGeom>
          <a:gradFill>
            <a:gsLst>
              <a:gs pos="0">
                <a:schemeClr val="accent3">
                  <a:hueOff val="708446"/>
                  <a:satOff val="-4821"/>
                  <a:lumOff val="-14251"/>
                </a:schemeClr>
              </a:gs>
              <a:gs pos="100000">
                <a:schemeClr val="accent3">
                  <a:hueOff val="-72299"/>
                  <a:satOff val="19597"/>
                  <a:lumOff val="1123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solidFill>
                  <a:srgbClr val="FFFFFF"/>
                </a:solidFill>
                <a:effectLst>
                  <a:outerShdw blurRad="25400" dist="33948" dir="2700000" rotWithShape="0">
                    <a:srgbClr val="3B3936"/>
                  </a:outerShdw>
                </a:effectLst>
              </a:defRPr>
            </a:lvl1pPr>
          </a:lstStyle>
          <a:p>
            <a:r>
              <a:t>SİSTOLİK KAN BASINCI VE SİSTEMİK VASKÜLER DİRENÇ AZALIR</a:t>
            </a:r>
          </a:p>
        </p:txBody>
      </p:sp>
      <p:sp>
        <p:nvSpPr>
          <p:cNvPr id="245" name="-KAN HACMİ (Daha çok plazma ile artış- dilüsyonel anemi)…"/>
          <p:cNvSpPr/>
          <p:nvPr/>
        </p:nvSpPr>
        <p:spPr>
          <a:xfrm>
            <a:off x="961738" y="3218654"/>
            <a:ext cx="4909124" cy="2585825"/>
          </a:xfrm>
          <a:prstGeom prst="rect">
            <a:avLst/>
          </a:prstGeom>
          <a:gradFill>
            <a:gsLst>
              <a:gs pos="0">
                <a:schemeClr val="accent3">
                  <a:hueOff val="708446"/>
                  <a:satOff val="-4821"/>
                  <a:lumOff val="-14251"/>
                </a:schemeClr>
              </a:gs>
              <a:gs pos="100000">
                <a:schemeClr val="accent3">
                  <a:hueOff val="-72299"/>
                  <a:satOff val="19597"/>
                  <a:lumOff val="1123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defTabSz="467359">
              <a:defRPr sz="2560">
                <a:solidFill>
                  <a:srgbClr val="FFFFFF"/>
                </a:solidFill>
                <a:effectLst>
                  <a:outerShdw blurRad="20320" dist="27158" dir="2700000" rotWithShape="0">
                    <a:srgbClr val="3B3936"/>
                  </a:outerShdw>
                </a:effectLst>
              </a:defRPr>
            </a:pPr>
            <a:r>
              <a:t>-KAN HACMİ (Daha çok plazma ile artış- dilüsyonel anemi)</a:t>
            </a:r>
          </a:p>
          <a:p>
            <a:pPr defTabSz="467359">
              <a:defRPr sz="2560">
                <a:solidFill>
                  <a:srgbClr val="FFFFFF"/>
                </a:solidFill>
                <a:effectLst>
                  <a:outerShdw blurRad="20320" dist="27158" dir="2700000" rotWithShape="0">
                    <a:srgbClr val="3B3936"/>
                  </a:outerShdw>
                </a:effectLst>
              </a:defRPr>
            </a:pPr>
            <a:r>
              <a:t>-KALP DEBİSİ</a:t>
            </a:r>
          </a:p>
          <a:p>
            <a:pPr defTabSz="467359">
              <a:defRPr sz="2560">
                <a:solidFill>
                  <a:srgbClr val="FFFFFF"/>
                </a:solidFill>
                <a:effectLst>
                  <a:outerShdw blurRad="20320" dist="27158" dir="2700000" rotWithShape="0">
                    <a:srgbClr val="3B3936"/>
                  </a:outerShdw>
                </a:effectLst>
              </a:defRPr>
            </a:pPr>
            <a:r>
              <a:t>-KALP HIZI</a:t>
            </a:r>
          </a:p>
          <a:p>
            <a:pPr defTabSz="467359">
              <a:defRPr sz="2560">
                <a:solidFill>
                  <a:srgbClr val="FFFFFF"/>
                </a:solidFill>
                <a:effectLst>
                  <a:outerShdw blurRad="20320" dist="27158" dir="2700000" rotWithShape="0">
                    <a:srgbClr val="3B3936"/>
                  </a:outerShdw>
                </a:effectLst>
              </a:defRPr>
            </a:pPr>
            <a:r>
              <a:t>-NABIZ BASINCI ARTAR</a:t>
            </a:r>
          </a:p>
        </p:txBody>
      </p:sp>
    </p:spTree>
  </p:cSld>
  <p:clrMapOvr>
    <a:masterClrMapping/>
  </p:clrMapOvr>
  <p:transition xmlns:p14="http://schemas.microsoft.com/office/powerpoint/2010/main" spd="med">
    <p:push dir="u"/>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ATOFİZYOLOJİ"/>
          <p:cNvSpPr txBox="1">
            <a:spLocks noGrp="1"/>
          </p:cNvSpPr>
          <p:nvPr>
            <p:ph type="title"/>
          </p:nvPr>
        </p:nvSpPr>
        <p:spPr>
          <a:prstGeom prst="rect">
            <a:avLst/>
          </a:prstGeom>
        </p:spPr>
        <p:txBody>
          <a:bodyPr/>
          <a:lstStyle/>
          <a:p>
            <a:r>
              <a:t>PATOFİZYOLOJİ</a:t>
            </a:r>
          </a:p>
        </p:txBody>
      </p:sp>
      <p:sp>
        <p:nvSpPr>
          <p:cNvPr id="250" name="YETERSİZ TROFOBLAST İNVAZYONU"/>
          <p:cNvSpPr txBox="1">
            <a:spLocks noGrp="1"/>
          </p:cNvSpPr>
          <p:nvPr>
            <p:ph type="body" sz="quarter" idx="1"/>
          </p:nvPr>
        </p:nvSpPr>
        <p:spPr>
          <a:xfrm>
            <a:off x="508000" y="2628900"/>
            <a:ext cx="11988800" cy="1042949"/>
          </a:xfrm>
          <a:prstGeom prst="rect">
            <a:avLst/>
          </a:prstGeom>
          <a:gradFill>
            <a:gsLst>
              <a:gs pos="0">
                <a:schemeClr val="accent5">
                  <a:hueOff val="-411174"/>
                  <a:satOff val="4030"/>
                  <a:lumOff val="-29867"/>
                </a:schemeClr>
              </a:gs>
              <a:gs pos="100000">
                <a:schemeClr val="accent4">
                  <a:hueOff val="254533"/>
                  <a:satOff val="20019"/>
                  <a:lumOff val="9426"/>
                </a:schemeClr>
              </a:gs>
            </a:gsLst>
            <a:lin ang="5400000"/>
          </a:gradFill>
          <a:ln w="25400">
            <a:solidFill>
              <a:srgbClr val="66635F"/>
            </a:solidFill>
          </a:ln>
        </p:spPr>
        <p:txBody>
          <a:bodyPr/>
          <a:lstStyle>
            <a:lvl1pPr marL="0" indent="0" algn="ctr">
              <a:spcBef>
                <a:spcPts val="0"/>
              </a:spcBef>
              <a:buClrTx/>
              <a:buSzTx/>
              <a:buFontTx/>
              <a:buNone/>
              <a:defRPr sz="3200"/>
            </a:lvl1pPr>
          </a:lstStyle>
          <a:p>
            <a:r>
              <a:t>YETERSİZ TROFOBLAST İNVAZYONU</a:t>
            </a:r>
          </a:p>
        </p:txBody>
      </p:sp>
      <p:sp>
        <p:nvSpPr>
          <p:cNvPr id="251" name="PLASENTAL HİPOKSİ"/>
          <p:cNvSpPr/>
          <p:nvPr/>
        </p:nvSpPr>
        <p:spPr>
          <a:xfrm>
            <a:off x="508000" y="3995047"/>
            <a:ext cx="11988800" cy="1042949"/>
          </a:xfrm>
          <a:prstGeom prst="rect">
            <a:avLst/>
          </a:prstGeom>
          <a:gradFill>
            <a:gsLst>
              <a:gs pos="0">
                <a:schemeClr val="accent5">
                  <a:hueOff val="-411174"/>
                  <a:satOff val="4030"/>
                  <a:lumOff val="-29867"/>
                </a:schemeClr>
              </a:gs>
              <a:gs pos="100000">
                <a:schemeClr val="accent4">
                  <a:hueOff val="254533"/>
                  <a:satOff val="20019"/>
                  <a:lumOff val="9426"/>
                </a:schemeClr>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lvl1pPr>
          </a:lstStyle>
          <a:p>
            <a:r>
              <a:t>PLASENTAL HİPOKSİ</a:t>
            </a:r>
          </a:p>
        </p:txBody>
      </p:sp>
      <p:sp>
        <p:nvSpPr>
          <p:cNvPr id="252" name="İNFLAMATUAR SİTOKİNLERİN SALINIMI"/>
          <p:cNvSpPr/>
          <p:nvPr/>
        </p:nvSpPr>
        <p:spPr>
          <a:xfrm>
            <a:off x="508000" y="5354597"/>
            <a:ext cx="11988800" cy="1042950"/>
          </a:xfrm>
          <a:prstGeom prst="rect">
            <a:avLst/>
          </a:prstGeom>
          <a:gradFill>
            <a:gsLst>
              <a:gs pos="0">
                <a:schemeClr val="accent5">
                  <a:hueOff val="-411174"/>
                  <a:satOff val="4030"/>
                  <a:lumOff val="-29867"/>
                </a:schemeClr>
              </a:gs>
              <a:gs pos="100000">
                <a:schemeClr val="accent4">
                  <a:hueOff val="254533"/>
                  <a:satOff val="20019"/>
                  <a:lumOff val="9426"/>
                </a:schemeClr>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lvl1pPr>
          </a:lstStyle>
          <a:p>
            <a:r>
              <a:t>İNFLAMATUAR SİTOKİNLERİN SALINIMI</a:t>
            </a:r>
          </a:p>
        </p:txBody>
      </p:sp>
      <p:sp>
        <p:nvSpPr>
          <p:cNvPr id="253" name="PLATELET VE ENDOTELYAL HÜCRE AKTİVASYONU-HASARI"/>
          <p:cNvSpPr/>
          <p:nvPr/>
        </p:nvSpPr>
        <p:spPr>
          <a:xfrm>
            <a:off x="508000" y="6677192"/>
            <a:ext cx="11988800" cy="1042949"/>
          </a:xfrm>
          <a:prstGeom prst="rect">
            <a:avLst/>
          </a:prstGeom>
          <a:gradFill>
            <a:gsLst>
              <a:gs pos="0">
                <a:schemeClr val="accent5">
                  <a:hueOff val="-411174"/>
                  <a:satOff val="4030"/>
                  <a:lumOff val="-29867"/>
                </a:schemeClr>
              </a:gs>
              <a:gs pos="100000">
                <a:schemeClr val="accent4">
                  <a:hueOff val="254533"/>
                  <a:satOff val="20019"/>
                  <a:lumOff val="9426"/>
                </a:schemeClr>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normAutofit lnSpcReduction="10000"/>
          </a:bodyPr>
          <a:lstStyle>
            <a:lvl1pPr defTabSz="578358">
              <a:defRPr sz="3168"/>
            </a:lvl1pPr>
          </a:lstStyle>
          <a:p>
            <a:r>
              <a:t>PLATELET VE ENDOTELYAL HÜCRE AKTİVASYONU-HASARI</a:t>
            </a:r>
          </a:p>
        </p:txBody>
      </p:sp>
      <p:sp>
        <p:nvSpPr>
          <p:cNvPr id="254" name="PREEKLAMPSİNİN KLİNİK SEMPTOMLARI"/>
          <p:cNvSpPr/>
          <p:nvPr/>
        </p:nvSpPr>
        <p:spPr>
          <a:xfrm>
            <a:off x="508000" y="8046835"/>
            <a:ext cx="11988800" cy="1042949"/>
          </a:xfrm>
          <a:prstGeom prst="rect">
            <a:avLst/>
          </a:prstGeom>
          <a:gradFill>
            <a:gsLst>
              <a:gs pos="0">
                <a:schemeClr val="accent5">
                  <a:hueOff val="-411174"/>
                  <a:satOff val="4030"/>
                  <a:lumOff val="-29867"/>
                </a:schemeClr>
              </a:gs>
              <a:gs pos="100000">
                <a:schemeClr val="accent4">
                  <a:hueOff val="254533"/>
                  <a:satOff val="20019"/>
                  <a:lumOff val="9426"/>
                </a:schemeClr>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lvl1pPr>
          </a:lstStyle>
          <a:p>
            <a:r>
              <a:t>PREEKLAMPSİNİN KLİNİK SEMPTOMLARI</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UNU PLANI"/>
          <p:cNvSpPr txBox="1">
            <a:spLocks noGrp="1"/>
          </p:cNvSpPr>
          <p:nvPr>
            <p:ph type="title"/>
          </p:nvPr>
        </p:nvSpPr>
        <p:spPr>
          <a:prstGeom prst="rect">
            <a:avLst/>
          </a:prstGeom>
        </p:spPr>
        <p:txBody>
          <a:bodyPr/>
          <a:lstStyle/>
          <a:p>
            <a:r>
              <a:t>SUNU PLANI</a:t>
            </a:r>
          </a:p>
        </p:txBody>
      </p:sp>
      <p:sp>
        <p:nvSpPr>
          <p:cNvPr id="139" name="GİRİŞ…"/>
          <p:cNvSpPr txBox="1">
            <a:spLocks noGrp="1"/>
          </p:cNvSpPr>
          <p:nvPr>
            <p:ph type="body" idx="1"/>
          </p:nvPr>
        </p:nvSpPr>
        <p:spPr>
          <a:xfrm>
            <a:off x="1206500" y="2628900"/>
            <a:ext cx="11988800" cy="6096000"/>
          </a:xfrm>
          <a:prstGeom prst="rect">
            <a:avLst/>
          </a:prstGeom>
        </p:spPr>
        <p:txBody>
          <a:bodyPr/>
          <a:lstStyle/>
          <a:p>
            <a:pPr marL="399415" indent="-399415" defTabSz="496570">
              <a:spcBef>
                <a:spcPts val="2000"/>
              </a:spcBef>
              <a:defRPr sz="3060">
                <a:solidFill>
                  <a:srgbClr val="000000"/>
                </a:solidFill>
              </a:defRPr>
            </a:pPr>
            <a:r>
              <a:t>GİRİŞ</a:t>
            </a:r>
          </a:p>
          <a:p>
            <a:pPr marL="399415" indent="-399415" defTabSz="496570">
              <a:spcBef>
                <a:spcPts val="2000"/>
              </a:spcBef>
              <a:defRPr sz="3060">
                <a:solidFill>
                  <a:srgbClr val="000000"/>
                </a:solidFill>
              </a:defRPr>
            </a:pPr>
            <a:r>
              <a:t>SINIFLANDIRMA</a:t>
            </a:r>
          </a:p>
          <a:p>
            <a:pPr marL="399415" indent="-399415" defTabSz="496570">
              <a:spcBef>
                <a:spcPts val="2000"/>
              </a:spcBef>
              <a:defRPr sz="3060">
                <a:solidFill>
                  <a:srgbClr val="000000"/>
                </a:solidFill>
              </a:defRPr>
            </a:pPr>
            <a:r>
              <a:t>NORMAL MATERNAL UYUM</a:t>
            </a:r>
          </a:p>
          <a:p>
            <a:pPr marL="399415" indent="-399415" defTabSz="496570">
              <a:spcBef>
                <a:spcPts val="2000"/>
              </a:spcBef>
              <a:defRPr sz="3060">
                <a:solidFill>
                  <a:srgbClr val="000000"/>
                </a:solidFill>
              </a:defRPr>
            </a:pPr>
            <a:r>
              <a:t>PATOFİZYOLOJİ</a:t>
            </a:r>
          </a:p>
          <a:p>
            <a:pPr marL="399415" indent="-399415" defTabSz="496570">
              <a:spcBef>
                <a:spcPts val="2000"/>
              </a:spcBef>
              <a:defRPr sz="3060">
                <a:solidFill>
                  <a:srgbClr val="000000"/>
                </a:solidFill>
              </a:defRPr>
            </a:pPr>
            <a:r>
              <a:t>RİSK FAKTÖRLERİ</a:t>
            </a:r>
          </a:p>
          <a:p>
            <a:pPr marL="399415" indent="-399415" defTabSz="496570">
              <a:spcBef>
                <a:spcPts val="2000"/>
              </a:spcBef>
              <a:defRPr sz="3060">
                <a:solidFill>
                  <a:srgbClr val="000000"/>
                </a:solidFill>
              </a:defRPr>
            </a:pPr>
            <a:r>
              <a:t>PREDİKTİVİTE</a:t>
            </a:r>
          </a:p>
          <a:p>
            <a:pPr marL="399415" indent="-399415" defTabSz="496570">
              <a:spcBef>
                <a:spcPts val="2000"/>
              </a:spcBef>
              <a:defRPr sz="3060">
                <a:solidFill>
                  <a:srgbClr val="000000"/>
                </a:solidFill>
              </a:defRPr>
            </a:pPr>
            <a:r>
              <a:t>YÖNETİM</a:t>
            </a:r>
          </a:p>
          <a:p>
            <a:pPr marL="399415" indent="-399415" defTabSz="496570">
              <a:spcBef>
                <a:spcPts val="2000"/>
              </a:spcBef>
              <a:defRPr sz="3060">
                <a:solidFill>
                  <a:srgbClr val="000000"/>
                </a:solidFill>
              </a:defRPr>
            </a:pPr>
            <a:r>
              <a:t>ÖNLEME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PREEKLAMPSİ"/>
          <p:cNvSpPr/>
          <p:nvPr/>
        </p:nvSpPr>
        <p:spPr>
          <a:xfrm>
            <a:off x="4635341" y="3481627"/>
            <a:ext cx="2813914" cy="2790346"/>
          </a:xfrm>
          <a:prstGeom prst="ellipse">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700">
                <a:solidFill>
                  <a:srgbClr val="FFFFFF"/>
                </a:solidFill>
                <a:effectLst>
                  <a:outerShdw blurRad="25400" dist="33948" dir="2700000" rotWithShape="0">
                    <a:srgbClr val="3B3936"/>
                  </a:outerShdw>
                </a:effectLst>
              </a:defRPr>
            </a:lvl1pPr>
          </a:lstStyle>
          <a:p>
            <a:r>
              <a:t>PREEKLAMPSİ </a:t>
            </a:r>
          </a:p>
        </p:txBody>
      </p:sp>
      <p:pic>
        <p:nvPicPr>
          <p:cNvPr id="280" name="Bağlantı Çizgisi" descr="Bağlantı Çizgisi"/>
          <p:cNvPicPr>
            <a:picLocks/>
          </p:cNvPicPr>
          <p:nvPr/>
        </p:nvPicPr>
        <p:blipFill>
          <a:blip r:embed="rId3">
            <a:extLst/>
          </a:blip>
          <a:stretch>
            <a:fillRect/>
          </a:stretch>
        </p:blipFill>
        <p:spPr>
          <a:xfrm>
            <a:off x="2740865" y="1692261"/>
            <a:ext cx="1495194" cy="1496305"/>
          </a:xfrm>
          <a:prstGeom prst="rect">
            <a:avLst/>
          </a:prstGeom>
        </p:spPr>
      </p:pic>
      <p:pic>
        <p:nvPicPr>
          <p:cNvPr id="282" name="Bağlantı Çizgisi" descr="Bağlantı Çizgisi"/>
          <p:cNvPicPr>
            <a:picLocks/>
          </p:cNvPicPr>
          <p:nvPr/>
        </p:nvPicPr>
        <p:blipFill>
          <a:blip r:embed="rId4">
            <a:extLst/>
          </a:blip>
          <a:stretch>
            <a:fillRect/>
          </a:stretch>
        </p:blipFill>
        <p:spPr>
          <a:xfrm>
            <a:off x="8097873" y="6778379"/>
            <a:ext cx="1432446" cy="1391232"/>
          </a:xfrm>
          <a:prstGeom prst="rect">
            <a:avLst/>
          </a:prstGeom>
        </p:spPr>
      </p:pic>
      <p:pic>
        <p:nvPicPr>
          <p:cNvPr id="284" name="Bağlantı Çizgisi" descr="Bağlantı Çizgisi"/>
          <p:cNvPicPr>
            <a:picLocks/>
          </p:cNvPicPr>
          <p:nvPr/>
        </p:nvPicPr>
        <p:blipFill>
          <a:blip r:embed="rId5">
            <a:extLst/>
          </a:blip>
          <a:stretch>
            <a:fillRect/>
          </a:stretch>
        </p:blipFill>
        <p:spPr>
          <a:xfrm>
            <a:off x="8101743" y="1732070"/>
            <a:ext cx="1421947" cy="1414393"/>
          </a:xfrm>
          <a:prstGeom prst="rect">
            <a:avLst/>
          </a:prstGeom>
        </p:spPr>
      </p:pic>
      <p:pic>
        <p:nvPicPr>
          <p:cNvPr id="286" name="Bağlantı Çizgisi" descr="Bağlantı Çizgisi"/>
          <p:cNvPicPr>
            <a:picLocks/>
          </p:cNvPicPr>
          <p:nvPr/>
        </p:nvPicPr>
        <p:blipFill>
          <a:blip r:embed="rId6">
            <a:extLst/>
          </a:blip>
          <a:stretch>
            <a:fillRect/>
          </a:stretch>
        </p:blipFill>
        <p:spPr>
          <a:xfrm>
            <a:off x="2726039" y="6759936"/>
            <a:ext cx="1526775" cy="1428971"/>
          </a:xfrm>
          <a:prstGeom prst="rect">
            <a:avLst/>
          </a:prstGeom>
        </p:spPr>
      </p:pic>
      <p:pic>
        <p:nvPicPr>
          <p:cNvPr id="288" name="Bağlantı Çizgisi" descr="Bağlantı Çizgisi"/>
          <p:cNvPicPr>
            <a:picLocks/>
          </p:cNvPicPr>
          <p:nvPr/>
        </p:nvPicPr>
        <p:blipFill>
          <a:blip r:embed="rId7">
            <a:extLst/>
          </a:blip>
          <a:stretch>
            <a:fillRect/>
          </a:stretch>
        </p:blipFill>
        <p:spPr>
          <a:xfrm>
            <a:off x="7664450" y="860453"/>
            <a:ext cx="4493260" cy="8033195"/>
          </a:xfrm>
          <a:prstGeom prst="rect">
            <a:avLst/>
          </a:prstGeom>
        </p:spPr>
      </p:pic>
      <p:pic>
        <p:nvPicPr>
          <p:cNvPr id="264" name="Çizgi" descr="Çizgi"/>
          <p:cNvPicPr>
            <a:picLocks/>
          </p:cNvPicPr>
          <p:nvPr/>
        </p:nvPicPr>
        <p:blipFill>
          <a:blip r:embed="rId8">
            <a:extLst/>
          </a:blip>
          <a:stretch>
            <a:fillRect/>
          </a:stretch>
        </p:blipFill>
        <p:spPr>
          <a:xfrm>
            <a:off x="2848432" y="4700432"/>
            <a:ext cx="1815304" cy="352736"/>
          </a:xfrm>
          <a:prstGeom prst="rect">
            <a:avLst/>
          </a:prstGeom>
        </p:spPr>
      </p:pic>
      <p:pic>
        <p:nvPicPr>
          <p:cNvPr id="266" name="Çizgi" descr="Çizgi"/>
          <p:cNvPicPr>
            <a:picLocks/>
          </p:cNvPicPr>
          <p:nvPr/>
        </p:nvPicPr>
        <p:blipFill>
          <a:blip r:embed="rId9">
            <a:extLst/>
          </a:blip>
          <a:stretch>
            <a:fillRect/>
          </a:stretch>
        </p:blipFill>
        <p:spPr>
          <a:xfrm rot="16200000">
            <a:off x="5273592" y="6876845"/>
            <a:ext cx="1537411" cy="352735"/>
          </a:xfrm>
          <a:prstGeom prst="rect">
            <a:avLst/>
          </a:prstGeom>
        </p:spPr>
      </p:pic>
      <p:pic>
        <p:nvPicPr>
          <p:cNvPr id="268" name="Çizgi" descr="Çizgi"/>
          <p:cNvPicPr>
            <a:picLocks/>
          </p:cNvPicPr>
          <p:nvPr/>
        </p:nvPicPr>
        <p:blipFill>
          <a:blip r:embed="rId10">
            <a:extLst/>
          </a:blip>
          <a:stretch>
            <a:fillRect/>
          </a:stretch>
        </p:blipFill>
        <p:spPr>
          <a:xfrm rot="5400000">
            <a:off x="5326212" y="2576639"/>
            <a:ext cx="1432172" cy="352735"/>
          </a:xfrm>
          <a:prstGeom prst="rect">
            <a:avLst/>
          </a:prstGeom>
        </p:spPr>
      </p:pic>
      <p:pic>
        <p:nvPicPr>
          <p:cNvPr id="270" name="Çizgi" descr="Çizgi"/>
          <p:cNvPicPr>
            <a:picLocks/>
          </p:cNvPicPr>
          <p:nvPr/>
        </p:nvPicPr>
        <p:blipFill>
          <a:blip r:embed="rId8">
            <a:extLst/>
          </a:blip>
          <a:stretch>
            <a:fillRect/>
          </a:stretch>
        </p:blipFill>
        <p:spPr>
          <a:xfrm>
            <a:off x="7420860" y="4700432"/>
            <a:ext cx="1815304" cy="352736"/>
          </a:xfrm>
          <a:prstGeom prst="rect">
            <a:avLst/>
          </a:prstGeom>
        </p:spPr>
      </p:pic>
      <p:sp>
        <p:nvSpPr>
          <p:cNvPr id="272" name="Anormal trofoblastik invazyon"/>
          <p:cNvSpPr/>
          <p:nvPr/>
        </p:nvSpPr>
        <p:spPr>
          <a:xfrm>
            <a:off x="7917378" y="3657823"/>
            <a:ext cx="2444206" cy="2437954"/>
          </a:xfrm>
          <a:prstGeom prst="ellipse">
            <a:avLst/>
          </a:prstGeom>
          <a:solidFill>
            <a:srgbClr val="396967"/>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blurRad="25400" dist="33948" dir="2700000" rotWithShape="0">
                    <a:srgbClr val="3B3936"/>
                  </a:outerShdw>
                </a:effectLst>
              </a:defRPr>
            </a:lvl1pPr>
          </a:lstStyle>
          <a:p>
            <a:r>
              <a:t>Anormal trofoblastik invazyon</a:t>
            </a:r>
          </a:p>
        </p:txBody>
      </p:sp>
      <p:sp>
        <p:nvSpPr>
          <p:cNvPr id="273" name="Anti-anjiogenik cevap"/>
          <p:cNvSpPr/>
          <p:nvPr/>
        </p:nvSpPr>
        <p:spPr>
          <a:xfrm>
            <a:off x="4820195" y="585700"/>
            <a:ext cx="2444205" cy="2437955"/>
          </a:xfrm>
          <a:prstGeom prst="ellipse">
            <a:avLst/>
          </a:prstGeom>
          <a:solidFill>
            <a:srgbClr val="632D96"/>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blurRad="25400" dist="33948" dir="2700000" rotWithShape="0">
                    <a:srgbClr val="3B3936"/>
                  </a:outerShdw>
                </a:effectLst>
              </a:defRPr>
            </a:lvl1pPr>
          </a:lstStyle>
          <a:p>
            <a:r>
              <a:t>Anti-anjiogenik cevap</a:t>
            </a:r>
          </a:p>
        </p:txBody>
      </p:sp>
      <p:sp>
        <p:nvSpPr>
          <p:cNvPr id="274" name="Oksijen disrüpsiyonu"/>
          <p:cNvSpPr/>
          <p:nvPr/>
        </p:nvSpPr>
        <p:spPr>
          <a:xfrm>
            <a:off x="4820195" y="6729945"/>
            <a:ext cx="2444205" cy="2437955"/>
          </a:xfrm>
          <a:prstGeom prst="ellipse">
            <a:avLst/>
          </a:prstGeom>
          <a:solidFill>
            <a:srgbClr val="7D1E44"/>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effectLst>
                  <a:outerShdw blurRad="25400" dist="33948" dir="2700000" rotWithShape="0">
                    <a:srgbClr val="3B3936"/>
                  </a:outerShdw>
                </a:effectLst>
              </a:defRPr>
            </a:pPr>
            <a:r>
              <a:t>Oksijen </a:t>
            </a:r>
            <a:r>
              <a:rPr sz="2900"/>
              <a:t>disrüpsiyonu</a:t>
            </a:r>
          </a:p>
        </p:txBody>
      </p:sp>
      <p:sp>
        <p:nvSpPr>
          <p:cNvPr id="275" name="İmmün cevap…"/>
          <p:cNvSpPr/>
          <p:nvPr/>
        </p:nvSpPr>
        <p:spPr>
          <a:xfrm>
            <a:off x="1723012" y="3657823"/>
            <a:ext cx="2444205" cy="2437954"/>
          </a:xfrm>
          <a:prstGeom prst="ellipse">
            <a:avLst/>
          </a:prstGeom>
          <a:solidFill>
            <a:srgbClr val="2A7892"/>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2600">
                <a:solidFill>
                  <a:srgbClr val="FFFFFF"/>
                </a:solidFill>
                <a:effectLst>
                  <a:outerShdw blurRad="25400" dist="33948" dir="2700000" rotWithShape="0">
                    <a:srgbClr val="3B3936"/>
                  </a:outerShdw>
                </a:effectLst>
              </a:defRPr>
            </a:pPr>
            <a:r>
              <a:t>İmmün cevap</a:t>
            </a:r>
          </a:p>
          <a:p>
            <a:pPr>
              <a:defRPr sz="2000">
                <a:solidFill>
                  <a:srgbClr val="FFFFFF"/>
                </a:solidFill>
                <a:effectLst>
                  <a:outerShdw blurRad="25400" dist="33948" dir="2700000" rotWithShape="0">
                    <a:srgbClr val="3B3936"/>
                  </a:outerShdw>
                </a:effectLst>
              </a:defRPr>
            </a:pPr>
            <a:r>
              <a:t>inflamatuar/antiinflamatuar süreçler</a:t>
            </a:r>
          </a:p>
        </p:txBody>
      </p:sp>
      <p:sp>
        <p:nvSpPr>
          <p:cNvPr id="276" name="sFLT sEnd /PLGF"/>
          <p:cNvSpPr/>
          <p:nvPr/>
        </p:nvSpPr>
        <p:spPr>
          <a:xfrm>
            <a:off x="6451377" y="2172204"/>
            <a:ext cx="1454093" cy="1453973"/>
          </a:xfrm>
          <a:prstGeom prst="ellipse">
            <a:avLst/>
          </a:prstGeom>
          <a:blipFill>
            <a:blip r:embed="rId11"/>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rgbClr val="FFFFFF"/>
                </a:solidFill>
                <a:effectLst>
                  <a:outerShdw blurRad="25400" dist="33948" dir="2700000" rotWithShape="0">
                    <a:srgbClr val="3B3936"/>
                  </a:outerShdw>
                </a:effectLst>
              </a:defRPr>
            </a:lvl1pPr>
          </a:lstStyle>
          <a:p>
            <a:r>
              <a:t>sFLT sEnd /PLGF</a:t>
            </a:r>
          </a:p>
        </p:txBody>
      </p:sp>
      <p:sp>
        <p:nvSpPr>
          <p:cNvPr id="277" name="HIF-1a…"/>
          <p:cNvSpPr/>
          <p:nvPr/>
        </p:nvSpPr>
        <p:spPr>
          <a:xfrm>
            <a:off x="6225665" y="8302685"/>
            <a:ext cx="1483746" cy="1453974"/>
          </a:xfrm>
          <a:prstGeom prst="ellipse">
            <a:avLst/>
          </a:prstGeom>
          <a:blipFill>
            <a:blip r:embed="rId11"/>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1500">
                <a:solidFill>
                  <a:srgbClr val="FFFFFF"/>
                </a:solidFill>
                <a:effectLst>
                  <a:outerShdw blurRad="25400" dist="33948" dir="2700000" rotWithShape="0">
                    <a:srgbClr val="3B3936"/>
                  </a:outerShdw>
                </a:effectLst>
              </a:defRPr>
            </a:pPr>
            <a:r>
              <a:t>HIF-1a </a:t>
            </a:r>
          </a:p>
          <a:p>
            <a:pPr>
              <a:defRPr sz="1200">
                <a:solidFill>
                  <a:srgbClr val="FFFFFF"/>
                </a:solidFill>
                <a:effectLst>
                  <a:outerShdw blurRad="25400" dist="33948" dir="2700000" rotWithShape="0">
                    <a:srgbClr val="3B3936"/>
                  </a:outerShdw>
                </a:effectLst>
              </a:defRPr>
            </a:pPr>
            <a:r>
              <a:t>plasental oksidatif stres</a:t>
            </a:r>
          </a:p>
        </p:txBody>
      </p:sp>
      <p:sp>
        <p:nvSpPr>
          <p:cNvPr id="278" name="IL-6, TNFa/IL-10"/>
          <p:cNvSpPr/>
          <p:nvPr/>
        </p:nvSpPr>
        <p:spPr>
          <a:xfrm>
            <a:off x="3012205" y="5714730"/>
            <a:ext cx="1378879" cy="1387325"/>
          </a:xfrm>
          <a:prstGeom prst="ellipse">
            <a:avLst/>
          </a:prstGeom>
          <a:blipFill>
            <a:blip r:embed="rId11"/>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rgbClr val="FFFFFF"/>
                </a:solidFill>
                <a:effectLst>
                  <a:outerShdw blurRad="25400" dist="33948" dir="2700000" rotWithShape="0">
                    <a:srgbClr val="3B3936"/>
                  </a:outerShdw>
                </a:effectLst>
              </a:defRPr>
            </a:lvl1pPr>
          </a:lstStyle>
          <a:p>
            <a:r>
              <a:t>IL-6, TNFa/IL-10</a:t>
            </a:r>
          </a:p>
        </p:txBody>
      </p:sp>
      <p:sp>
        <p:nvSpPr>
          <p:cNvPr id="279" name="Spiral arter remodellingte bozulma"/>
          <p:cNvSpPr/>
          <p:nvPr/>
        </p:nvSpPr>
        <p:spPr>
          <a:xfrm>
            <a:off x="9188060" y="5714730"/>
            <a:ext cx="1378880" cy="1270001"/>
          </a:xfrm>
          <a:prstGeom prst="ellipse">
            <a:avLst/>
          </a:prstGeom>
          <a:blipFill>
            <a:blip r:embed="rId11"/>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1500">
                <a:solidFill>
                  <a:srgbClr val="FFFFFF"/>
                </a:solidFill>
                <a:effectLst>
                  <a:outerShdw blurRad="25400" dist="33948" dir="2700000" rotWithShape="0">
                    <a:srgbClr val="3B3936"/>
                  </a:outerShdw>
                </a:effectLst>
              </a:defRPr>
            </a:lvl1pPr>
          </a:lstStyle>
          <a:p>
            <a:r>
              <a:t>Spiral arter remodellingte bozulma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RİSK FAKTÖRLERİ"/>
          <p:cNvSpPr txBox="1">
            <a:spLocks noGrp="1"/>
          </p:cNvSpPr>
          <p:nvPr>
            <p:ph type="title"/>
          </p:nvPr>
        </p:nvSpPr>
        <p:spPr>
          <a:prstGeom prst="rect">
            <a:avLst/>
          </a:prstGeom>
        </p:spPr>
        <p:txBody>
          <a:bodyPr/>
          <a:lstStyle/>
          <a:p>
            <a:r>
              <a:t>RİSK FAKTÖRLERİ</a:t>
            </a:r>
          </a:p>
        </p:txBody>
      </p:sp>
      <p:graphicFrame>
        <p:nvGraphicFramePr>
          <p:cNvPr id="292" name="Tablo"/>
          <p:cNvGraphicFramePr/>
          <p:nvPr/>
        </p:nvGraphicFramePr>
        <p:xfrm>
          <a:off x="1138363" y="2595978"/>
          <a:ext cx="10728074" cy="5857038"/>
        </p:xfrm>
        <a:graphic>
          <a:graphicData uri="http://schemas.openxmlformats.org/drawingml/2006/table">
            <a:tbl>
              <a:tblPr firstRow="1" bandRow="1">
                <a:tableStyleId>{4C3C2611-4C71-4FC5-86AE-919BDF0F9419}</a:tableStyleId>
              </a:tblPr>
              <a:tblGrid>
                <a:gridCol w="5364037"/>
                <a:gridCol w="5364037"/>
              </a:tblGrid>
              <a:tr h="650782">
                <a:tc>
                  <a:txBody>
                    <a:bodyPr/>
                    <a:lstStyle/>
                    <a:p>
                      <a:pPr defTabSz="914400">
                        <a:defRPr>
                          <a:solidFill>
                            <a:srgbClr val="000000"/>
                          </a:solidFill>
                        </a:defRPr>
                      </a:pPr>
                      <a:r>
                        <a:rPr sz="2600">
                          <a:solidFill>
                            <a:srgbClr val="FFFFFF"/>
                          </a:solidFill>
                        </a:rPr>
                        <a:t>Risk Faktörleri</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FFFFFF"/>
                          </a:solidFill>
                        </a:rPr>
                        <a:t>Risk Oranı</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Renal hastalık</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20:1</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  Kronik hipertansiyon</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10:1</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  Antifosfolipit sendrom  </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10:1</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 Preeklampsi aile öyküsü  </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5:1</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İkiz gebelik</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4:1</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Nulliparite</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3:1</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  40 yaş üstü</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3:1</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  Diabetes mellitus</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2:1</a:t>
                      </a:r>
                    </a:p>
                  </a:txBody>
                  <a:tcPr marL="50800" marR="50800" marT="50800" marB="50800" anchor="ctr" horzOverflow="overflow">
                    <a:lnL w="12700">
                      <a:solidFill>
                        <a:srgbClr val="C9C3BA"/>
                      </a:solidFill>
                      <a:miter lim="400000"/>
                    </a:lnL>
                  </a:tcPr>
                </a:tc>
              </a:tr>
            </a:tbl>
          </a:graphicData>
        </a:graphic>
      </p:graphicFrame>
      <p:sp>
        <p:nvSpPr>
          <p:cNvPr id="293" name="Obezite, medikal hastalık öyküsü, düşük sosyoekonomik düzey, trizomi 13 ve hidrops fetalis, mol hidatiform gibi gebelik komplikasyonları diğer risk faktörleridir."/>
          <p:cNvSpPr txBox="1"/>
          <p:nvPr/>
        </p:nvSpPr>
        <p:spPr>
          <a:xfrm>
            <a:off x="272642" y="8576969"/>
            <a:ext cx="12459516"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100">
                <a:solidFill>
                  <a:srgbClr val="000000"/>
                </a:solidFill>
                <a:latin typeface="+mn-lt"/>
                <a:ea typeface="+mn-ea"/>
                <a:cs typeface="+mn-cs"/>
                <a:sym typeface="Hoefler Text"/>
              </a:defRPr>
            </a:pPr>
            <a:r>
              <a:t>Obezite, medikal hastalık öyküsü, düşük sosyoekonomik düzey, trizomi 13 ve hidrops fetalis, </a:t>
            </a:r>
            <a:r>
              <a:rPr b="1">
                <a:solidFill>
                  <a:schemeClr val="accent5">
                    <a:hueOff val="-411174"/>
                    <a:satOff val="4030"/>
                    <a:lumOff val="-29867"/>
                  </a:schemeClr>
                </a:solidFill>
              </a:rPr>
              <a:t>mol hidatiform </a:t>
            </a:r>
            <a:r>
              <a:t>gibi gebelik komplikasyonları diğer risk faktörleridir.</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İSK FAKTÖRLERİ"/>
          <p:cNvSpPr txBox="1">
            <a:spLocks noGrp="1"/>
          </p:cNvSpPr>
          <p:nvPr>
            <p:ph type="title"/>
          </p:nvPr>
        </p:nvSpPr>
        <p:spPr>
          <a:prstGeom prst="rect">
            <a:avLst/>
          </a:prstGeom>
        </p:spPr>
        <p:txBody>
          <a:bodyPr/>
          <a:lstStyle/>
          <a:p>
            <a:r>
              <a:t>RİSK FAKTÖRLERİ</a:t>
            </a:r>
          </a:p>
        </p:txBody>
      </p:sp>
      <p:graphicFrame>
        <p:nvGraphicFramePr>
          <p:cNvPr id="298" name="Tablo"/>
          <p:cNvGraphicFramePr/>
          <p:nvPr/>
        </p:nvGraphicFramePr>
        <p:xfrm>
          <a:off x="1138363" y="2595978"/>
          <a:ext cx="10728074" cy="5857038"/>
        </p:xfrm>
        <a:graphic>
          <a:graphicData uri="http://schemas.openxmlformats.org/drawingml/2006/table">
            <a:tbl>
              <a:tblPr firstRow="1" bandRow="1">
                <a:tableStyleId>{4C3C2611-4C71-4FC5-86AE-919BDF0F9419}</a:tableStyleId>
              </a:tblPr>
              <a:tblGrid>
                <a:gridCol w="5364037"/>
                <a:gridCol w="5364037"/>
              </a:tblGrid>
              <a:tr h="650782">
                <a:tc>
                  <a:txBody>
                    <a:bodyPr/>
                    <a:lstStyle/>
                    <a:p>
                      <a:pPr defTabSz="914400">
                        <a:defRPr>
                          <a:solidFill>
                            <a:srgbClr val="000000"/>
                          </a:solidFill>
                        </a:defRPr>
                      </a:pPr>
                      <a:r>
                        <a:rPr sz="2600">
                          <a:solidFill>
                            <a:srgbClr val="FFFFFF"/>
                          </a:solidFill>
                        </a:rPr>
                        <a:t>Risk Faktörleri</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FFFFFF"/>
                          </a:solidFill>
                        </a:rPr>
                        <a:t>Risk Oranı</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Renal hastalık</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20:1</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  Kronik hipertansiyon</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10:1</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  Antifosfolipit sendrom  </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10:1</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 Preeklampsi aile öyküsü  </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5:1</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İkiz gebelik</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4:1</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Nulliparite</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3:1</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  40 yaş üstü</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3:1</a:t>
                      </a:r>
                    </a:p>
                  </a:txBody>
                  <a:tcPr marL="50800" marR="50800" marT="50800" marB="50800" anchor="ctr" horzOverflow="overflow">
                    <a:lnL w="12700">
                      <a:solidFill>
                        <a:srgbClr val="C9C3BA"/>
                      </a:solidFill>
                      <a:miter lim="400000"/>
                    </a:lnL>
                  </a:tcPr>
                </a:tc>
              </a:tr>
              <a:tr h="650782">
                <a:tc>
                  <a:txBody>
                    <a:bodyPr/>
                    <a:lstStyle/>
                    <a:p>
                      <a:pPr defTabSz="914400">
                        <a:defRPr>
                          <a:solidFill>
                            <a:srgbClr val="000000"/>
                          </a:solidFill>
                        </a:defRPr>
                      </a:pPr>
                      <a:r>
                        <a:rPr sz="2600">
                          <a:solidFill>
                            <a:srgbClr val="414141"/>
                          </a:solidFill>
                        </a:rPr>
                        <a:t>  Diabetes mellitus</a:t>
                      </a:r>
                    </a:p>
                  </a:txBody>
                  <a:tcPr marL="50800" marR="50800" marT="50800" marB="50800" anchor="ctr" horzOverflow="overflow">
                    <a:lnR w="12700">
                      <a:solidFill>
                        <a:srgbClr val="C9C3BA"/>
                      </a:solidFill>
                      <a:miter lim="400000"/>
                    </a:lnR>
                  </a:tcPr>
                </a:tc>
                <a:tc>
                  <a:txBody>
                    <a:bodyPr/>
                    <a:lstStyle/>
                    <a:p>
                      <a:pPr defTabSz="914400">
                        <a:defRPr>
                          <a:solidFill>
                            <a:srgbClr val="000000"/>
                          </a:solidFill>
                        </a:defRPr>
                      </a:pPr>
                      <a:r>
                        <a:rPr sz="2600">
                          <a:solidFill>
                            <a:srgbClr val="414141"/>
                          </a:solidFill>
                        </a:rPr>
                        <a:t>2:1</a:t>
                      </a:r>
                    </a:p>
                  </a:txBody>
                  <a:tcPr marL="50800" marR="50800" marT="50800" marB="50800" anchor="ctr" horzOverflow="overflow">
                    <a:lnL w="12700">
                      <a:solidFill>
                        <a:srgbClr val="C9C3BA"/>
                      </a:solidFill>
                      <a:miter lim="400000"/>
                    </a:lnL>
                  </a:tcPr>
                </a:tc>
              </a:tr>
            </a:tbl>
          </a:graphicData>
        </a:graphic>
      </p:graphicFrame>
      <p:sp>
        <p:nvSpPr>
          <p:cNvPr id="299" name="Obezite, medikal hastalık öyküsü, düşük sosyoekonomik düzey, trizomi 13 ve hidrops fetalis, mol hidatiform gibi gebelik komplikasyonları diğer risk faktörleridir."/>
          <p:cNvSpPr txBox="1"/>
          <p:nvPr/>
        </p:nvSpPr>
        <p:spPr>
          <a:xfrm>
            <a:off x="272642" y="8576969"/>
            <a:ext cx="12459516"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100">
                <a:solidFill>
                  <a:srgbClr val="000000"/>
                </a:solidFill>
                <a:latin typeface="+mn-lt"/>
                <a:ea typeface="+mn-ea"/>
                <a:cs typeface="+mn-cs"/>
                <a:sym typeface="Hoefler Text"/>
              </a:defRPr>
            </a:pPr>
            <a:r>
              <a:t>Obezite, medikal hastalık öyküsü, düşük sosyoekonomik düzey, trizomi 13 ve hidrops fetalis, </a:t>
            </a:r>
            <a:r>
              <a:rPr b="1">
                <a:solidFill>
                  <a:schemeClr val="accent5">
                    <a:hueOff val="-411174"/>
                    <a:satOff val="4030"/>
                    <a:lumOff val="-29867"/>
                  </a:schemeClr>
                </a:solidFill>
              </a:rPr>
              <a:t>mol hidatiform </a:t>
            </a:r>
            <a:r>
              <a:t>gibi gebelik komplikasyonları diğer risk faktörleridir.</a:t>
            </a:r>
          </a:p>
        </p:txBody>
      </p:sp>
      <p:sp>
        <p:nvSpPr>
          <p:cNvPr id="300" name="Fetus değil koryon villusların olması gereklidir."/>
          <p:cNvSpPr txBox="1"/>
          <p:nvPr/>
        </p:nvSpPr>
        <p:spPr>
          <a:xfrm>
            <a:off x="2177851" y="9029700"/>
            <a:ext cx="8649098" cy="635000"/>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FFFF"/>
                </a:solidFill>
                <a:effectLst>
                  <a:outerShdw blurRad="25400" dist="33948" dir="2700000" rotWithShape="0">
                    <a:srgbClr val="3B3936"/>
                  </a:outerShdw>
                </a:effectLst>
              </a:defRPr>
            </a:lvl1pPr>
          </a:lstStyle>
          <a:p>
            <a:r>
              <a:t>Fetus değil koryon villusların olması gereklidir.</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REDİKTİVİTE"/>
          <p:cNvSpPr txBox="1">
            <a:spLocks noGrp="1"/>
          </p:cNvSpPr>
          <p:nvPr>
            <p:ph type="title"/>
          </p:nvPr>
        </p:nvSpPr>
        <p:spPr>
          <a:prstGeom prst="rect">
            <a:avLst/>
          </a:prstGeom>
        </p:spPr>
        <p:txBody>
          <a:bodyPr/>
          <a:lstStyle/>
          <a:p>
            <a:r>
              <a:t>PREDİKTİVİTE</a:t>
            </a:r>
          </a:p>
        </p:txBody>
      </p:sp>
      <p:sp>
        <p:nvSpPr>
          <p:cNvPr id="303" name="Roll over testi…"/>
          <p:cNvSpPr txBox="1">
            <a:spLocks noGrp="1"/>
          </p:cNvSpPr>
          <p:nvPr>
            <p:ph type="body" sz="half" idx="1"/>
          </p:nvPr>
        </p:nvSpPr>
        <p:spPr>
          <a:xfrm>
            <a:off x="508000" y="2628900"/>
            <a:ext cx="5849468" cy="6096000"/>
          </a:xfrm>
          <a:prstGeom prst="rect">
            <a:avLst/>
          </a:prstGeom>
          <a:gradFill>
            <a:gsLst>
              <a:gs pos="0">
                <a:srgbClr val="89847F">
                  <a:alpha val="5000"/>
                </a:srgbClr>
              </a:gs>
              <a:gs pos="100000">
                <a:schemeClr val="accent2">
                  <a:hueOff val="614819"/>
                  <a:satOff val="14458"/>
                  <a:lumOff val="-30440"/>
                </a:schemeClr>
              </a:gs>
            </a:gsLst>
            <a:lin ang="5400000"/>
          </a:gradFill>
        </p:spPr>
        <p:txBody>
          <a:bodyPr/>
          <a:lstStyle/>
          <a:p>
            <a:pPr marL="0" indent="0" algn="r" defTabSz="356362">
              <a:spcBef>
                <a:spcPts val="0"/>
              </a:spcBef>
              <a:buClrTx/>
              <a:buSzTx/>
              <a:buFontTx/>
              <a:buNone/>
              <a:defRPr sz="1952"/>
            </a:pPr>
            <a:r>
              <a:t>		</a:t>
            </a:r>
            <a:r>
              <a:rPr sz="1057">
                <a:latin typeface="Wingdings"/>
                <a:ea typeface="Wingdings"/>
                <a:cs typeface="Wingdings"/>
                <a:sym typeface="Wingdings"/>
              </a:rPr>
              <a:t> </a:t>
            </a:r>
            <a:r>
              <a:t>Roll over testi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Angiotensin infüzyon testi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Pozitif izometrik egzersiz testi</a:t>
            </a:r>
          </a:p>
          <a:p>
            <a:pPr marL="0" indent="0" algn="r" defTabSz="356362">
              <a:spcBef>
                <a:spcPts val="0"/>
              </a:spcBef>
              <a:buClrTx/>
              <a:buSzTx/>
              <a:buFontTx/>
              <a:buNone/>
              <a:defRPr sz="1952"/>
            </a:pPr>
            <a:r>
              <a:rPr sz="1057">
                <a:latin typeface="Wingdings"/>
                <a:ea typeface="Wingdings"/>
                <a:cs typeface="Wingdings"/>
                <a:sym typeface="Wingdings"/>
              </a:rPr>
              <a:t> </a:t>
            </a:r>
            <a:r>
              <a:t>Plazma fibronektin seviyesi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Platelet angiotensin reseptör artışı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Platelet intrasellüler kalsiyum düzeyleri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Hipokalsiüri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Mikroalbuminüri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Trombositopeni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Il.trimestr plazma homosistein düzeyi artışı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I.trimestr PAPP A düşüklüğü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Il.trimestr HCG düzeyi düşüklüğü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Serum ürik asit düzeyi artışı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ctr" defTabSz="356362">
              <a:spcBef>
                <a:spcPts val="0"/>
              </a:spcBef>
              <a:buClrTx/>
              <a:buSzTx/>
              <a:buFontTx/>
              <a:buNone/>
              <a:defRPr sz="1952"/>
            </a:pPr>
            <a:endParaRPr sz="732">
              <a:latin typeface="Times"/>
              <a:ea typeface="Times"/>
              <a:cs typeface="Times"/>
              <a:sym typeface="Times"/>
            </a:endParaRPr>
          </a:p>
          <a:p>
            <a:pPr marL="0" indent="0" algn="ctr" defTabSz="356362">
              <a:spcBef>
                <a:spcPts val="0"/>
              </a:spcBef>
              <a:buClrTx/>
              <a:buSzTx/>
              <a:buFontTx/>
              <a:buNone/>
              <a:defRPr sz="1952"/>
            </a:pPr>
            <a:endParaRPr sz="732">
              <a:latin typeface="Times"/>
              <a:ea typeface="Times"/>
              <a:cs typeface="Times"/>
              <a:sym typeface="Times"/>
            </a:endParaRPr>
          </a:p>
        </p:txBody>
      </p:sp>
      <p:sp>
        <p:nvSpPr>
          <p:cNvPr id="304" name="18.haftada uterin arter doppler değişiklikleri…"/>
          <p:cNvSpPr/>
          <p:nvPr/>
        </p:nvSpPr>
        <p:spPr>
          <a:xfrm>
            <a:off x="6540989" y="2628900"/>
            <a:ext cx="6082811" cy="6096000"/>
          </a:xfrm>
          <a:prstGeom prst="rect">
            <a:avLst/>
          </a:prstGeom>
          <a:gradFill>
            <a:gsLst>
              <a:gs pos="0">
                <a:srgbClr val="89847F">
                  <a:alpha val="5000"/>
                </a:srgbClr>
              </a:gs>
              <a:gs pos="100000">
                <a:schemeClr val="accent2">
                  <a:hueOff val="614819"/>
                  <a:satOff val="14458"/>
                  <a:lumOff val="-30440"/>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defTabSz="490727">
              <a:defRPr sz="2688"/>
            </a:pPr>
            <a:r>
              <a:rPr sz="1008">
                <a:latin typeface="Times"/>
                <a:ea typeface="Times"/>
                <a:cs typeface="Times"/>
                <a:sym typeface="Times"/>
              </a:rPr>
              <a:t/>
            </a:r>
            <a:br>
              <a:rPr sz="1008">
                <a:latin typeface="Times"/>
                <a:ea typeface="Times"/>
                <a:cs typeface="Times"/>
                <a:sym typeface="Times"/>
              </a:rPr>
            </a:br>
            <a:endParaRPr sz="1008">
              <a:latin typeface="Times"/>
              <a:ea typeface="Times"/>
              <a:cs typeface="Times"/>
              <a:sym typeface="Times"/>
            </a:endParaRPr>
          </a:p>
          <a:p>
            <a:pPr defTabSz="490727">
              <a:defRPr sz="2688" b="1"/>
            </a:pPr>
            <a:r>
              <a:t>18.haftada uterin arter doppler değişiklikleri </a:t>
            </a:r>
          </a:p>
          <a:p>
            <a:pPr defTabSz="490727">
              <a:defRPr sz="2688"/>
            </a:pPr>
            <a:r>
              <a:t>Camphell ve arkadaşları preeklamptik hastalarda 18. haftada periferik vasküler dirençte artışı gösteren diastolik çentiğe baktılar. Düşük risk grubunda taramada faydalı bulunmadı.</a:t>
            </a:r>
          </a:p>
          <a:p>
            <a:pPr defTabSz="490727">
              <a:defRPr sz="2688"/>
            </a:pPr>
            <a:r>
              <a:t>Coleman’ın çalışmasında uterin arter dopplerin erken prediktör olabileceği açıklandı. </a:t>
            </a:r>
            <a:r>
              <a:rPr i="1">
                <a:solidFill>
                  <a:schemeClr val="accent6">
                    <a:hueOff val="223676"/>
                    <a:satOff val="3622"/>
                    <a:lumOff val="12757"/>
                  </a:schemeClr>
                </a:solidFill>
              </a:rPr>
              <a:t>Kanıt lll </a:t>
            </a:r>
          </a:p>
          <a:p>
            <a:pPr defTabSz="490727">
              <a:defRPr sz="2688" i="1">
                <a:solidFill>
                  <a:schemeClr val="accent6">
                    <a:hueOff val="223676"/>
                    <a:satOff val="3622"/>
                    <a:lumOff val="12757"/>
                  </a:schemeClr>
                </a:solidFill>
              </a:defRPr>
            </a:pPr>
            <a:r>
              <a:t>(Coleman MA PLASENTA .2000) </a:t>
            </a:r>
            <a:endParaRPr sz="1008">
              <a:latin typeface="Times"/>
              <a:ea typeface="Times"/>
              <a:cs typeface="Times"/>
              <a:sym typeface="Times"/>
            </a:endParaRPr>
          </a:p>
          <a:p>
            <a:pPr defTabSz="490727">
              <a:defRPr sz="2688"/>
            </a:pPr>
            <a:endParaRPr sz="1008">
              <a:latin typeface="Times"/>
              <a:ea typeface="Times"/>
              <a:cs typeface="Times"/>
              <a:sym typeface="Times"/>
            </a:endParaRPr>
          </a:p>
        </p:txBody>
      </p:sp>
      <p:pic>
        <p:nvPicPr>
          <p:cNvPr id="305" name="Görüntü" descr="Görüntü"/>
          <p:cNvPicPr>
            <a:picLocks noChangeAspect="1"/>
          </p:cNvPicPr>
          <p:nvPr/>
        </p:nvPicPr>
        <p:blipFill>
          <a:blip r:embed="rId3">
            <a:extLst/>
          </a:blip>
          <a:stretch>
            <a:fillRect/>
          </a:stretch>
        </p:blipFill>
        <p:spPr>
          <a:xfrm>
            <a:off x="516124" y="300936"/>
            <a:ext cx="2214983" cy="2192128"/>
          </a:xfrm>
          <a:prstGeom prst="rect">
            <a:avLst/>
          </a:prstGeom>
          <a:ln w="12700">
            <a:miter lim="400000"/>
          </a:ln>
        </p:spPr>
      </p:pic>
      <p:pic>
        <p:nvPicPr>
          <p:cNvPr id="306" name="Görüntü" descr="Görüntü"/>
          <p:cNvPicPr>
            <a:picLocks noChangeAspect="1"/>
          </p:cNvPicPr>
          <p:nvPr/>
        </p:nvPicPr>
        <p:blipFill>
          <a:blip r:embed="rId4">
            <a:extLst/>
          </a:blip>
          <a:stretch>
            <a:fillRect/>
          </a:stretch>
        </p:blipFill>
        <p:spPr>
          <a:xfrm>
            <a:off x="10327422" y="330771"/>
            <a:ext cx="2291833" cy="215785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REDİKTİVİTE"/>
          <p:cNvSpPr txBox="1">
            <a:spLocks noGrp="1"/>
          </p:cNvSpPr>
          <p:nvPr>
            <p:ph type="title"/>
          </p:nvPr>
        </p:nvSpPr>
        <p:spPr>
          <a:prstGeom prst="rect">
            <a:avLst/>
          </a:prstGeom>
        </p:spPr>
        <p:txBody>
          <a:bodyPr/>
          <a:lstStyle/>
          <a:p>
            <a:r>
              <a:t>PREDİKTİVİTE</a:t>
            </a:r>
          </a:p>
        </p:txBody>
      </p:sp>
      <p:sp>
        <p:nvSpPr>
          <p:cNvPr id="311" name="Roll over testi…"/>
          <p:cNvSpPr txBox="1">
            <a:spLocks noGrp="1"/>
          </p:cNvSpPr>
          <p:nvPr>
            <p:ph type="body" sz="half" idx="1"/>
          </p:nvPr>
        </p:nvSpPr>
        <p:spPr>
          <a:xfrm>
            <a:off x="508000" y="2628900"/>
            <a:ext cx="5849468" cy="6096000"/>
          </a:xfrm>
          <a:prstGeom prst="rect">
            <a:avLst/>
          </a:prstGeom>
          <a:gradFill>
            <a:gsLst>
              <a:gs pos="0">
                <a:srgbClr val="89847F">
                  <a:alpha val="5000"/>
                </a:srgbClr>
              </a:gs>
              <a:gs pos="100000">
                <a:schemeClr val="accent2">
                  <a:hueOff val="614819"/>
                  <a:satOff val="14458"/>
                  <a:lumOff val="-30440"/>
                </a:schemeClr>
              </a:gs>
            </a:gsLst>
            <a:lin ang="5400000"/>
          </a:gradFill>
        </p:spPr>
        <p:txBody>
          <a:bodyPr/>
          <a:lstStyle/>
          <a:p>
            <a:pPr marL="0" indent="0" algn="r" defTabSz="356362">
              <a:spcBef>
                <a:spcPts val="0"/>
              </a:spcBef>
              <a:buClrTx/>
              <a:buSzTx/>
              <a:buFontTx/>
              <a:buNone/>
              <a:defRPr sz="1952"/>
            </a:pPr>
            <a:r>
              <a:t>		</a:t>
            </a:r>
            <a:r>
              <a:rPr sz="1057">
                <a:latin typeface="Wingdings"/>
                <a:ea typeface="Wingdings"/>
                <a:cs typeface="Wingdings"/>
                <a:sym typeface="Wingdings"/>
              </a:rPr>
              <a:t> </a:t>
            </a:r>
            <a:r>
              <a:t>Roll over testi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Angiotensin infüzyon testi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Pozitif izometrik egzersiz testi</a:t>
            </a:r>
          </a:p>
          <a:p>
            <a:pPr marL="0" indent="0" algn="r" defTabSz="356362">
              <a:spcBef>
                <a:spcPts val="0"/>
              </a:spcBef>
              <a:buClrTx/>
              <a:buSzTx/>
              <a:buFontTx/>
              <a:buNone/>
              <a:defRPr sz="1952"/>
            </a:pPr>
            <a:r>
              <a:rPr sz="1057">
                <a:latin typeface="Wingdings"/>
                <a:ea typeface="Wingdings"/>
                <a:cs typeface="Wingdings"/>
                <a:sym typeface="Wingdings"/>
              </a:rPr>
              <a:t> </a:t>
            </a:r>
            <a:r>
              <a:t>Plazma fibronektin seviyesi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Platelet angiotensin reseptör artışı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Platelet intrasellüler kalsiyum düzeyleri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Hipokalsiüri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Mikroalbuminüri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Trombositopeni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Il.trimestr plazma homosistein düzeyi artışı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I.trimestr PAPP A düşüklüğü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Il.trimestr HCG düzeyi düşüklüğü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r" defTabSz="356362">
              <a:spcBef>
                <a:spcPts val="0"/>
              </a:spcBef>
              <a:buClrTx/>
              <a:buSzTx/>
              <a:buFontTx/>
              <a:buNone/>
              <a:defRPr sz="1952"/>
            </a:pPr>
            <a:r>
              <a:rPr sz="1057">
                <a:latin typeface="Wingdings"/>
                <a:ea typeface="Wingdings"/>
                <a:cs typeface="Wingdings"/>
                <a:sym typeface="Wingdings"/>
              </a:rPr>
              <a:t>		 </a:t>
            </a:r>
            <a:r>
              <a:t>Serum ürik asit düzeyi artışı </a:t>
            </a:r>
            <a:r>
              <a:rPr sz="732">
                <a:latin typeface="Times"/>
                <a:ea typeface="Times"/>
                <a:cs typeface="Times"/>
                <a:sym typeface="Times"/>
              </a:rPr>
              <a:t/>
            </a:r>
            <a:br>
              <a:rPr sz="732">
                <a:latin typeface="Times"/>
                <a:ea typeface="Times"/>
                <a:cs typeface="Times"/>
                <a:sym typeface="Times"/>
              </a:rPr>
            </a:br>
            <a:endParaRPr sz="732">
              <a:latin typeface="Times"/>
              <a:ea typeface="Times"/>
              <a:cs typeface="Times"/>
              <a:sym typeface="Times"/>
            </a:endParaRPr>
          </a:p>
          <a:p>
            <a:pPr marL="0" indent="0" algn="ctr" defTabSz="356362">
              <a:spcBef>
                <a:spcPts val="0"/>
              </a:spcBef>
              <a:buClrTx/>
              <a:buSzTx/>
              <a:buFontTx/>
              <a:buNone/>
              <a:defRPr sz="1952"/>
            </a:pPr>
            <a:endParaRPr sz="732">
              <a:latin typeface="Times"/>
              <a:ea typeface="Times"/>
              <a:cs typeface="Times"/>
              <a:sym typeface="Times"/>
            </a:endParaRPr>
          </a:p>
          <a:p>
            <a:pPr marL="0" indent="0" algn="ctr" defTabSz="356362">
              <a:spcBef>
                <a:spcPts val="0"/>
              </a:spcBef>
              <a:buClrTx/>
              <a:buSzTx/>
              <a:buFontTx/>
              <a:buNone/>
              <a:defRPr sz="1952"/>
            </a:pPr>
            <a:endParaRPr sz="732">
              <a:latin typeface="Times"/>
              <a:ea typeface="Times"/>
              <a:cs typeface="Times"/>
              <a:sym typeface="Times"/>
            </a:endParaRPr>
          </a:p>
        </p:txBody>
      </p:sp>
      <p:sp>
        <p:nvSpPr>
          <p:cNvPr id="312" name="18.haftada uterin arter doppler değişiklikleri…"/>
          <p:cNvSpPr/>
          <p:nvPr/>
        </p:nvSpPr>
        <p:spPr>
          <a:xfrm>
            <a:off x="6540989" y="2628900"/>
            <a:ext cx="6082811" cy="6096000"/>
          </a:xfrm>
          <a:prstGeom prst="rect">
            <a:avLst/>
          </a:prstGeom>
          <a:gradFill>
            <a:gsLst>
              <a:gs pos="0">
                <a:srgbClr val="89847F">
                  <a:alpha val="5000"/>
                </a:srgbClr>
              </a:gs>
              <a:gs pos="100000">
                <a:schemeClr val="accent2">
                  <a:hueOff val="614819"/>
                  <a:satOff val="14458"/>
                  <a:lumOff val="-30440"/>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defTabSz="490727">
              <a:defRPr sz="2688"/>
            </a:pPr>
            <a:r>
              <a:rPr sz="1008">
                <a:latin typeface="Times"/>
                <a:ea typeface="Times"/>
                <a:cs typeface="Times"/>
                <a:sym typeface="Times"/>
              </a:rPr>
              <a:t/>
            </a:r>
            <a:br>
              <a:rPr sz="1008">
                <a:latin typeface="Times"/>
                <a:ea typeface="Times"/>
                <a:cs typeface="Times"/>
                <a:sym typeface="Times"/>
              </a:rPr>
            </a:br>
            <a:endParaRPr sz="1008">
              <a:latin typeface="Times"/>
              <a:ea typeface="Times"/>
              <a:cs typeface="Times"/>
              <a:sym typeface="Times"/>
            </a:endParaRPr>
          </a:p>
          <a:p>
            <a:pPr defTabSz="490727">
              <a:defRPr sz="2688" b="1"/>
            </a:pPr>
            <a:r>
              <a:t>18.haftada uterin arter doppler değişiklikleri </a:t>
            </a:r>
          </a:p>
          <a:p>
            <a:pPr defTabSz="490727">
              <a:defRPr sz="2688"/>
            </a:pPr>
            <a:r>
              <a:t>Camphell ve arkadaşları preeklamptik hastalarda 18. haftada periferik vasküler dirençte artışı gösteren diastolik çentiğe baktılar. Düşük risk grubunda taramada faydalı bulunmadı.</a:t>
            </a:r>
          </a:p>
          <a:p>
            <a:pPr defTabSz="490727">
              <a:defRPr sz="2688"/>
            </a:pPr>
            <a:r>
              <a:t>Coleman’ın çalışmasında uterin arter dopplerin erken prediktör olabileceği açıklandı. </a:t>
            </a:r>
            <a:r>
              <a:rPr i="1">
                <a:solidFill>
                  <a:schemeClr val="accent6">
                    <a:hueOff val="223676"/>
                    <a:satOff val="3622"/>
                    <a:lumOff val="12757"/>
                  </a:schemeClr>
                </a:solidFill>
              </a:rPr>
              <a:t>Kanıt lll </a:t>
            </a:r>
          </a:p>
          <a:p>
            <a:pPr defTabSz="490727">
              <a:defRPr sz="2688" i="1">
                <a:solidFill>
                  <a:schemeClr val="accent6">
                    <a:hueOff val="223676"/>
                    <a:satOff val="3622"/>
                    <a:lumOff val="12757"/>
                  </a:schemeClr>
                </a:solidFill>
              </a:defRPr>
            </a:pPr>
            <a:r>
              <a:t>(Coleman MA PLASENTA .2000) </a:t>
            </a:r>
            <a:endParaRPr sz="1008">
              <a:latin typeface="Times"/>
              <a:ea typeface="Times"/>
              <a:cs typeface="Times"/>
              <a:sym typeface="Times"/>
            </a:endParaRPr>
          </a:p>
          <a:p>
            <a:pPr defTabSz="490727">
              <a:defRPr sz="2688"/>
            </a:pPr>
            <a:endParaRPr sz="1008">
              <a:latin typeface="Times"/>
              <a:ea typeface="Times"/>
              <a:cs typeface="Times"/>
              <a:sym typeface="Times"/>
            </a:endParaRPr>
          </a:p>
        </p:txBody>
      </p:sp>
      <p:pic>
        <p:nvPicPr>
          <p:cNvPr id="313" name="Görüntü" descr="Görüntü"/>
          <p:cNvPicPr>
            <a:picLocks noChangeAspect="1"/>
          </p:cNvPicPr>
          <p:nvPr/>
        </p:nvPicPr>
        <p:blipFill>
          <a:blip r:embed="rId3">
            <a:extLst/>
          </a:blip>
          <a:stretch>
            <a:fillRect/>
          </a:stretch>
        </p:blipFill>
        <p:spPr>
          <a:xfrm>
            <a:off x="516124" y="300936"/>
            <a:ext cx="2214983" cy="2192128"/>
          </a:xfrm>
          <a:prstGeom prst="rect">
            <a:avLst/>
          </a:prstGeom>
          <a:ln w="12700">
            <a:miter lim="400000"/>
          </a:ln>
        </p:spPr>
      </p:pic>
      <p:pic>
        <p:nvPicPr>
          <p:cNvPr id="314" name="Görüntü" descr="Görüntü"/>
          <p:cNvPicPr>
            <a:picLocks noChangeAspect="1"/>
          </p:cNvPicPr>
          <p:nvPr/>
        </p:nvPicPr>
        <p:blipFill>
          <a:blip r:embed="rId4">
            <a:extLst/>
          </a:blip>
          <a:stretch>
            <a:fillRect/>
          </a:stretch>
        </p:blipFill>
        <p:spPr>
          <a:xfrm>
            <a:off x="10327422" y="330771"/>
            <a:ext cx="2291833" cy="2157858"/>
          </a:xfrm>
          <a:prstGeom prst="rect">
            <a:avLst/>
          </a:prstGeom>
          <a:ln w="12700">
            <a:miter lim="400000"/>
          </a:ln>
        </p:spPr>
      </p:pic>
      <p:sp>
        <p:nvSpPr>
          <p:cNvPr id="315" name="Preeklampsi için hiçbir tarama testi güvenilir ya da maliyet etkin değildir."/>
          <p:cNvSpPr/>
          <p:nvPr/>
        </p:nvSpPr>
        <p:spPr>
          <a:xfrm>
            <a:off x="3460994" y="2650895"/>
            <a:ext cx="6082812" cy="1837537"/>
          </a:xfrm>
          <a:prstGeom prst="rect">
            <a:avLst/>
          </a:prstGeom>
          <a:gradFill>
            <a:gsLst>
              <a:gs pos="0">
                <a:schemeClr val="accent2">
                  <a:hueOff val="614819"/>
                  <a:satOff val="14458"/>
                  <a:lumOff val="-30440"/>
                </a:schemeClr>
              </a:gs>
              <a:gs pos="100000">
                <a:schemeClr val="accent3">
                  <a:hueOff val="-72299"/>
                  <a:satOff val="19597"/>
                  <a:lumOff val="1123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defTabSz="519937">
              <a:defRPr sz="2848">
                <a:solidFill>
                  <a:srgbClr val="FFFFFF"/>
                </a:solidFill>
                <a:effectLst>
                  <a:outerShdw blurRad="22606" dist="30214" dir="2700000" rotWithShape="0">
                    <a:srgbClr val="3B3936"/>
                  </a:outerShdw>
                </a:effectLst>
              </a:defRPr>
            </a:pPr>
            <a:r>
              <a:rPr sz="1068">
                <a:latin typeface="Times"/>
                <a:ea typeface="Times"/>
                <a:cs typeface="Times"/>
                <a:sym typeface="Times"/>
              </a:rPr>
              <a:t/>
            </a:r>
            <a:br>
              <a:rPr sz="1068">
                <a:latin typeface="Times"/>
                <a:ea typeface="Times"/>
                <a:cs typeface="Times"/>
                <a:sym typeface="Times"/>
              </a:rPr>
            </a:br>
            <a:endParaRPr sz="1068">
              <a:latin typeface="Times"/>
              <a:ea typeface="Times"/>
              <a:cs typeface="Times"/>
              <a:sym typeface="Times"/>
            </a:endParaRPr>
          </a:p>
          <a:p>
            <a:pPr defTabSz="519937">
              <a:defRPr sz="2848">
                <a:solidFill>
                  <a:srgbClr val="FFFFFF"/>
                </a:solidFill>
                <a:effectLst>
                  <a:outerShdw blurRad="22606" dist="30214" dir="2700000" rotWithShape="0">
                    <a:srgbClr val="3B3936"/>
                  </a:outerShdw>
                </a:effectLst>
              </a:defRPr>
            </a:pPr>
            <a:r>
              <a:t>Preeklampsi için hiçbir tarama testi güvenilir ya da maliyet etkin değildir.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ANTEPARTUM YÖNETİM"/>
          <p:cNvSpPr txBox="1">
            <a:spLocks noGrp="1"/>
          </p:cNvSpPr>
          <p:nvPr>
            <p:ph type="title"/>
          </p:nvPr>
        </p:nvSpPr>
        <p:spPr>
          <a:prstGeom prst="rect">
            <a:avLst/>
          </a:prstGeom>
        </p:spPr>
        <p:txBody>
          <a:bodyPr/>
          <a:lstStyle/>
          <a:p>
            <a:r>
              <a:t>ANTEPARTUM YÖNETİM</a:t>
            </a:r>
          </a:p>
        </p:txBody>
      </p:sp>
      <p:sp>
        <p:nvSpPr>
          <p:cNvPr id="320" name="Tedavi planlanırken ;…"/>
          <p:cNvSpPr txBox="1">
            <a:spLocks noGrp="1"/>
          </p:cNvSpPr>
          <p:nvPr>
            <p:ph type="body" idx="1"/>
          </p:nvPr>
        </p:nvSpPr>
        <p:spPr>
          <a:xfrm>
            <a:off x="508000" y="2387600"/>
            <a:ext cx="11988800" cy="6096000"/>
          </a:xfrm>
          <a:prstGeom prst="rect">
            <a:avLst/>
          </a:prstGeom>
        </p:spPr>
        <p:txBody>
          <a:bodyPr/>
          <a:lstStyle/>
          <a:p>
            <a:pPr marL="0" indent="0" defTabSz="457200">
              <a:spcBef>
                <a:spcPts val="0"/>
              </a:spcBef>
              <a:buClrTx/>
              <a:buSzTx/>
              <a:buFontTx/>
              <a:buNone/>
              <a:defRPr sz="3500">
                <a:solidFill>
                  <a:srgbClr val="000000"/>
                </a:solidFill>
              </a:defRPr>
            </a:pPr>
            <a:endParaRPr/>
          </a:p>
          <a:p>
            <a:pPr marL="0" indent="0" algn="ctr" defTabSz="457200">
              <a:spcBef>
                <a:spcPts val="0"/>
              </a:spcBef>
              <a:buClrTx/>
              <a:buSzTx/>
              <a:buFontTx/>
              <a:buNone/>
              <a:defRPr sz="3500">
                <a:solidFill>
                  <a:srgbClr val="000000"/>
                </a:solidFill>
              </a:defRPr>
            </a:pPr>
            <a:r>
              <a:t>Tedavi planlanırken ;</a:t>
            </a:r>
          </a:p>
          <a:p>
            <a:pPr marL="0" indent="0" algn="ctr" defTabSz="457200">
              <a:spcBef>
                <a:spcPts val="0"/>
              </a:spcBef>
              <a:buClrTx/>
              <a:buSzTx/>
              <a:buFontTx/>
              <a:buNone/>
              <a:defRPr sz="3500">
                <a:solidFill>
                  <a:srgbClr val="000000"/>
                </a:solidFill>
              </a:defRPr>
            </a:pPr>
            <a:r>
              <a:t>-Hastalığın şiddeti</a:t>
            </a:r>
          </a:p>
          <a:p>
            <a:pPr marL="0" indent="0" algn="ctr" defTabSz="457200">
              <a:spcBef>
                <a:spcPts val="0"/>
              </a:spcBef>
              <a:buClrTx/>
              <a:buSzTx/>
              <a:buFontTx/>
              <a:buNone/>
              <a:defRPr sz="3500">
                <a:solidFill>
                  <a:srgbClr val="000000"/>
                </a:solidFill>
              </a:defRPr>
            </a:pPr>
            <a:r>
              <a:t>-Gebelik haftası</a:t>
            </a:r>
          </a:p>
          <a:p>
            <a:pPr marL="0" indent="0" algn="ctr" defTabSz="457200">
              <a:spcBef>
                <a:spcPts val="0"/>
              </a:spcBef>
              <a:buClrTx/>
              <a:buSzTx/>
              <a:buFontTx/>
              <a:buNone/>
              <a:defRPr sz="3500">
                <a:solidFill>
                  <a:srgbClr val="000000"/>
                </a:solidFill>
              </a:defRPr>
            </a:pPr>
            <a:r>
              <a:t>-Annenin durumu</a:t>
            </a:r>
          </a:p>
          <a:p>
            <a:pPr marL="0" indent="0" algn="ctr" defTabSz="457200">
              <a:spcBef>
                <a:spcPts val="0"/>
              </a:spcBef>
              <a:buClrTx/>
              <a:buSzTx/>
              <a:buFontTx/>
              <a:buNone/>
              <a:defRPr sz="3500">
                <a:solidFill>
                  <a:srgbClr val="000000"/>
                </a:solidFill>
              </a:defRPr>
            </a:pPr>
            <a:r>
              <a:t>-Fetusun durumu</a:t>
            </a:r>
          </a:p>
          <a:p>
            <a:pPr marL="0" indent="0" algn="ctr" defTabSz="457200">
              <a:spcBef>
                <a:spcPts val="0"/>
              </a:spcBef>
              <a:buClrTx/>
              <a:buSzTx/>
              <a:buFontTx/>
              <a:buNone/>
              <a:defRPr sz="3500">
                <a:solidFill>
                  <a:srgbClr val="000000"/>
                </a:solidFill>
              </a:defRPr>
            </a:pPr>
            <a:r>
              <a:t>-Servikal bishop skoru bilinmelidir.</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MATERNAL FETAL BULGULAR.png" descr="MATERNAL FETAL BULGULAR.png"/>
          <p:cNvPicPr>
            <a:picLocks noChangeAspect="1"/>
          </p:cNvPicPr>
          <p:nvPr/>
        </p:nvPicPr>
        <p:blipFill>
          <a:blip r:embed="rId3">
            <a:extLst/>
          </a:blip>
          <a:stretch>
            <a:fillRect/>
          </a:stretch>
        </p:blipFill>
        <p:spPr>
          <a:xfrm>
            <a:off x="-809241" y="64011"/>
            <a:ext cx="14623282" cy="9753601"/>
          </a:xfrm>
          <a:prstGeom prst="rect">
            <a:avLst/>
          </a:prstGeom>
          <a:ln w="12700">
            <a:miter lim="400000"/>
          </a:ln>
        </p:spPr>
      </p:pic>
      <p:sp>
        <p:nvSpPr>
          <p:cNvPr id="325" name="Maternal Fetal Bulgular"/>
          <p:cNvSpPr/>
          <p:nvPr/>
        </p:nvSpPr>
        <p:spPr>
          <a:xfrm>
            <a:off x="4101938" y="418813"/>
            <a:ext cx="3953598" cy="651300"/>
          </a:xfrm>
          <a:prstGeom prst="rect">
            <a:avLst/>
          </a:prstGeom>
          <a:gradFill>
            <a:gsLst>
              <a:gs pos="0">
                <a:srgbClr val="D4C5E7"/>
              </a:gs>
              <a:gs pos="100000">
                <a:schemeClr val="accent6">
                  <a:hueOff val="223676"/>
                  <a:satOff val="3622"/>
                  <a:lumOff val="12757"/>
                </a:schemeClr>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700"/>
            </a:lvl1pPr>
          </a:lstStyle>
          <a:p>
            <a:r>
              <a:t>Maternal Fetal Bulgular</a:t>
            </a:r>
          </a:p>
        </p:txBody>
      </p:sp>
      <p:sp>
        <p:nvSpPr>
          <p:cNvPr id="326" name="• 37 0/7  HAFTA VE ÜZERİ GEBELİK…"/>
          <p:cNvSpPr/>
          <p:nvPr/>
        </p:nvSpPr>
        <p:spPr>
          <a:xfrm>
            <a:off x="140653" y="1611323"/>
            <a:ext cx="6445739" cy="2736905"/>
          </a:xfrm>
          <a:prstGeom prst="rect">
            <a:avLst/>
          </a:prstGeom>
          <a:gradFill>
            <a:gsLst>
              <a:gs pos="0">
                <a:srgbClr val="C5B8D7"/>
              </a:gs>
              <a:gs pos="100000">
                <a:srgbClr val="FFFFFF"/>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lstStyle/>
          <a:p>
            <a:pPr algn="l">
              <a:defRPr sz="1500"/>
            </a:pPr>
            <a:r>
              <a:t>	•	37 0/7  HAFTA VE ÜZERİ GEBELİK </a:t>
            </a:r>
            <a:br/>
            <a:endParaRPr/>
          </a:p>
          <a:p>
            <a:pPr algn="l">
              <a:defRPr sz="1500"/>
            </a:pPr>
            <a:r>
              <a:t>	•	34 0/7 HAFTA VE ÜZERİ GEBELİĞE EK </a:t>
            </a:r>
          </a:p>
          <a:p>
            <a:pPr algn="l">
              <a:defRPr sz="1500"/>
            </a:pPr>
            <a:r>
              <a:t>		– MEMRAN RÜPTÜRÜ YA DA AKTİF EYLEM </a:t>
            </a:r>
            <a:br/>
            <a:endParaRPr/>
          </a:p>
          <a:p>
            <a:pPr algn="l">
              <a:defRPr sz="1500"/>
            </a:pPr>
            <a:r>
              <a:t>		–  ANORMAL MATERNAL YA DA FETAL DEĞERLENDİRME</a:t>
            </a:r>
            <a:br/>
            <a:endParaRPr/>
          </a:p>
          <a:p>
            <a:pPr algn="l">
              <a:defRPr sz="1500"/>
            </a:pPr>
            <a:r>
              <a:t>		–  ULTRASONOGRAFİK DEĞERLENDİRMEDE 50 PERSANTİLİN ALTINDA FETAL AĞIRLIK SAPTANMASI</a:t>
            </a:r>
          </a:p>
          <a:p>
            <a:pPr algn="l">
              <a:defRPr sz="1500"/>
            </a:pPr>
            <a:r>
              <a:t>		–  ABRUPTİO PLASENTA ŞÜPHESİ</a:t>
            </a:r>
            <a:br/>
            <a:endParaRPr/>
          </a:p>
        </p:txBody>
      </p:sp>
      <p:sp>
        <p:nvSpPr>
          <p:cNvPr id="327" name="Dikdörtgen"/>
          <p:cNvSpPr/>
          <p:nvPr/>
        </p:nvSpPr>
        <p:spPr>
          <a:xfrm>
            <a:off x="-8042" y="9460398"/>
            <a:ext cx="13154687" cy="261739"/>
          </a:xfrm>
          <a:prstGeom prst="rect">
            <a:avLst/>
          </a:prstGeom>
          <a:solidFill>
            <a:srgbClr val="FFFFFF"/>
          </a:solidFill>
          <a:ln w="12700">
            <a:miter lim="400000"/>
          </a:ln>
        </p:spPr>
        <p:txBody>
          <a:bodyPr lIns="50800" tIns="50800" rIns="50800" bIns="50800" anchor="ctr"/>
          <a:lstStyle/>
          <a:p>
            <a:pPr>
              <a:defRPr sz="3200">
                <a:solidFill>
                  <a:srgbClr val="FFFFFF"/>
                </a:solidFill>
                <a:effectLst>
                  <a:outerShdw blurRad="25400" dist="33948" dir="2700000" rotWithShape="0">
                    <a:srgbClr val="3B3936"/>
                  </a:outerShdw>
                </a:effectLst>
              </a:defRPr>
            </a:pPr>
            <a:endParaRPr/>
          </a:p>
        </p:txBody>
      </p:sp>
      <p:sp>
        <p:nvSpPr>
          <p:cNvPr id="328" name="• 37 0/7  HAFTA VE ÜZERİ GEBELİK…"/>
          <p:cNvSpPr/>
          <p:nvPr/>
        </p:nvSpPr>
        <p:spPr>
          <a:xfrm>
            <a:off x="140653" y="8211813"/>
            <a:ext cx="6445739" cy="1350979"/>
          </a:xfrm>
          <a:prstGeom prst="rect">
            <a:avLst/>
          </a:prstGeom>
          <a:gradFill>
            <a:gsLst>
              <a:gs pos="0">
                <a:srgbClr val="C7BFD7"/>
              </a:gs>
              <a:gs pos="100000">
                <a:srgbClr val="FFFFFF"/>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lstStyle/>
          <a:p>
            <a:pPr algn="l">
              <a:defRPr sz="1500"/>
            </a:pPr>
            <a:r>
              <a:t>	•	37 0/7  HAFTA VE ÜZERİ GEBELİK </a:t>
            </a:r>
            <a:br/>
            <a:endParaRPr/>
          </a:p>
          <a:p>
            <a:pPr algn="l">
              <a:defRPr sz="1500"/>
            </a:pPr>
            <a:r>
              <a:t>	•	MATERNAL VEYA FETAL DURUMDA KÖTÜLEŞME</a:t>
            </a:r>
          </a:p>
          <a:p>
            <a:pPr algn="l">
              <a:defRPr sz="1500"/>
            </a:pPr>
            <a:endParaRPr/>
          </a:p>
          <a:p>
            <a:pPr algn="l">
              <a:defRPr sz="1500"/>
            </a:pPr>
            <a:r>
              <a:t>	•	DOĞUM EYLEMİ YA DA ERKEN MEMBRAN RÜPTÜRÜ</a:t>
            </a:r>
          </a:p>
        </p:txBody>
      </p:sp>
      <p:sp>
        <p:nvSpPr>
          <p:cNvPr id="329" name="-DOĞUM…"/>
          <p:cNvSpPr/>
          <p:nvPr/>
        </p:nvSpPr>
        <p:spPr>
          <a:xfrm>
            <a:off x="7785703" y="2831384"/>
            <a:ext cx="4481325" cy="886478"/>
          </a:xfrm>
          <a:prstGeom prst="rect">
            <a:avLst/>
          </a:prstGeom>
          <a:gradFill>
            <a:gsLst>
              <a:gs pos="0">
                <a:srgbClr val="CAC2D9"/>
              </a:gs>
              <a:gs pos="100000">
                <a:srgbClr val="FFFFFF"/>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lstStyle/>
          <a:p>
            <a:pPr algn="l">
              <a:defRPr sz="1800"/>
            </a:pPr>
            <a:r>
              <a:t>-DOĞUM</a:t>
            </a:r>
          </a:p>
          <a:p>
            <a:pPr algn="l">
              <a:defRPr sz="1800"/>
            </a:pPr>
            <a:r>
              <a:t>-İNDÜKSİYON İHTİYACI VARSA PG</a:t>
            </a:r>
          </a:p>
        </p:txBody>
      </p:sp>
      <p:sp>
        <p:nvSpPr>
          <p:cNvPr id="330" name="VAR"/>
          <p:cNvSpPr/>
          <p:nvPr/>
        </p:nvSpPr>
        <p:spPr>
          <a:xfrm>
            <a:off x="6708354" y="2563815"/>
            <a:ext cx="955387" cy="676700"/>
          </a:xfrm>
          <a:prstGeom prst="rect">
            <a:avLst/>
          </a:prstGeom>
          <a:gradFill>
            <a:gsLst>
              <a:gs pos="0">
                <a:schemeClr val="accent3">
                  <a:hueOff val="708446"/>
                  <a:satOff val="-4821"/>
                  <a:lumOff val="-14251"/>
                </a:schemeClr>
              </a:gs>
              <a:gs pos="100000">
                <a:schemeClr val="accent3">
                  <a:hueOff val="-72299"/>
                  <a:satOff val="19597"/>
                  <a:lumOff val="1123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rgbClr val="FFFFFF"/>
                </a:solidFill>
                <a:effectLst>
                  <a:outerShdw blurRad="25400" dist="33948" dir="2700000" rotWithShape="0">
                    <a:srgbClr val="3B3936"/>
                  </a:outerShdw>
                </a:effectLst>
              </a:defRPr>
            </a:lvl1pPr>
          </a:lstStyle>
          <a:p>
            <a:r>
              <a:t>VAR</a:t>
            </a:r>
          </a:p>
        </p:txBody>
      </p:sp>
      <p:sp>
        <p:nvSpPr>
          <p:cNvPr id="331" name="VAR"/>
          <p:cNvSpPr/>
          <p:nvPr/>
        </p:nvSpPr>
        <p:spPr>
          <a:xfrm>
            <a:off x="7786843" y="8009676"/>
            <a:ext cx="955386" cy="676700"/>
          </a:xfrm>
          <a:prstGeom prst="rect">
            <a:avLst/>
          </a:prstGeom>
          <a:gradFill>
            <a:gsLst>
              <a:gs pos="0">
                <a:schemeClr val="accent3">
                  <a:hueOff val="708446"/>
                  <a:satOff val="-4821"/>
                  <a:lumOff val="-14251"/>
                </a:schemeClr>
              </a:gs>
              <a:gs pos="100000">
                <a:schemeClr val="accent3">
                  <a:hueOff val="-72299"/>
                  <a:satOff val="19597"/>
                  <a:lumOff val="1123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rgbClr val="FFFFFF"/>
                </a:solidFill>
                <a:effectLst>
                  <a:outerShdw blurRad="25400" dist="33948" dir="2700000" rotWithShape="0">
                    <a:srgbClr val="3B3936"/>
                  </a:outerShdw>
                </a:effectLst>
              </a:defRPr>
            </a:lvl1pPr>
          </a:lstStyle>
          <a:p>
            <a:r>
              <a:t>VAR</a:t>
            </a:r>
          </a:p>
        </p:txBody>
      </p:sp>
      <p:sp>
        <p:nvSpPr>
          <p:cNvPr id="332" name="YOK"/>
          <p:cNvSpPr/>
          <p:nvPr/>
        </p:nvSpPr>
        <p:spPr>
          <a:xfrm>
            <a:off x="3147489" y="4371940"/>
            <a:ext cx="904838" cy="474230"/>
          </a:xfrm>
          <a:prstGeom prst="rect">
            <a:avLst/>
          </a:prstGeom>
          <a:gradFill>
            <a:gsLst>
              <a:gs pos="0">
                <a:schemeClr val="accent5">
                  <a:hueOff val="-411174"/>
                  <a:satOff val="4030"/>
                  <a:lumOff val="-29867"/>
                </a:schemeClr>
              </a:gs>
              <a:gs pos="100000">
                <a:schemeClr val="accent5"/>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rgbClr val="FFFFFF"/>
                </a:solidFill>
                <a:effectLst>
                  <a:outerShdw blurRad="25400" dist="33948" dir="2700000" rotWithShape="0">
                    <a:srgbClr val="3B3936"/>
                  </a:outerShdw>
                </a:effectLst>
              </a:defRPr>
            </a:lvl1pPr>
          </a:lstStyle>
          <a:p>
            <a:r>
              <a:t>YOK</a:t>
            </a:r>
          </a:p>
        </p:txBody>
      </p:sp>
      <p:sp>
        <p:nvSpPr>
          <p:cNvPr id="333" name="•37 0/7  HAFTA ALTI GEBELİK…"/>
          <p:cNvSpPr/>
          <p:nvPr/>
        </p:nvSpPr>
        <p:spPr>
          <a:xfrm>
            <a:off x="1887809" y="4864038"/>
            <a:ext cx="4589389" cy="2475068"/>
          </a:xfrm>
          <a:prstGeom prst="rect">
            <a:avLst/>
          </a:prstGeom>
          <a:gradFill>
            <a:gsLst>
              <a:gs pos="0">
                <a:srgbClr val="C7BDD8"/>
              </a:gs>
              <a:gs pos="100000">
                <a:srgbClr val="FFFFFF"/>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lstStyle/>
          <a:p>
            <a:pPr algn="l">
              <a:defRPr sz="2100"/>
            </a:pPr>
            <a:r>
              <a:t>	</a:t>
            </a:r>
            <a:r>
              <a:rPr sz="1500"/>
              <a:t>•37 0/7  HAFTA ALTI GEBELİK</a:t>
            </a:r>
            <a:br>
              <a:rPr sz="1500"/>
            </a:br>
            <a:endParaRPr sz="1500"/>
          </a:p>
          <a:p>
            <a:pPr algn="l">
              <a:defRPr sz="1500"/>
            </a:pPr>
            <a:r>
              <a:t>	•YATARAK YA DA AYAKTAN TEDAVİ </a:t>
            </a:r>
          </a:p>
          <a:p>
            <a:pPr lvl="2" algn="l">
              <a:defRPr sz="1500"/>
            </a:pPr>
            <a:r>
              <a:t>ANNE:HAFTADA 2 KEZ</a:t>
            </a:r>
          </a:p>
          <a:p>
            <a:pPr lvl="2" algn="l">
              <a:defRPr sz="1500"/>
            </a:pPr>
            <a:r>
              <a:t>FETUS</a:t>
            </a:r>
          </a:p>
          <a:p>
            <a:pPr lvl="2" algn="l">
              <a:defRPr sz="1500"/>
            </a:pPr>
            <a:r>
              <a:t>- PREEKLAMPSİ: HAFTADA 2 KEZ NST</a:t>
            </a:r>
          </a:p>
          <a:p>
            <a:pPr lvl="2" algn="l">
              <a:defRPr sz="1500"/>
            </a:pPr>
            <a:r>
              <a:t>- GESTASYONEL HT: HAFTALIK NST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7" name="Görüntü" descr="Görüntü"/>
          <p:cNvPicPr>
            <a:picLocks noChangeAspect="1"/>
          </p:cNvPicPr>
          <p:nvPr/>
        </p:nvPicPr>
        <p:blipFill>
          <a:blip r:embed="rId3">
            <a:extLst/>
          </a:blip>
          <a:stretch>
            <a:fillRect/>
          </a:stretch>
        </p:blipFill>
        <p:spPr>
          <a:xfrm>
            <a:off x="-624083" y="-63742"/>
            <a:ext cx="15285752" cy="9753601"/>
          </a:xfrm>
          <a:prstGeom prst="rect">
            <a:avLst/>
          </a:prstGeom>
          <a:ln w="12700">
            <a:miter lim="400000"/>
          </a:ln>
        </p:spPr>
      </p:pic>
      <p:sp>
        <p:nvSpPr>
          <p:cNvPr id="338" name="VAR"/>
          <p:cNvSpPr/>
          <p:nvPr/>
        </p:nvSpPr>
        <p:spPr>
          <a:xfrm>
            <a:off x="3550288" y="6797148"/>
            <a:ext cx="955387" cy="676700"/>
          </a:xfrm>
          <a:prstGeom prst="rect">
            <a:avLst/>
          </a:prstGeom>
          <a:gradFill>
            <a:gsLst>
              <a:gs pos="0">
                <a:schemeClr val="accent3">
                  <a:hueOff val="708446"/>
                  <a:satOff val="-4821"/>
                  <a:lumOff val="-14251"/>
                </a:schemeClr>
              </a:gs>
              <a:gs pos="100000">
                <a:schemeClr val="accent3">
                  <a:hueOff val="-72299"/>
                  <a:satOff val="19597"/>
                  <a:lumOff val="1123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rgbClr val="FFFFFF"/>
                </a:solidFill>
                <a:effectLst>
                  <a:outerShdw blurRad="25400" dist="33948" dir="2700000" rotWithShape="0">
                    <a:srgbClr val="3B3936"/>
                  </a:outerShdw>
                </a:effectLst>
              </a:defRPr>
            </a:lvl1pPr>
          </a:lstStyle>
          <a:p>
            <a:r>
              <a:t>VAR</a:t>
            </a:r>
          </a:p>
        </p:txBody>
      </p:sp>
      <p:sp>
        <p:nvSpPr>
          <p:cNvPr id="339" name="VAR"/>
          <p:cNvSpPr/>
          <p:nvPr/>
        </p:nvSpPr>
        <p:spPr>
          <a:xfrm>
            <a:off x="3550288" y="3385082"/>
            <a:ext cx="955387" cy="676700"/>
          </a:xfrm>
          <a:prstGeom prst="rect">
            <a:avLst/>
          </a:prstGeom>
          <a:gradFill>
            <a:gsLst>
              <a:gs pos="0">
                <a:schemeClr val="accent3">
                  <a:hueOff val="708446"/>
                  <a:satOff val="-4821"/>
                  <a:lumOff val="-14251"/>
                </a:schemeClr>
              </a:gs>
              <a:gs pos="100000">
                <a:schemeClr val="accent3">
                  <a:hueOff val="-72299"/>
                  <a:satOff val="19597"/>
                  <a:lumOff val="1123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rgbClr val="FFFFFF"/>
                </a:solidFill>
                <a:effectLst>
                  <a:outerShdw blurRad="25400" dist="33948" dir="2700000" rotWithShape="0">
                    <a:srgbClr val="3B3936"/>
                  </a:outerShdw>
                </a:effectLst>
              </a:defRPr>
            </a:lvl1pPr>
          </a:lstStyle>
          <a:p>
            <a:r>
              <a:t>VAR</a:t>
            </a:r>
          </a:p>
        </p:txBody>
      </p:sp>
      <p:sp>
        <p:nvSpPr>
          <p:cNvPr id="340" name="ANNE STABİL OLUR OLMAZ DOĞUM"/>
          <p:cNvSpPr/>
          <p:nvPr/>
        </p:nvSpPr>
        <p:spPr>
          <a:xfrm>
            <a:off x="64103" y="3491784"/>
            <a:ext cx="3279257" cy="1128174"/>
          </a:xfrm>
          <a:prstGeom prst="rect">
            <a:avLst/>
          </a:prstGeom>
          <a:gradFill>
            <a:gsLst>
              <a:gs pos="0">
                <a:srgbClr val="C8BADA"/>
              </a:gs>
              <a:gs pos="100000">
                <a:srgbClr val="FFFFFF"/>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r>
              <a:t>ANNE STABİL OLUR OLMAZ DOĞUM</a:t>
            </a:r>
          </a:p>
        </p:txBody>
      </p:sp>
      <p:sp>
        <p:nvSpPr>
          <p:cNvPr id="341" name="KORTİKOSTEROİD…"/>
          <p:cNvSpPr/>
          <p:nvPr/>
        </p:nvSpPr>
        <p:spPr>
          <a:xfrm>
            <a:off x="64103" y="6774611"/>
            <a:ext cx="3279257" cy="1468164"/>
          </a:xfrm>
          <a:prstGeom prst="rect">
            <a:avLst/>
          </a:prstGeom>
          <a:gradFill>
            <a:gsLst>
              <a:gs pos="0">
                <a:srgbClr val="CCBDDE"/>
              </a:gs>
              <a:gs pos="100000">
                <a:srgbClr val="FFFFFF"/>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KORTİKOSTEROİD</a:t>
            </a:r>
          </a:p>
          <a:p>
            <a:pPr>
              <a:defRPr sz="1800"/>
            </a:pPr>
            <a:r>
              <a:t>48 SA SONRA DOĞUM</a:t>
            </a:r>
          </a:p>
        </p:txBody>
      </p:sp>
      <p:sp>
        <p:nvSpPr>
          <p:cNvPr id="342" name="Ek komplikasyon var mı?…"/>
          <p:cNvSpPr/>
          <p:nvPr/>
        </p:nvSpPr>
        <p:spPr>
          <a:xfrm>
            <a:off x="4649102" y="5881774"/>
            <a:ext cx="6358450" cy="3363678"/>
          </a:xfrm>
          <a:prstGeom prst="rect">
            <a:avLst/>
          </a:prstGeom>
          <a:gradFill>
            <a:gsLst>
              <a:gs pos="0">
                <a:srgbClr val="D6C7E9"/>
              </a:gs>
              <a:gs pos="100000">
                <a:srgbClr val="FFFFFF"/>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Ek komplikasyon var mı?</a:t>
            </a:r>
          </a:p>
          <a:p>
            <a:pPr>
              <a:defRPr sz="1800"/>
            </a:pPr>
            <a:r>
              <a:t>• 33 5/7 gestasyonel hafta veya daha büyük</a:t>
            </a:r>
          </a:p>
          <a:p>
            <a:pPr>
              <a:defRPr sz="1800"/>
            </a:pPr>
            <a:r>
              <a:t>• Persiste semptomlar</a:t>
            </a:r>
          </a:p>
          <a:p>
            <a:pPr>
              <a:defRPr sz="1800"/>
            </a:pPr>
            <a:r>
              <a:t>• HELLP</a:t>
            </a:r>
          </a:p>
          <a:p>
            <a:pPr>
              <a:defRPr sz="1800"/>
            </a:pPr>
            <a:r>
              <a:t>• Fetal büyüme kısıtlılığı (5. persentilden daha az)</a:t>
            </a:r>
          </a:p>
          <a:p>
            <a:pPr>
              <a:defRPr sz="1800"/>
            </a:pPr>
            <a:r>
              <a:t>• Şiddetli oligohidramnios</a:t>
            </a:r>
          </a:p>
          <a:p>
            <a:pPr>
              <a:defRPr sz="1800"/>
            </a:pPr>
            <a:r>
              <a:t>• Reverse end diastolik akım (Umbilikal Arter Doppler )</a:t>
            </a:r>
          </a:p>
          <a:p>
            <a:pPr>
              <a:defRPr sz="1800"/>
            </a:pPr>
            <a:r>
              <a:t>• Doğum eylemi veya prematür membran rüptürü</a:t>
            </a:r>
          </a:p>
          <a:p>
            <a:pPr>
              <a:defRPr sz="1800"/>
            </a:pPr>
            <a:r>
              <a:t>• Belirgin böbrek yetmezliği</a:t>
            </a:r>
          </a:p>
        </p:txBody>
      </p:sp>
      <p:sp>
        <p:nvSpPr>
          <p:cNvPr id="343" name="Ekspektan yönetimin kontraendikasyonları…"/>
          <p:cNvSpPr/>
          <p:nvPr/>
        </p:nvSpPr>
        <p:spPr>
          <a:xfrm>
            <a:off x="4653307" y="2821104"/>
            <a:ext cx="6345151" cy="2545735"/>
          </a:xfrm>
          <a:prstGeom prst="rect">
            <a:avLst/>
          </a:prstGeom>
          <a:gradFill>
            <a:gsLst>
              <a:gs pos="0">
                <a:srgbClr val="BCAECD"/>
              </a:gs>
              <a:gs pos="100000">
                <a:srgbClr val="FFFFFF"/>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400"/>
            </a:pPr>
            <a:r>
              <a:t>Ekspektan yönetimin kontraendikasyonları</a:t>
            </a:r>
          </a:p>
          <a:p>
            <a:pPr marL="143580" indent="-143580" algn="l">
              <a:buSzPct val="75000"/>
              <a:buChar char="•"/>
              <a:defRPr sz="1400"/>
            </a:pPr>
            <a:r>
              <a:t>Eklampsi</a:t>
            </a:r>
          </a:p>
          <a:p>
            <a:pPr marL="143580" indent="-143580" algn="l">
              <a:buSzPct val="75000"/>
              <a:buChar char="•"/>
              <a:defRPr sz="1400"/>
            </a:pPr>
            <a:r>
              <a:t>Pulmoner ödem </a:t>
            </a:r>
          </a:p>
          <a:p>
            <a:pPr marL="143580" indent="-143580" algn="l">
              <a:buSzPct val="75000"/>
              <a:buChar char="•"/>
              <a:defRPr sz="1400"/>
            </a:pPr>
            <a:r>
              <a:t>DİK</a:t>
            </a:r>
          </a:p>
          <a:p>
            <a:pPr marL="143580" indent="-143580" algn="l">
              <a:buSzPct val="75000"/>
              <a:buChar char="•"/>
              <a:defRPr sz="1400"/>
            </a:pPr>
            <a:r>
              <a:t>Kontrol edilemeyen şiddetli hipertansiyon</a:t>
            </a:r>
          </a:p>
          <a:p>
            <a:pPr marL="143580" indent="-143580" algn="l">
              <a:buSzPct val="75000"/>
              <a:buChar char="•"/>
              <a:defRPr sz="1400"/>
            </a:pPr>
            <a:r>
              <a:t>Nonviabl fetus</a:t>
            </a:r>
          </a:p>
          <a:p>
            <a:pPr marL="143580" indent="-143580" algn="l">
              <a:buSzPct val="75000"/>
              <a:buChar char="•"/>
              <a:defRPr sz="1400"/>
            </a:pPr>
            <a:r>
              <a:t>Anormal fetal test sonuçları </a:t>
            </a:r>
          </a:p>
          <a:p>
            <a:pPr marL="143580" indent="-143580" algn="l">
              <a:buSzPct val="75000"/>
              <a:buChar char="•"/>
              <a:defRPr sz="1400"/>
            </a:pPr>
            <a:r>
              <a:t>Abruptio plasenta</a:t>
            </a:r>
          </a:p>
          <a:p>
            <a:pPr marL="143580" indent="-143580" algn="l">
              <a:buSzPct val="75000"/>
              <a:buChar char="•"/>
              <a:defRPr sz="1400"/>
            </a:pPr>
            <a:r>
              <a:t>İntrapartum fetal ölüm</a:t>
            </a:r>
          </a:p>
        </p:txBody>
      </p:sp>
      <p:sp>
        <p:nvSpPr>
          <p:cNvPr id="344" name="• İlk 24-48 saat doğum eylemi ve doğum boyunca gözlemle…"/>
          <p:cNvSpPr/>
          <p:nvPr/>
        </p:nvSpPr>
        <p:spPr>
          <a:xfrm>
            <a:off x="4653307" y="96130"/>
            <a:ext cx="6345151" cy="2248138"/>
          </a:xfrm>
          <a:prstGeom prst="rect">
            <a:avLst/>
          </a:prstGeom>
          <a:gradFill>
            <a:gsLst>
              <a:gs pos="0">
                <a:srgbClr val="C3B5D4"/>
              </a:gs>
              <a:gs pos="100000">
                <a:srgbClr val="FFFFFF"/>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 İlk 24-48 saat doğum eylemi ve doğum boyunca gözlemle</a:t>
            </a:r>
          </a:p>
          <a:p>
            <a:pPr>
              <a:defRPr sz="1800"/>
            </a:pPr>
            <a:r>
              <a:t>• Kortikosteroidler, magnezyum sülfat profilaksisi ve</a:t>
            </a:r>
          </a:p>
          <a:p>
            <a:pPr>
              <a:defRPr sz="1800"/>
            </a:pPr>
            <a:r>
              <a:t>antihipertansif ilaçlar</a:t>
            </a:r>
          </a:p>
          <a:p>
            <a:pPr>
              <a:defRPr sz="1800"/>
            </a:pPr>
            <a:r>
              <a:t>• Ultrasonografi, fetal monitorizasyon, semptomlar,</a:t>
            </a:r>
          </a:p>
          <a:p>
            <a:pPr>
              <a:defRPr sz="1800"/>
            </a:pPr>
            <a:r>
              <a:t>ve laboratuvar testleri</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8" name="Görüntü" descr="Görüntü"/>
          <p:cNvPicPr>
            <a:picLocks noChangeAspect="1"/>
          </p:cNvPicPr>
          <p:nvPr/>
        </p:nvPicPr>
        <p:blipFill>
          <a:blip r:embed="rId3">
            <a:extLst/>
          </a:blip>
          <a:stretch>
            <a:fillRect/>
          </a:stretch>
        </p:blipFill>
        <p:spPr>
          <a:xfrm>
            <a:off x="-1661619" y="-44962"/>
            <a:ext cx="16950887" cy="6822719"/>
          </a:xfrm>
          <a:prstGeom prst="rect">
            <a:avLst/>
          </a:prstGeom>
          <a:ln w="12700">
            <a:miter lim="400000"/>
          </a:ln>
        </p:spPr>
      </p:pic>
      <p:sp>
        <p:nvSpPr>
          <p:cNvPr id="349" name="VAR"/>
          <p:cNvSpPr/>
          <p:nvPr/>
        </p:nvSpPr>
        <p:spPr>
          <a:xfrm>
            <a:off x="3128992" y="4589250"/>
            <a:ext cx="955387" cy="676700"/>
          </a:xfrm>
          <a:prstGeom prst="rect">
            <a:avLst/>
          </a:prstGeom>
          <a:gradFill>
            <a:gsLst>
              <a:gs pos="0">
                <a:schemeClr val="accent3">
                  <a:hueOff val="708446"/>
                  <a:satOff val="-4821"/>
                  <a:lumOff val="-14251"/>
                </a:schemeClr>
              </a:gs>
              <a:gs pos="100000">
                <a:schemeClr val="accent3">
                  <a:hueOff val="-72299"/>
                  <a:satOff val="19597"/>
                  <a:lumOff val="1123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rgbClr val="FFFFFF"/>
                </a:solidFill>
                <a:effectLst>
                  <a:outerShdw blurRad="25400" dist="33948" dir="2700000" rotWithShape="0">
                    <a:srgbClr val="3B3936"/>
                  </a:outerShdw>
                </a:effectLst>
              </a:defRPr>
            </a:lvl1pPr>
          </a:lstStyle>
          <a:p>
            <a:r>
              <a:t>VAR</a:t>
            </a:r>
          </a:p>
        </p:txBody>
      </p:sp>
      <p:sp>
        <p:nvSpPr>
          <p:cNvPr id="350" name="DOĞUM"/>
          <p:cNvSpPr/>
          <p:nvPr/>
        </p:nvSpPr>
        <p:spPr>
          <a:xfrm>
            <a:off x="996945" y="4780109"/>
            <a:ext cx="1844621" cy="1095101"/>
          </a:xfrm>
          <a:prstGeom prst="rect">
            <a:avLst/>
          </a:prstGeom>
          <a:gradFill>
            <a:gsLst>
              <a:gs pos="0">
                <a:srgbClr val="D2C3E5"/>
              </a:gs>
              <a:gs pos="100000">
                <a:srgbClr val="FFFFFF"/>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r>
              <a:t>DOĞUM</a:t>
            </a:r>
          </a:p>
        </p:txBody>
      </p:sp>
      <p:sp>
        <p:nvSpPr>
          <p:cNvPr id="351" name="34 0/7 haftalık gebeliğe ulaşmış…"/>
          <p:cNvSpPr/>
          <p:nvPr/>
        </p:nvSpPr>
        <p:spPr>
          <a:xfrm>
            <a:off x="4321005" y="4380049"/>
            <a:ext cx="7061993" cy="1895221"/>
          </a:xfrm>
          <a:prstGeom prst="rect">
            <a:avLst/>
          </a:prstGeom>
          <a:gradFill>
            <a:gsLst>
              <a:gs pos="0">
                <a:srgbClr val="CEC0E1"/>
              </a:gs>
              <a:gs pos="100000">
                <a:srgbClr val="FFFFFF"/>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lstStyle/>
          <a:p>
            <a:pPr marL="234950" indent="-234950">
              <a:buSzPct val="75000"/>
              <a:buChar char="•"/>
              <a:defRPr sz="1800"/>
            </a:pPr>
            <a:r>
              <a:t>34 0/7 haftalık gebeliğe ulaşmış</a:t>
            </a:r>
          </a:p>
          <a:p>
            <a:pPr marL="234950" indent="-234950">
              <a:buSzPct val="75000"/>
              <a:buChar char="•"/>
              <a:defRPr sz="1800"/>
            </a:pPr>
            <a:r>
              <a:t>Ekspektan yaklaşıma kontrendike durumlar</a:t>
            </a:r>
          </a:p>
          <a:p>
            <a:pPr marL="234950" indent="-234950">
              <a:buSzPct val="75000"/>
              <a:buChar char="•"/>
              <a:defRPr sz="1800"/>
            </a:pPr>
            <a:r>
              <a:t>Anormal maternal-fetal test sonuçları</a:t>
            </a:r>
          </a:p>
          <a:p>
            <a:pPr marL="234950" indent="-234950">
              <a:buSzPct val="75000"/>
              <a:buChar char="•"/>
              <a:defRPr sz="1800"/>
            </a:pPr>
            <a:r>
              <a:t> Doğum eylemi veya prematür membran rüptürü</a:t>
            </a:r>
          </a:p>
        </p:txBody>
      </p:sp>
      <p:sp>
        <p:nvSpPr>
          <p:cNvPr id="352" name="Ekspektan yönetim…"/>
          <p:cNvSpPr/>
          <p:nvPr/>
        </p:nvSpPr>
        <p:spPr>
          <a:xfrm>
            <a:off x="4320102" y="467036"/>
            <a:ext cx="7063798" cy="3297498"/>
          </a:xfrm>
          <a:prstGeom prst="rect">
            <a:avLst/>
          </a:prstGeom>
          <a:gradFill>
            <a:gsLst>
              <a:gs pos="0">
                <a:srgbClr val="D2C3E5"/>
              </a:gs>
              <a:gs pos="100000">
                <a:srgbClr val="FFFFFF"/>
              </a:gs>
            </a:gsLst>
            <a:lin ang="5400000"/>
          </a:gra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Ekspektan yönetim</a:t>
            </a:r>
          </a:p>
          <a:p>
            <a:pPr>
              <a:defRPr sz="1800"/>
            </a:pPr>
            <a:r>
              <a:t>• Yeterli anne ve yenidoğan yoğun bakım olanağı olan merkezde</a:t>
            </a:r>
          </a:p>
          <a:p>
            <a:pPr>
              <a:defRPr sz="1800"/>
            </a:pPr>
            <a:r>
              <a:t>• Fetal viabilite – 33 6/7 haftalık gebelik</a:t>
            </a:r>
          </a:p>
          <a:p>
            <a:pPr>
              <a:defRPr sz="1800"/>
            </a:pPr>
            <a:r>
              <a:t>• Yatarak tedavi</a:t>
            </a:r>
          </a:p>
          <a:p>
            <a:pPr>
              <a:defRPr sz="1800"/>
            </a:pPr>
            <a:r>
              <a:t>• Günlük maternal-fetal değerlendirme</a:t>
            </a:r>
          </a:p>
          <a:p>
            <a:pPr>
              <a:defRPr sz="1800"/>
            </a:pPr>
            <a:r>
              <a:t>• Vital bulgular, semptomlar ve kan testleri</a:t>
            </a:r>
          </a:p>
          <a:p>
            <a:pPr>
              <a:defRPr sz="1800"/>
            </a:pPr>
            <a:r>
              <a:t>• Oral antihipertansif ilaçlar</a:t>
            </a:r>
          </a:p>
        </p:txBody>
      </p:sp>
    </p:spTree>
  </p:cSld>
  <p:clrMapOvr>
    <a:masterClrMapping/>
  </p:clrMapOvr>
  <p:transition xmlns:p14="http://schemas.microsoft.com/office/powerpoint/2010/main" spd="med">
    <p:push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HELLP"/>
          <p:cNvSpPr txBox="1">
            <a:spLocks noGrp="1"/>
          </p:cNvSpPr>
          <p:nvPr>
            <p:ph type="title"/>
          </p:nvPr>
        </p:nvSpPr>
        <p:spPr>
          <a:prstGeom prst="rect">
            <a:avLst/>
          </a:prstGeom>
        </p:spPr>
        <p:txBody>
          <a:bodyPr/>
          <a:lstStyle/>
          <a:p>
            <a:r>
              <a:t>HELLP</a:t>
            </a:r>
          </a:p>
        </p:txBody>
      </p:sp>
      <p:sp>
        <p:nvSpPr>
          <p:cNvPr id="357" name="Hemoliz+Yükselmiş Karaciğer Enzimleri+Düşük Trombosit Sayısı"/>
          <p:cNvSpPr txBox="1">
            <a:spLocks noGrp="1"/>
          </p:cNvSpPr>
          <p:nvPr>
            <p:ph type="body" sz="quarter" idx="1"/>
          </p:nvPr>
        </p:nvSpPr>
        <p:spPr>
          <a:xfrm>
            <a:off x="508000" y="2324100"/>
            <a:ext cx="11988800" cy="1500103"/>
          </a:xfrm>
          <a:prstGeom prst="rect">
            <a:avLst/>
          </a:prstGeom>
          <a:gradFill>
            <a:gsLst>
              <a:gs pos="0">
                <a:srgbClr val="89847F">
                  <a:alpha val="5000"/>
                </a:srgbClr>
              </a:gs>
              <a:gs pos="100000">
                <a:srgbClr val="B33E74"/>
              </a:gs>
            </a:gsLst>
            <a:lin ang="5400000"/>
          </a:gradFill>
        </p:spPr>
        <p:txBody>
          <a:bodyPr/>
          <a:lstStyle>
            <a:lvl1pPr marL="0" indent="0" algn="ctr">
              <a:spcBef>
                <a:spcPts val="0"/>
              </a:spcBef>
              <a:buClrTx/>
              <a:buSzTx/>
              <a:buFontTx/>
              <a:buNone/>
              <a:defRPr sz="3200">
                <a:solidFill>
                  <a:srgbClr val="5D4F54"/>
                </a:solidFill>
              </a:defRPr>
            </a:lvl1pPr>
          </a:lstStyle>
          <a:p>
            <a:r>
              <a:t>Hemoliz+Yükselmiş Karaciğer Enzimleri+Düşük Trombosit Sayısı </a:t>
            </a:r>
          </a:p>
        </p:txBody>
      </p:sp>
      <p:sp>
        <p:nvSpPr>
          <p:cNvPr id="358" name="-&gt;34 hf gebelikte veya daha önce intravasküler koagülasyon, karaciğer enfarktüsü veya kanama, böbrek yetmezliği, pulmoner ödem, abruptio plasenta ortaya çıkması durumunda hızla doğum…"/>
          <p:cNvSpPr/>
          <p:nvPr/>
        </p:nvSpPr>
        <p:spPr>
          <a:xfrm>
            <a:off x="508000" y="3970253"/>
            <a:ext cx="11988800" cy="5596044"/>
          </a:xfrm>
          <a:prstGeom prst="rect">
            <a:avLst/>
          </a:prstGeom>
          <a:gradFill>
            <a:gsLst>
              <a:gs pos="0">
                <a:srgbClr val="B12567"/>
              </a:gs>
              <a:gs pos="100000">
                <a:srgbClr val="89847F">
                  <a:alpha val="5000"/>
                </a:srgb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lgn="l">
              <a:defRPr sz="2100">
                <a:solidFill>
                  <a:srgbClr val="000000"/>
                </a:solidFill>
              </a:defRPr>
            </a:pPr>
            <a:r>
              <a:t>-&gt;34 hf gebelikte veya daha önce intravasküler koagülasyon, karaciğer enfarktüsü veya kanama, böbrek yetmezliği, pulmoner ödem, abruptio plasenta ortaya çıkması durumunda hızla doğum</a:t>
            </a:r>
          </a:p>
          <a:p>
            <a:pPr algn="l">
              <a:defRPr sz="2100">
                <a:solidFill>
                  <a:srgbClr val="000000"/>
                </a:solidFill>
              </a:defRPr>
            </a:pPr>
            <a:endParaRPr/>
          </a:p>
          <a:p>
            <a:pPr algn="l">
              <a:defRPr sz="2100">
                <a:solidFill>
                  <a:srgbClr val="000000"/>
                </a:solidFill>
              </a:defRPr>
            </a:pPr>
            <a:r>
              <a:t>-Termden uzak olan hastalar üçüncü basamak bir merkezde bakım almalı</a:t>
            </a:r>
          </a:p>
          <a:p>
            <a:pPr algn="l">
              <a:defRPr sz="2100">
                <a:solidFill>
                  <a:srgbClr val="000000"/>
                </a:solidFill>
              </a:defRPr>
            </a:pPr>
            <a:endParaRPr/>
          </a:p>
          <a:p>
            <a:pPr algn="l">
              <a:defRPr sz="2100">
                <a:solidFill>
                  <a:srgbClr val="000000"/>
                </a:solidFill>
              </a:defRPr>
            </a:pPr>
            <a:r>
              <a:t>-Birçok gözlemsel ve retrospektif çalışma, magnezyum sülfat tedavisi ve şiddetli hipertansiyonun kontrolü ile birlikte, farklı steroid rejimlerinin HELLP sendromunda majör maternal morbidite ile ilişkili bir azalma ile ilişkili olduğunu bulmuştur .</a:t>
            </a:r>
          </a:p>
          <a:p>
            <a:pPr algn="l">
              <a:defRPr sz="2100">
                <a:solidFill>
                  <a:srgbClr val="000000"/>
                </a:solidFill>
              </a:defRPr>
            </a:pPr>
            <a:endParaRPr/>
          </a:p>
          <a:p>
            <a:pPr algn="l">
              <a:defRPr sz="2100">
                <a:solidFill>
                  <a:srgbClr val="000000"/>
                </a:solidFill>
              </a:defRPr>
            </a:pPr>
            <a:r>
              <a:t>-Kortikosteroidler verildiğinde belirgin olarak artmış maternal trombosit sayıları bulmuş ancak maternal mortalite veya ciddi maternal morbiditelerde iyileşme kanıtı bildirilmemiştir. </a:t>
            </a:r>
            <a:r>
              <a:rPr i="1">
                <a:solidFill>
                  <a:srgbClr val="89847F"/>
                </a:solidFill>
              </a:rPr>
              <a:t>2010 Cochrane meta-analizi</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GİRİŞ"/>
          <p:cNvSpPr txBox="1">
            <a:spLocks noGrp="1"/>
          </p:cNvSpPr>
          <p:nvPr>
            <p:ph type="title"/>
          </p:nvPr>
        </p:nvSpPr>
        <p:spPr>
          <a:prstGeom prst="rect">
            <a:avLst/>
          </a:prstGeom>
        </p:spPr>
        <p:txBody>
          <a:bodyPr/>
          <a:lstStyle/>
          <a:p>
            <a:r>
              <a:t>GİRİŞ </a:t>
            </a:r>
          </a:p>
        </p:txBody>
      </p:sp>
      <p:sp>
        <p:nvSpPr>
          <p:cNvPr id="142" name="İNSİDANSI %8-15…"/>
          <p:cNvSpPr txBox="1">
            <a:spLocks noGrp="1"/>
          </p:cNvSpPr>
          <p:nvPr>
            <p:ph type="body" idx="1"/>
          </p:nvPr>
        </p:nvSpPr>
        <p:spPr>
          <a:xfrm>
            <a:off x="37917" y="2324100"/>
            <a:ext cx="8156424" cy="6350000"/>
          </a:xfrm>
          <a:prstGeom prst="rect">
            <a:avLst/>
          </a:prstGeom>
        </p:spPr>
        <p:txBody>
          <a:bodyPr/>
          <a:lstStyle/>
          <a:p>
            <a:pPr marL="0" lvl="1" indent="228600" defTabSz="457200">
              <a:lnSpc>
                <a:spcPts val="3600"/>
              </a:lnSpc>
              <a:spcBef>
                <a:spcPts val="1200"/>
              </a:spcBef>
              <a:buClrTx/>
              <a:buSzTx/>
              <a:buFontTx/>
              <a:buNone/>
              <a:defRPr sz="1900">
                <a:solidFill>
                  <a:srgbClr val="000000"/>
                </a:solidFill>
                <a:latin typeface="Times"/>
                <a:ea typeface="Times"/>
                <a:cs typeface="Times"/>
                <a:sym typeface="Times"/>
              </a:defRPr>
            </a:pPr>
            <a:r>
              <a:t>İNSİDANSI %8-15</a:t>
            </a:r>
          </a:p>
          <a:p>
            <a:pPr marL="0" lvl="1" indent="228600" defTabSz="457200">
              <a:lnSpc>
                <a:spcPts val="3600"/>
              </a:lnSpc>
              <a:spcBef>
                <a:spcPts val="1200"/>
              </a:spcBef>
              <a:buClrTx/>
              <a:buSzTx/>
              <a:buFontTx/>
              <a:buNone/>
              <a:defRPr sz="1900">
                <a:solidFill>
                  <a:srgbClr val="000000"/>
                </a:solidFill>
                <a:latin typeface="Times"/>
                <a:ea typeface="Times"/>
                <a:cs typeface="Times"/>
                <a:sym typeface="Times"/>
              </a:defRPr>
            </a:pPr>
            <a:r>
              <a:t>YILDA 50.000 MATERNAL ÖLÜM</a:t>
            </a:r>
          </a:p>
          <a:p>
            <a:pPr marL="0" lvl="1" indent="228600" defTabSz="457200">
              <a:lnSpc>
                <a:spcPts val="3600"/>
              </a:lnSpc>
              <a:spcBef>
                <a:spcPts val="1200"/>
              </a:spcBef>
              <a:buClrTx/>
              <a:buSzTx/>
              <a:buFontTx/>
              <a:buNone/>
              <a:defRPr sz="1900">
                <a:solidFill>
                  <a:srgbClr val="000000"/>
                </a:solidFill>
                <a:latin typeface="Times"/>
                <a:ea typeface="Times"/>
                <a:cs typeface="Times"/>
                <a:sym typeface="Times"/>
              </a:defRPr>
            </a:pPr>
            <a:r>
              <a:t>MATERNAL VE FETAL MORTALİTEYİ ANLAMLI OLARAK ARTIRIR.</a:t>
            </a:r>
          </a:p>
          <a:p>
            <a:pPr marL="0" lvl="2" indent="457200" defTabSz="457200">
              <a:lnSpc>
                <a:spcPts val="3600"/>
              </a:lnSpc>
              <a:spcBef>
                <a:spcPts val="1200"/>
              </a:spcBef>
              <a:buClrTx/>
              <a:buSzTx/>
              <a:buFontTx/>
              <a:buNone/>
              <a:defRPr sz="1900">
                <a:solidFill>
                  <a:srgbClr val="000000"/>
                </a:solidFill>
                <a:latin typeface="Times"/>
                <a:ea typeface="Times"/>
                <a:cs typeface="Times"/>
                <a:sym typeface="Times"/>
              </a:defRPr>
            </a:pPr>
            <a:r>
              <a:t>GELECEKTEKİ MATERNAL KARDİOVASKÜLER HASTALIKLA İLİŞKİLİ</a:t>
            </a:r>
          </a:p>
          <a:p>
            <a:pPr marL="0" lvl="2" indent="457200" defTabSz="457200">
              <a:lnSpc>
                <a:spcPts val="3600"/>
              </a:lnSpc>
              <a:spcBef>
                <a:spcPts val="1200"/>
              </a:spcBef>
              <a:buClrTx/>
              <a:buSzTx/>
              <a:buFontTx/>
              <a:buNone/>
              <a:defRPr sz="1900">
                <a:solidFill>
                  <a:srgbClr val="000000"/>
                </a:solidFill>
                <a:latin typeface="Times"/>
                <a:ea typeface="Times"/>
                <a:cs typeface="Times"/>
                <a:sym typeface="Times"/>
              </a:defRPr>
            </a:pPr>
            <a:r>
              <a:t>İNTRAUTERİN GELİŞME GERİLİĞİ, PRETERM DOĞUM, DÜŞÜK DOĞUM AĞIRLIĞI VE PERİNATAL ÖLÜM İLE DOĞRUDAN İLİŞKİLİ </a:t>
            </a:r>
          </a:p>
          <a:p>
            <a:pPr marL="0" lvl="6" indent="1371600" defTabSz="457200">
              <a:lnSpc>
                <a:spcPts val="3600"/>
              </a:lnSpc>
              <a:spcBef>
                <a:spcPts val="1200"/>
              </a:spcBef>
              <a:buClrTx/>
              <a:buSzTx/>
              <a:buFontTx/>
              <a:buNone/>
              <a:defRPr sz="1900" i="1">
                <a:solidFill>
                  <a:schemeClr val="accent6">
                    <a:hueOff val="36663"/>
                    <a:satOff val="1899"/>
                    <a:lumOff val="-23748"/>
                  </a:schemeClr>
                </a:solidFill>
                <a:latin typeface="Times"/>
                <a:ea typeface="Times"/>
                <a:cs typeface="Times"/>
                <a:sym typeface="Times"/>
              </a:defRPr>
            </a:pPr>
            <a:r>
              <a:t>NICE CLINICAL GUIDELINE :HYPERTENSION IN PREGNANCY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İNTRAPARTUM YÖNETİM"/>
          <p:cNvSpPr txBox="1">
            <a:spLocks noGrp="1"/>
          </p:cNvSpPr>
          <p:nvPr>
            <p:ph type="title"/>
          </p:nvPr>
        </p:nvSpPr>
        <p:spPr>
          <a:prstGeom prst="rect">
            <a:avLst/>
          </a:prstGeom>
        </p:spPr>
        <p:txBody>
          <a:bodyPr>
            <a:normAutofit fontScale="90000"/>
          </a:bodyPr>
          <a:lstStyle>
            <a:lvl1pPr defTabSz="578358">
              <a:spcBef>
                <a:spcPts val="1500"/>
              </a:spcBef>
              <a:defRPr sz="6930"/>
            </a:lvl1pPr>
          </a:lstStyle>
          <a:p>
            <a:r>
              <a:t>İNTRAPARTUM YÖNETİM</a:t>
            </a:r>
          </a:p>
        </p:txBody>
      </p:sp>
      <p:sp>
        <p:nvSpPr>
          <p:cNvPr id="363" name="Travay ve postpartum dönemde tüm şiddetli preeklampsi ve eklampsi olgularına magnezyum profilaksisi önerilmektedir. (ACOG)…"/>
          <p:cNvSpPr txBox="1">
            <a:spLocks noGrp="1"/>
          </p:cNvSpPr>
          <p:nvPr>
            <p:ph type="body" idx="1"/>
          </p:nvPr>
        </p:nvSpPr>
        <p:spPr>
          <a:prstGeom prst="rect">
            <a:avLst/>
          </a:prstGeom>
        </p:spPr>
        <p:txBody>
          <a:bodyPr/>
          <a:lstStyle/>
          <a:p>
            <a:pPr marL="0" indent="0" defTabSz="356615">
              <a:spcBef>
                <a:spcPts val="0"/>
              </a:spcBef>
              <a:buClrTx/>
              <a:buSzTx/>
              <a:buFontTx/>
              <a:buNone/>
              <a:defRPr sz="2157">
                <a:solidFill>
                  <a:srgbClr val="000000"/>
                </a:solidFill>
              </a:defRPr>
            </a:pPr>
            <a:endParaRPr/>
          </a:p>
          <a:p>
            <a:pPr marL="0" indent="0" defTabSz="356615">
              <a:spcBef>
                <a:spcPts val="0"/>
              </a:spcBef>
              <a:buClrTx/>
              <a:buSzTx/>
              <a:buFontTx/>
              <a:buNone/>
              <a:defRPr sz="2157">
                <a:solidFill>
                  <a:srgbClr val="000000"/>
                </a:solidFill>
              </a:defRPr>
            </a:pPr>
            <a:endParaRPr/>
          </a:p>
          <a:p>
            <a:pPr marL="0" indent="0" defTabSz="356615">
              <a:spcBef>
                <a:spcPts val="0"/>
              </a:spcBef>
              <a:buClrTx/>
              <a:buSzTx/>
              <a:buFontTx/>
              <a:buNone/>
              <a:defRPr sz="2547">
                <a:solidFill>
                  <a:srgbClr val="000000"/>
                </a:solidFill>
              </a:defRPr>
            </a:pPr>
            <a:r>
              <a:t>Travay ve postpartum dönemde tüm şiddetli preeklampsi ve eklampsi olgularına magnezyum profilaksisi önerilmektedir. </a:t>
            </a:r>
            <a:r>
              <a:rPr i="1">
                <a:solidFill>
                  <a:srgbClr val="C9C3BA"/>
                </a:solidFill>
              </a:rPr>
              <a:t>(A</a:t>
            </a:r>
            <a:r>
              <a:rPr i="1">
                <a:solidFill>
                  <a:schemeClr val="accent6">
                    <a:hueOff val="223676"/>
                    <a:satOff val="3622"/>
                    <a:lumOff val="12757"/>
                  </a:schemeClr>
                </a:solidFill>
              </a:rPr>
              <a:t>COG)</a:t>
            </a:r>
            <a:endParaRPr>
              <a:solidFill>
                <a:schemeClr val="accent6">
                  <a:hueOff val="223676"/>
                  <a:satOff val="3622"/>
                  <a:lumOff val="12757"/>
                </a:schemeClr>
              </a:solidFill>
            </a:endParaRPr>
          </a:p>
          <a:p>
            <a:pPr marL="0" indent="0" defTabSz="356615">
              <a:spcBef>
                <a:spcPts val="0"/>
              </a:spcBef>
              <a:buClrTx/>
              <a:buSzTx/>
              <a:buFontTx/>
              <a:buNone/>
              <a:defRPr sz="2547">
                <a:solidFill>
                  <a:srgbClr val="000000"/>
                </a:solidFill>
              </a:defRPr>
            </a:pPr>
            <a:endParaRPr>
              <a:solidFill>
                <a:schemeClr val="accent6">
                  <a:hueOff val="223676"/>
                  <a:satOff val="3622"/>
                  <a:lumOff val="12757"/>
                </a:schemeClr>
              </a:solidFill>
            </a:endParaRPr>
          </a:p>
          <a:p>
            <a:pPr marL="356615" indent="-356615" defTabSz="356615">
              <a:lnSpc>
                <a:spcPct val="120000"/>
              </a:lnSpc>
              <a:spcBef>
                <a:spcPts val="900"/>
              </a:spcBef>
              <a:buClrTx/>
              <a:buSzTx/>
              <a:buFontTx/>
              <a:buNone/>
              <a:tabLst>
                <a:tab pos="101600" algn="l"/>
                <a:tab pos="355600" algn="l"/>
              </a:tabLst>
              <a:defRPr sz="2547">
                <a:solidFill>
                  <a:srgbClr val="000000"/>
                </a:solidFill>
              </a:defRPr>
            </a:pPr>
            <a:r>
              <a:t>		 -Travay süresince sürekli elektronik monitorizasyon</a:t>
            </a:r>
          </a:p>
          <a:p>
            <a:pPr marL="356615" indent="-356615" defTabSz="356615">
              <a:lnSpc>
                <a:spcPct val="120000"/>
              </a:lnSpc>
              <a:spcBef>
                <a:spcPts val="900"/>
              </a:spcBef>
              <a:buClrTx/>
              <a:buSzTx/>
              <a:buFontTx/>
              <a:buNone/>
              <a:tabLst>
                <a:tab pos="101600" algn="l"/>
                <a:tab pos="355600" algn="l"/>
              </a:tabLst>
              <a:defRPr sz="2547">
                <a:solidFill>
                  <a:srgbClr val="000000"/>
                </a:solidFill>
              </a:defRPr>
            </a:pPr>
            <a:r>
              <a:t>		 -Dengeli elektrolit solüsyonu 100 ml /saat hızında</a:t>
            </a:r>
          </a:p>
          <a:p>
            <a:pPr marL="356615" lvl="1" indent="-178307" defTabSz="356615">
              <a:lnSpc>
                <a:spcPct val="120000"/>
              </a:lnSpc>
              <a:spcBef>
                <a:spcPts val="900"/>
              </a:spcBef>
              <a:buClrTx/>
              <a:buSzTx/>
              <a:buFontTx/>
              <a:buNone/>
              <a:tabLst>
                <a:tab pos="101600" algn="l"/>
                <a:tab pos="355600" algn="l"/>
              </a:tabLst>
              <a:defRPr sz="2547">
                <a:solidFill>
                  <a:srgbClr val="000000"/>
                </a:solidFill>
              </a:defRPr>
            </a:pPr>
            <a:r>
              <a:t>    -Pulmoner ödem ve oligüri açısından izlem (İNVAZİV MONİTORİZASYON?)</a:t>
            </a:r>
          </a:p>
          <a:p>
            <a:pPr marL="356615" lvl="1" indent="-178307" defTabSz="356615">
              <a:lnSpc>
                <a:spcPct val="120000"/>
              </a:lnSpc>
              <a:spcBef>
                <a:spcPts val="900"/>
              </a:spcBef>
              <a:buClrTx/>
              <a:buSzTx/>
              <a:buFontTx/>
              <a:buNone/>
              <a:tabLst>
                <a:tab pos="101600" algn="l"/>
                <a:tab pos="355600" algn="l"/>
              </a:tabLst>
              <a:defRPr sz="2547">
                <a:solidFill>
                  <a:srgbClr val="000000"/>
                </a:solidFill>
              </a:defRPr>
            </a:pPr>
            <a:r>
              <a:t>    -Profilaktik trombosit süspansiyonu trombosit sayısı </a:t>
            </a:r>
            <a:r>
              <a:rPr b="1">
                <a:solidFill>
                  <a:schemeClr val="accent5">
                    <a:hueOff val="-411174"/>
                    <a:satOff val="4030"/>
                    <a:lumOff val="-29867"/>
                  </a:schemeClr>
                </a:solidFill>
              </a:rPr>
              <a:t>20.000in altında</a:t>
            </a:r>
            <a:r>
              <a:rPr b="1"/>
              <a:t> </a:t>
            </a:r>
            <a:r>
              <a:t>derhal uygulanmalıdır.</a:t>
            </a:r>
          </a:p>
          <a:p>
            <a:pPr marL="0" indent="0" defTabSz="356615">
              <a:lnSpc>
                <a:spcPts val="5000"/>
              </a:lnSpc>
              <a:spcBef>
                <a:spcPts val="900"/>
              </a:spcBef>
              <a:buClrTx/>
              <a:buSzTx/>
              <a:buFontTx/>
              <a:buNone/>
              <a:defRPr sz="2157">
                <a:solidFill>
                  <a:srgbClr val="000000"/>
                </a:solidFill>
              </a:defRPr>
            </a:pPr>
            <a:endParaRPr/>
          </a:p>
        </p:txBody>
      </p:sp>
      <p:sp>
        <p:nvSpPr>
          <p:cNvPr id="364" name="Doğum preeklamptik süreci sonlandırır."/>
          <p:cNvSpPr txBox="1"/>
          <p:nvPr/>
        </p:nvSpPr>
        <p:spPr>
          <a:xfrm>
            <a:off x="2788245" y="2520950"/>
            <a:ext cx="7428310" cy="635000"/>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FFFF"/>
                </a:solidFill>
                <a:effectLst>
                  <a:outerShdw blurRad="25400" dist="33948" dir="2700000" rotWithShape="0">
                    <a:srgbClr val="3B3936"/>
                  </a:outerShdw>
                </a:effectLst>
              </a:defRPr>
            </a:lvl1pPr>
          </a:lstStyle>
          <a:p>
            <a:r>
              <a:t>Doğum preeklamptik süreci sonlandırır. </a:t>
            </a:r>
          </a:p>
        </p:txBody>
      </p:sp>
    </p:spTree>
  </p:cSld>
  <p:clrMapOvr>
    <a:masterClrMapping/>
  </p:clrMapOvr>
  <p:transition xmlns:p14="http://schemas.microsoft.com/office/powerpoint/2010/main" spd="med">
    <p:push dir="u"/>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Doğum Şekli Ne Olmalı ?"/>
          <p:cNvSpPr txBox="1">
            <a:spLocks noGrp="1"/>
          </p:cNvSpPr>
          <p:nvPr>
            <p:ph type="title"/>
          </p:nvPr>
        </p:nvSpPr>
        <p:spPr>
          <a:prstGeom prst="rect">
            <a:avLst/>
          </a:prstGeom>
        </p:spPr>
        <p:txBody>
          <a:bodyPr/>
          <a:lstStyle/>
          <a:p>
            <a:r>
              <a:t>Doğum Şekli Ne Olmalı ?</a:t>
            </a:r>
          </a:p>
        </p:txBody>
      </p:sp>
      <p:sp>
        <p:nvSpPr>
          <p:cNvPr id="369" name="Termden uzak gebelerde yapılan retrospektif çalışmalarda doğum indüksiyonu &gt;C/S (NassarAH 1998 ) (Aleksandr JM 1999)…"/>
          <p:cNvSpPr txBox="1">
            <a:spLocks noGrp="1"/>
          </p:cNvSpPr>
          <p:nvPr>
            <p:ph type="body" idx="1"/>
          </p:nvPr>
        </p:nvSpPr>
        <p:spPr>
          <a:xfrm>
            <a:off x="546100" y="3009900"/>
            <a:ext cx="11988800" cy="6421725"/>
          </a:xfrm>
          <a:prstGeom prst="rect">
            <a:avLst/>
          </a:prstGeom>
        </p:spPr>
        <p:txBody>
          <a:bodyPr>
            <a:normAutofit fontScale="70000" lnSpcReduction="20000"/>
          </a:bodyPr>
          <a:lstStyle/>
          <a:p>
            <a:pPr marL="182880" indent="-182880" defTabSz="182880">
              <a:lnSpc>
                <a:spcPts val="3400"/>
              </a:lnSpc>
              <a:spcBef>
                <a:spcPts val="400"/>
              </a:spcBef>
              <a:buClrTx/>
              <a:buSzTx/>
              <a:buFontTx/>
              <a:buNone/>
              <a:tabLst>
                <a:tab pos="50800" algn="l"/>
                <a:tab pos="177800" algn="l"/>
              </a:tabLst>
              <a:defRPr sz="1866">
                <a:solidFill>
                  <a:srgbClr val="000000"/>
                </a:solidFill>
              </a:defRPr>
            </a:pPr>
            <a:endParaRPr/>
          </a:p>
          <a:p>
            <a:pPr marL="0" indent="0" defTabSz="182880">
              <a:lnSpc>
                <a:spcPts val="4200"/>
              </a:lnSpc>
              <a:spcBef>
                <a:spcPts val="400"/>
              </a:spcBef>
              <a:buClrTx/>
              <a:buSzTx/>
              <a:buFontTx/>
              <a:buNone/>
              <a:defRPr sz="2280">
                <a:solidFill>
                  <a:srgbClr val="000000"/>
                </a:solidFill>
              </a:defRPr>
            </a:pPr>
            <a:r>
              <a:t>Termden uzak gebelerde yapılan retrospektif çalışmalarda doğum indüksiyonu &gt;C/S </a:t>
            </a:r>
            <a:r>
              <a:rPr i="1">
                <a:solidFill>
                  <a:schemeClr val="accent6">
                    <a:hueOff val="223676"/>
                    <a:satOff val="3622"/>
                    <a:lumOff val="12757"/>
                  </a:schemeClr>
                </a:solidFill>
              </a:rPr>
              <a:t>(NassarAH 1998 ) (Aleksandr JM 1999) </a:t>
            </a:r>
          </a:p>
          <a:p>
            <a:pPr marL="0" indent="0" defTabSz="182880">
              <a:lnSpc>
                <a:spcPts val="4200"/>
              </a:lnSpc>
              <a:spcBef>
                <a:spcPts val="400"/>
              </a:spcBef>
              <a:buClrTx/>
              <a:buSzTx/>
              <a:buFontTx/>
              <a:buNone/>
              <a:defRPr sz="2280">
                <a:solidFill>
                  <a:srgbClr val="000000"/>
                </a:solidFill>
              </a:defRPr>
            </a:pPr>
            <a:endParaRPr i="1">
              <a:solidFill>
                <a:schemeClr val="accent6">
                  <a:hueOff val="223676"/>
                  <a:satOff val="3622"/>
                  <a:lumOff val="12757"/>
                </a:schemeClr>
              </a:solidFill>
            </a:endParaRPr>
          </a:p>
          <a:p>
            <a:pPr marL="0" indent="0" defTabSz="182880">
              <a:lnSpc>
                <a:spcPts val="4200"/>
              </a:lnSpc>
              <a:spcBef>
                <a:spcPts val="400"/>
              </a:spcBef>
              <a:buClrTx/>
              <a:buSzTx/>
              <a:buFontTx/>
              <a:buNone/>
              <a:defRPr sz="2280">
                <a:solidFill>
                  <a:srgbClr val="000000"/>
                </a:solidFill>
              </a:defRPr>
            </a:pPr>
            <a:r>
              <a:t>&lt;32.hf dan önce C/S &gt; doğum indüksiyonu</a:t>
            </a:r>
          </a:p>
          <a:p>
            <a:pPr marL="0" indent="0" defTabSz="182880">
              <a:lnSpc>
                <a:spcPts val="4200"/>
              </a:lnSpc>
              <a:spcBef>
                <a:spcPts val="400"/>
              </a:spcBef>
              <a:buClrTx/>
              <a:buSzTx/>
              <a:buFontTx/>
              <a:buNone/>
              <a:defRPr sz="2280">
                <a:solidFill>
                  <a:srgbClr val="000000"/>
                </a:solidFill>
              </a:defRPr>
            </a:pPr>
            <a:endParaRPr/>
          </a:p>
          <a:p>
            <a:pPr marL="0" indent="0" defTabSz="182880">
              <a:lnSpc>
                <a:spcPts val="4200"/>
              </a:lnSpc>
              <a:spcBef>
                <a:spcPts val="400"/>
              </a:spcBef>
              <a:buClrTx/>
              <a:buSzTx/>
              <a:buFontTx/>
              <a:buNone/>
              <a:defRPr sz="2280">
                <a:solidFill>
                  <a:srgbClr val="000000"/>
                </a:solidFill>
              </a:defRPr>
            </a:pPr>
            <a:endParaRPr/>
          </a:p>
          <a:p>
            <a:pPr marL="0" indent="0" defTabSz="182880">
              <a:lnSpc>
                <a:spcPts val="4200"/>
              </a:lnSpc>
              <a:spcBef>
                <a:spcPts val="400"/>
              </a:spcBef>
              <a:buClrTx/>
              <a:buSzTx/>
              <a:buFontTx/>
              <a:buNone/>
              <a:defRPr sz="2280">
                <a:solidFill>
                  <a:srgbClr val="000000"/>
                </a:solidFill>
              </a:defRPr>
            </a:pPr>
            <a:r>
              <a:t>Rejyonel anestezi travay ve doğum için tercih edilmelidir. Koagülopati varlığında genellikle kontrendikedir. </a:t>
            </a:r>
          </a:p>
          <a:p>
            <a:pPr marL="0" indent="0" defTabSz="182880">
              <a:lnSpc>
                <a:spcPts val="4200"/>
              </a:lnSpc>
              <a:spcBef>
                <a:spcPts val="400"/>
              </a:spcBef>
              <a:buClrTx/>
              <a:buSzTx/>
              <a:buFontTx/>
              <a:buNone/>
              <a:defRPr sz="2280">
                <a:solidFill>
                  <a:srgbClr val="000000"/>
                </a:solidFill>
              </a:defRPr>
            </a:pPr>
            <a:endParaRPr/>
          </a:p>
          <a:p>
            <a:pPr marL="0" indent="0" defTabSz="182880">
              <a:lnSpc>
                <a:spcPts val="4200"/>
              </a:lnSpc>
              <a:spcBef>
                <a:spcPts val="400"/>
              </a:spcBef>
              <a:buClrTx/>
              <a:buSzTx/>
              <a:buFontTx/>
              <a:buNone/>
              <a:defRPr sz="2280">
                <a:solidFill>
                  <a:srgbClr val="000000"/>
                </a:solidFill>
              </a:defRPr>
            </a:pPr>
            <a:endParaRPr/>
          </a:p>
          <a:p>
            <a:pPr marL="0" indent="0" defTabSz="182880">
              <a:lnSpc>
                <a:spcPts val="4200"/>
              </a:lnSpc>
              <a:spcBef>
                <a:spcPts val="400"/>
              </a:spcBef>
              <a:buClrTx/>
              <a:buSzTx/>
              <a:buFontTx/>
              <a:buNone/>
              <a:defRPr sz="2280">
                <a:solidFill>
                  <a:srgbClr val="000000"/>
                </a:solidFill>
              </a:defRPr>
            </a:pPr>
            <a:r>
              <a:t>Preeklamptik kadınlarda intravasküler volum azalmasına bağlı </a:t>
            </a:r>
            <a:r>
              <a:rPr b="1">
                <a:solidFill>
                  <a:schemeClr val="accent5">
                    <a:hueOff val="-411174"/>
                    <a:satOff val="4030"/>
                    <a:lumOff val="-29867"/>
                  </a:schemeClr>
                </a:solidFill>
              </a:rPr>
              <a:t>hemokonsantrasyon</a:t>
            </a:r>
            <a:r>
              <a:t> vardır. Kan kaybına karşı toleransları diğer gebelere göre çok azalmıştır. </a:t>
            </a:r>
            <a:r>
              <a:rPr b="1">
                <a:solidFill>
                  <a:schemeClr val="accent5">
                    <a:hueOff val="-411174"/>
                    <a:satOff val="4030"/>
                    <a:lumOff val="-29867"/>
                  </a:schemeClr>
                </a:solidFill>
              </a:rPr>
              <a:t>Postpartum şok***</a:t>
            </a:r>
          </a:p>
          <a:p>
            <a:pPr marL="0" indent="0" defTabSz="182880">
              <a:lnSpc>
                <a:spcPts val="4200"/>
              </a:lnSpc>
              <a:spcBef>
                <a:spcPts val="400"/>
              </a:spcBef>
              <a:buClrTx/>
              <a:buSzTx/>
              <a:buFontTx/>
              <a:buNone/>
              <a:defRPr sz="2306">
                <a:solidFill>
                  <a:srgbClr val="000000"/>
                </a:solidFill>
              </a:defRPr>
            </a:pPr>
            <a:endParaRPr b="1">
              <a:solidFill>
                <a:schemeClr val="accent5">
                  <a:hueOff val="-411174"/>
                  <a:satOff val="4030"/>
                  <a:lumOff val="-29867"/>
                </a:schemeClr>
              </a:solidFill>
            </a:endParaRPr>
          </a:p>
          <a:p>
            <a:pPr marL="0" indent="0" defTabSz="182880">
              <a:lnSpc>
                <a:spcPts val="2700"/>
              </a:lnSpc>
              <a:spcBef>
                <a:spcPts val="400"/>
              </a:spcBef>
              <a:buClrTx/>
              <a:buSzTx/>
              <a:buFontTx/>
              <a:buNone/>
              <a:defRPr sz="1026">
                <a:solidFill>
                  <a:srgbClr val="000000"/>
                </a:solidFill>
              </a:defRPr>
            </a:pPr>
            <a:endParaRPr b="1">
              <a:solidFill>
                <a:schemeClr val="accent5">
                  <a:hueOff val="-411174"/>
                  <a:satOff val="4030"/>
                  <a:lumOff val="-29867"/>
                </a:schemeClr>
              </a:solidFill>
            </a:endParaRPr>
          </a:p>
          <a:p>
            <a:pPr marL="0" indent="0" defTabSz="182880">
              <a:lnSpc>
                <a:spcPts val="3000"/>
              </a:lnSpc>
              <a:spcBef>
                <a:spcPts val="400"/>
              </a:spcBef>
              <a:buClrTx/>
              <a:buSzTx/>
              <a:buFontTx/>
              <a:buNone/>
              <a:defRPr sz="1280">
                <a:solidFill>
                  <a:srgbClr val="000000"/>
                </a:solidFill>
                <a:latin typeface="Arial"/>
                <a:ea typeface="Arial"/>
                <a:cs typeface="Arial"/>
                <a:sym typeface="Arial"/>
              </a:defRPr>
            </a:pPr>
            <a:endParaRPr sz="480">
              <a:latin typeface="Times"/>
              <a:ea typeface="Times"/>
              <a:cs typeface="Times"/>
              <a:sym typeface="Times"/>
            </a:endParaRPr>
          </a:p>
          <a:p>
            <a:pPr marL="0" indent="0" defTabSz="182880">
              <a:lnSpc>
                <a:spcPts val="1100"/>
              </a:lnSpc>
              <a:spcBef>
                <a:spcPts val="400"/>
              </a:spcBef>
              <a:buClrTx/>
              <a:buSzTx/>
              <a:buFontTx/>
              <a:buNone/>
              <a:defRPr sz="480">
                <a:solidFill>
                  <a:srgbClr val="000000"/>
                </a:solidFill>
                <a:latin typeface="Times"/>
                <a:ea typeface="Times"/>
                <a:cs typeface="Times"/>
                <a:sym typeface="Times"/>
              </a:defRPr>
            </a:pPr>
            <a:endParaRPr sz="480">
              <a:latin typeface="Times"/>
              <a:ea typeface="Times"/>
              <a:cs typeface="Times"/>
              <a:sym typeface="Times"/>
            </a:endParaRPr>
          </a:p>
          <a:p>
            <a:pPr marL="62653" indent="-62653" defTabSz="182880">
              <a:lnSpc>
                <a:spcPts val="1100"/>
              </a:lnSpc>
              <a:spcBef>
                <a:spcPts val="400"/>
              </a:spcBef>
              <a:defRPr sz="480">
                <a:solidFill>
                  <a:srgbClr val="000000"/>
                </a:solidFill>
                <a:latin typeface="Times"/>
                <a:ea typeface="Times"/>
                <a:cs typeface="Times"/>
                <a:sym typeface="Times"/>
              </a:defRPr>
            </a:pPr>
            <a:endParaRPr sz="480">
              <a:latin typeface="Times"/>
              <a:ea typeface="Times"/>
              <a:cs typeface="Times"/>
              <a:sym typeface="Times"/>
            </a:endParaRPr>
          </a:p>
          <a:p>
            <a:pPr marL="0" indent="0" defTabSz="182880">
              <a:lnSpc>
                <a:spcPts val="1100"/>
              </a:lnSpc>
              <a:spcBef>
                <a:spcPts val="400"/>
              </a:spcBef>
              <a:buClrTx/>
              <a:buSzTx/>
              <a:buFontTx/>
              <a:buNone/>
              <a:defRPr sz="480">
                <a:solidFill>
                  <a:srgbClr val="000000"/>
                </a:solidFill>
                <a:latin typeface="Times"/>
                <a:ea typeface="Times"/>
                <a:cs typeface="Times"/>
                <a:sym typeface="Times"/>
              </a:defRPr>
            </a:pPr>
            <a:endParaRPr sz="480">
              <a:latin typeface="Times"/>
              <a:ea typeface="Times"/>
              <a:cs typeface="Times"/>
              <a:sym typeface="Times"/>
            </a:endParaRPr>
          </a:p>
        </p:txBody>
      </p:sp>
      <p:sp>
        <p:nvSpPr>
          <p:cNvPr id="370" name="Optimal doğum şeklini inceleyen randomize klinik çalışma yoktur"/>
          <p:cNvSpPr txBox="1"/>
          <p:nvPr/>
        </p:nvSpPr>
        <p:spPr>
          <a:xfrm>
            <a:off x="355599" y="2314575"/>
            <a:ext cx="12410600" cy="6477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57200" indent="-457200" algn="l" defTabSz="457200">
              <a:lnSpc>
                <a:spcPts val="7000"/>
              </a:lnSpc>
              <a:spcBef>
                <a:spcPts val="1200"/>
              </a:spcBef>
              <a:tabLst>
                <a:tab pos="139700" algn="l"/>
                <a:tab pos="457200" algn="l"/>
              </a:tabLst>
              <a:defRPr sz="3266">
                <a:solidFill>
                  <a:srgbClr val="FFFFFF"/>
                </a:solidFill>
              </a:defRPr>
            </a:lvl1pPr>
          </a:lstStyle>
          <a:p>
            <a:r>
              <a:t>Optimal doğum şeklini inceleyen randomize klinik çalışma yoktur </a:t>
            </a:r>
          </a:p>
        </p:txBody>
      </p:sp>
    </p:spTree>
  </p:cSld>
  <p:clrMapOvr>
    <a:masterClrMapping/>
  </p:clrMapOvr>
  <p:transition xmlns:p14="http://schemas.microsoft.com/office/powerpoint/2010/main" spd="med">
    <p:push dir="u"/>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POSTPARTUM YÖNETİM"/>
          <p:cNvSpPr txBox="1">
            <a:spLocks noGrp="1"/>
          </p:cNvSpPr>
          <p:nvPr>
            <p:ph type="title"/>
          </p:nvPr>
        </p:nvSpPr>
        <p:spPr>
          <a:prstGeom prst="rect">
            <a:avLst/>
          </a:prstGeom>
        </p:spPr>
        <p:txBody>
          <a:bodyPr/>
          <a:lstStyle/>
          <a:p>
            <a:r>
              <a:t>POSTPARTUM YÖNETİM</a:t>
            </a:r>
          </a:p>
        </p:txBody>
      </p:sp>
      <p:sp>
        <p:nvSpPr>
          <p:cNvPr id="375" name="Konvülsiyonların bir kısmı postpartum ilk 24 saate : ilk 24 saat Mg profilaksisine devam…"/>
          <p:cNvSpPr txBox="1">
            <a:spLocks noGrp="1"/>
          </p:cNvSpPr>
          <p:nvPr>
            <p:ph type="body" idx="1"/>
          </p:nvPr>
        </p:nvSpPr>
        <p:spPr>
          <a:prstGeom prst="rect">
            <a:avLst/>
          </a:prstGeom>
        </p:spPr>
        <p:txBody>
          <a:bodyPr/>
          <a:lstStyle/>
          <a:p>
            <a:pPr marL="0" indent="0" defTabSz="457200">
              <a:spcBef>
                <a:spcPts val="0"/>
              </a:spcBef>
              <a:buClrTx/>
              <a:buSzTx/>
              <a:buFontTx/>
              <a:buNone/>
              <a:defRPr sz="2500">
                <a:solidFill>
                  <a:srgbClr val="000000"/>
                </a:solidFill>
              </a:defRPr>
            </a:pPr>
            <a:r>
              <a:t>Konvülsiyonların bir kısmı </a:t>
            </a:r>
            <a:r>
              <a:rPr b="1">
                <a:solidFill>
                  <a:schemeClr val="accent5">
                    <a:hueOff val="-411174"/>
                    <a:satOff val="4030"/>
                    <a:lumOff val="-29867"/>
                  </a:schemeClr>
                </a:solidFill>
              </a:rPr>
              <a:t>postpartum ilk 24 saate</a:t>
            </a:r>
            <a:r>
              <a:t> : ilk 24 saat Mg profilaksisine devam</a:t>
            </a:r>
          </a:p>
          <a:p>
            <a:pPr marL="0" indent="0" defTabSz="457200">
              <a:spcBef>
                <a:spcPts val="0"/>
              </a:spcBef>
              <a:buClrTx/>
              <a:buSzTx/>
              <a:buFontTx/>
              <a:buNone/>
              <a:defRPr sz="2500">
                <a:solidFill>
                  <a:srgbClr val="000000"/>
                </a:solidFill>
              </a:defRPr>
            </a:pPr>
            <a:endParaRPr/>
          </a:p>
          <a:p>
            <a:pPr marL="0" indent="0" defTabSz="457200">
              <a:spcBef>
                <a:spcPts val="0"/>
              </a:spcBef>
              <a:buClrTx/>
              <a:buSzTx/>
              <a:buFontTx/>
              <a:buNone/>
              <a:defRPr sz="2500">
                <a:solidFill>
                  <a:srgbClr val="000000"/>
                </a:solidFill>
              </a:defRPr>
            </a:pPr>
            <a:r>
              <a:t>Diürezin başlamasıyla Mg konsantrasyonları düşse de bu durum preeklamptik prosesin çözüldüğünü de gösterir.</a:t>
            </a:r>
          </a:p>
          <a:p>
            <a:pPr marL="0" indent="0" defTabSz="457200">
              <a:spcBef>
                <a:spcPts val="0"/>
              </a:spcBef>
              <a:buClrTx/>
              <a:buSzTx/>
              <a:buFontTx/>
              <a:buNone/>
              <a:defRPr sz="2500">
                <a:solidFill>
                  <a:srgbClr val="000000"/>
                </a:solidFill>
              </a:defRPr>
            </a:pPr>
            <a:endParaRPr/>
          </a:p>
          <a:p>
            <a:pPr marL="0" indent="0" defTabSz="457200">
              <a:spcBef>
                <a:spcPts val="0"/>
              </a:spcBef>
              <a:buClrTx/>
              <a:buSzTx/>
              <a:buFontTx/>
              <a:buNone/>
              <a:defRPr sz="2500">
                <a:solidFill>
                  <a:srgbClr val="000000"/>
                </a:solidFill>
              </a:defRPr>
            </a:pPr>
            <a:r>
              <a:t>4-6 gün kan basıncı kontrollerine devam edilmelidir. Gerekirse tekrar antihipertansife başlanabilir. </a:t>
            </a:r>
          </a:p>
          <a:p>
            <a:pPr marL="0" indent="0" defTabSz="457200">
              <a:spcBef>
                <a:spcPts val="0"/>
              </a:spcBef>
              <a:buClrTx/>
              <a:buSzTx/>
              <a:buFontTx/>
              <a:buNone/>
              <a:defRPr sz="2500">
                <a:solidFill>
                  <a:srgbClr val="000000"/>
                </a:solidFill>
              </a:defRPr>
            </a:pPr>
            <a:r>
              <a:rPr b="1">
                <a:solidFill>
                  <a:schemeClr val="accent5">
                    <a:hueOff val="-411174"/>
                    <a:satOff val="4030"/>
                    <a:lumOff val="-29867"/>
                  </a:schemeClr>
                </a:solidFill>
              </a:rPr>
              <a:t>(diastolik basınç &gt;105 mm/Hg)</a:t>
            </a:r>
          </a:p>
          <a:p>
            <a:pPr marL="0" indent="0" defTabSz="457200">
              <a:spcBef>
                <a:spcPts val="0"/>
              </a:spcBef>
              <a:buClrTx/>
              <a:buSzTx/>
              <a:buFontTx/>
              <a:buNone/>
              <a:defRPr sz="2500">
                <a:solidFill>
                  <a:srgbClr val="000000"/>
                </a:solidFill>
              </a:defRPr>
            </a:pPr>
            <a:endParaRPr b="1">
              <a:solidFill>
                <a:schemeClr val="accent5">
                  <a:hueOff val="-411174"/>
                  <a:satOff val="4030"/>
                  <a:lumOff val="-29867"/>
                </a:schemeClr>
              </a:solidFill>
            </a:endParaRPr>
          </a:p>
          <a:p>
            <a:pPr marL="0" indent="0" defTabSz="457200">
              <a:spcBef>
                <a:spcPts val="0"/>
              </a:spcBef>
              <a:buClrTx/>
              <a:buSzTx/>
              <a:buFontTx/>
              <a:buNone/>
              <a:defRPr sz="2500">
                <a:solidFill>
                  <a:srgbClr val="000000"/>
                </a:solidFill>
              </a:defRPr>
            </a:pPr>
            <a:r>
              <a:t>Hipertansiyonu devam edenler evlerine antihipertansifle gönderilir. Ancak haftalık izlenirler. Hipotansiyon konusunda bilgilendirilirler.</a:t>
            </a:r>
          </a:p>
        </p:txBody>
      </p:sp>
      <p:sp>
        <p:nvSpPr>
          <p:cNvPr id="376" name="Doğum patofizyolojiyi hemen geri çevirmez"/>
          <p:cNvSpPr txBox="1"/>
          <p:nvPr/>
        </p:nvSpPr>
        <p:spPr>
          <a:xfrm>
            <a:off x="2280946" y="2324100"/>
            <a:ext cx="8442909" cy="4826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300">
                <a:solidFill>
                  <a:srgbClr val="FFFFFF"/>
                </a:solidFill>
                <a:effectLst>
                  <a:outerShdw blurRad="25400" dist="33948" dir="2700000" rotWithShape="0">
                    <a:srgbClr val="3B3936"/>
                  </a:outerShdw>
                </a:effectLst>
              </a:defRPr>
            </a:lvl1pPr>
          </a:lstStyle>
          <a:p>
            <a:r>
              <a:t>Doğum patofizyolojiyi hemen geri çevirmez </a:t>
            </a:r>
          </a:p>
        </p:txBody>
      </p:sp>
    </p:spTree>
  </p:cSld>
  <p:clrMapOvr>
    <a:masterClrMapping/>
  </p:clrMapOvr>
  <p:transition xmlns:p14="http://schemas.microsoft.com/office/powerpoint/2010/main" spd="med">
    <p:push dir="u"/>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MAGNEZYUM SÜLFAT"/>
          <p:cNvSpPr txBox="1">
            <a:spLocks noGrp="1"/>
          </p:cNvSpPr>
          <p:nvPr>
            <p:ph type="title"/>
          </p:nvPr>
        </p:nvSpPr>
        <p:spPr>
          <a:prstGeom prst="rect">
            <a:avLst/>
          </a:prstGeom>
        </p:spPr>
        <p:txBody>
          <a:bodyPr/>
          <a:lstStyle/>
          <a:p>
            <a:r>
              <a:t>MAGNEZYUM SÜLFAT</a:t>
            </a:r>
          </a:p>
        </p:txBody>
      </p:sp>
      <p:sp>
        <p:nvSpPr>
          <p:cNvPr id="381" name="-Etki mekanizması:…"/>
          <p:cNvSpPr txBox="1">
            <a:spLocks noGrp="1"/>
          </p:cNvSpPr>
          <p:nvPr>
            <p:ph type="body" sz="half" idx="1"/>
          </p:nvPr>
        </p:nvSpPr>
        <p:spPr>
          <a:xfrm>
            <a:off x="428029" y="3276600"/>
            <a:ext cx="5896373" cy="5612706"/>
          </a:xfrm>
          <a:prstGeom prst="rect">
            <a:avLst/>
          </a:prstGeom>
          <a:solidFill>
            <a:srgbClr val="000000"/>
          </a:solidFill>
          <a:ln w="25400">
            <a:solidFill>
              <a:srgbClr val="66635F"/>
            </a:solidFill>
          </a:ln>
        </p:spPr>
        <p:txBody>
          <a:bodyPr/>
          <a:lstStyle/>
          <a:p>
            <a:pPr marL="0" indent="0" algn="ctr">
              <a:spcBef>
                <a:spcPts val="0"/>
              </a:spcBef>
              <a:buClrTx/>
              <a:buSzTx/>
              <a:buFontTx/>
              <a:buNone/>
              <a:defRPr sz="3200">
                <a:solidFill>
                  <a:srgbClr val="FFFFFF"/>
                </a:solidFill>
              </a:defRPr>
            </a:pPr>
            <a:r>
              <a:t>-Etki mekanizması:</a:t>
            </a:r>
          </a:p>
          <a:p>
            <a:pPr marL="0" indent="0" algn="ctr">
              <a:spcBef>
                <a:spcPts val="0"/>
              </a:spcBef>
              <a:buClrTx/>
              <a:buSzTx/>
              <a:buFontTx/>
              <a:buNone/>
              <a:defRPr sz="3200">
                <a:solidFill>
                  <a:srgbClr val="FFFFFF"/>
                </a:solidFill>
              </a:defRPr>
            </a:pPr>
            <a:r>
              <a:t>N-metil-D-aspartat reseptör inhibisyonu</a:t>
            </a:r>
          </a:p>
          <a:p>
            <a:pPr marL="0" indent="0" algn="ctr">
              <a:spcBef>
                <a:spcPts val="0"/>
              </a:spcBef>
              <a:buClrTx/>
              <a:buSzTx/>
              <a:buFontTx/>
              <a:buNone/>
              <a:defRPr sz="3200">
                <a:solidFill>
                  <a:srgbClr val="FFFFFF"/>
                </a:solidFill>
              </a:defRPr>
            </a:pPr>
            <a:r>
              <a:t>-Konvülziyon eşiğini yükseltir</a:t>
            </a:r>
          </a:p>
          <a:p>
            <a:pPr marL="0" indent="0" algn="ctr">
              <a:spcBef>
                <a:spcPts val="0"/>
              </a:spcBef>
              <a:buClrTx/>
              <a:buSzTx/>
              <a:buFontTx/>
              <a:buNone/>
              <a:defRPr sz="3200">
                <a:solidFill>
                  <a:srgbClr val="FFFFFF"/>
                </a:solidFill>
              </a:defRPr>
            </a:pPr>
            <a:r>
              <a:t>-Periferik vasküler direnci azaltır.</a:t>
            </a:r>
          </a:p>
        </p:txBody>
      </p:sp>
      <p:sp>
        <p:nvSpPr>
          <p:cNvPr id="382" name="-Metabolize olmaz…"/>
          <p:cNvSpPr/>
          <p:nvPr/>
        </p:nvSpPr>
        <p:spPr>
          <a:xfrm>
            <a:off x="6701829" y="3275905"/>
            <a:ext cx="5896373" cy="5614095"/>
          </a:xfrm>
          <a:prstGeom prst="rect">
            <a:avLst/>
          </a:prstGeom>
          <a:solidFill>
            <a:srgbClr val="000000"/>
          </a:soli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defRPr sz="3200">
                <a:solidFill>
                  <a:srgbClr val="FFFFFF"/>
                </a:solidFill>
              </a:defRPr>
            </a:pPr>
            <a:r>
              <a:t>-Metabolize olmaz</a:t>
            </a:r>
          </a:p>
          <a:p>
            <a:pPr>
              <a:defRPr sz="3200">
                <a:solidFill>
                  <a:srgbClr val="FFFFFF"/>
                </a:solidFill>
              </a:defRPr>
            </a:pPr>
            <a:r>
              <a:t>-Plasentadan geçerek fetal solunumu baskılar </a:t>
            </a:r>
          </a:p>
          <a:p>
            <a:pPr>
              <a:defRPr sz="3200">
                <a:solidFill>
                  <a:srgbClr val="FFFFFF"/>
                </a:solidFill>
              </a:defRPr>
            </a:pPr>
            <a:r>
              <a:t>-NSTde variabilitede azalma</a:t>
            </a:r>
          </a:p>
          <a:p>
            <a:pPr>
              <a:defRPr sz="3200">
                <a:solidFill>
                  <a:srgbClr val="FFFFFF"/>
                </a:solidFill>
              </a:defRPr>
            </a:pPr>
            <a:r>
              <a:t>-myastenia graviste ve anüride kontreendikedir</a:t>
            </a:r>
          </a:p>
        </p:txBody>
      </p:sp>
      <p:sp>
        <p:nvSpPr>
          <p:cNvPr id="383" name="10 m l ampül/1.5 g"/>
          <p:cNvSpPr txBox="1"/>
          <p:nvPr/>
        </p:nvSpPr>
        <p:spPr>
          <a:xfrm>
            <a:off x="415329" y="2348805"/>
            <a:ext cx="12174142" cy="584201"/>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900">
                <a:solidFill>
                  <a:srgbClr val="FFFFFF"/>
                </a:solidFill>
                <a:effectLst>
                  <a:outerShdw blurRad="25400" dist="33948" dir="2700000" rotWithShape="0">
                    <a:srgbClr val="3B3936"/>
                  </a:outerShdw>
                </a:effectLst>
              </a:defRPr>
            </a:lvl1pPr>
          </a:lstStyle>
          <a:p>
            <a:r>
              <a:t>10 m l ampül/1.5 g</a:t>
            </a:r>
          </a:p>
        </p:txBody>
      </p:sp>
    </p:spTree>
  </p:cSld>
  <p:clrMapOvr>
    <a:masterClrMapping/>
  </p:clrMapOvr>
  <p:transition xmlns:p14="http://schemas.microsoft.com/office/powerpoint/2010/main" spd="med">
    <p:push dir="u"/>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MAGNEZYUM SÜLFAT"/>
          <p:cNvSpPr txBox="1">
            <a:spLocks noGrp="1"/>
          </p:cNvSpPr>
          <p:nvPr>
            <p:ph type="title"/>
          </p:nvPr>
        </p:nvSpPr>
        <p:spPr>
          <a:prstGeom prst="rect">
            <a:avLst/>
          </a:prstGeom>
        </p:spPr>
        <p:txBody>
          <a:bodyPr/>
          <a:lstStyle/>
          <a:p>
            <a:r>
              <a:t>MAGNEZYUM SÜLFAT</a:t>
            </a:r>
          </a:p>
        </p:txBody>
      </p:sp>
      <p:sp>
        <p:nvSpPr>
          <p:cNvPr id="386" name="Proflaksi endikasyonları:…"/>
          <p:cNvSpPr txBox="1">
            <a:spLocks noGrp="1"/>
          </p:cNvSpPr>
          <p:nvPr>
            <p:ph type="body" sz="half" idx="1"/>
          </p:nvPr>
        </p:nvSpPr>
        <p:spPr>
          <a:xfrm>
            <a:off x="428029" y="3276600"/>
            <a:ext cx="5896373" cy="5612706"/>
          </a:xfrm>
          <a:prstGeom prst="rect">
            <a:avLst/>
          </a:prstGeom>
          <a:solidFill>
            <a:srgbClr val="000000"/>
          </a:solidFill>
          <a:ln w="25400">
            <a:solidFill>
              <a:srgbClr val="66635F"/>
            </a:solidFill>
          </a:ln>
        </p:spPr>
        <p:txBody>
          <a:bodyPr/>
          <a:lstStyle/>
          <a:p>
            <a:pPr marL="0" indent="0" algn="ctr">
              <a:spcBef>
                <a:spcPts val="0"/>
              </a:spcBef>
              <a:buClrTx/>
              <a:buSzTx/>
              <a:buFontTx/>
              <a:buNone/>
              <a:defRPr sz="3200">
                <a:solidFill>
                  <a:srgbClr val="FFFFFF"/>
                </a:solidFill>
              </a:defRPr>
            </a:pPr>
            <a:r>
              <a:t>Proflaksi endikasyonları:</a:t>
            </a:r>
          </a:p>
          <a:p>
            <a:pPr marL="0" lvl="2" indent="457200" algn="ctr">
              <a:spcBef>
                <a:spcPts val="0"/>
              </a:spcBef>
              <a:buClrTx/>
              <a:buSzTx/>
              <a:buFontTx/>
              <a:buNone/>
              <a:defRPr sz="2400">
                <a:solidFill>
                  <a:srgbClr val="FFFFFF"/>
                </a:solidFill>
              </a:defRPr>
            </a:pPr>
            <a:r>
              <a:t>Sistolik &gt;160 Diastolik &gt;110 mmHg</a:t>
            </a:r>
          </a:p>
          <a:p>
            <a:pPr marL="0" lvl="2" indent="457200" algn="ctr">
              <a:spcBef>
                <a:spcPts val="0"/>
              </a:spcBef>
              <a:buClrTx/>
              <a:buSzTx/>
              <a:buFontTx/>
              <a:buNone/>
              <a:defRPr sz="2400">
                <a:solidFill>
                  <a:srgbClr val="FFFFFF"/>
                </a:solidFill>
              </a:defRPr>
            </a:pPr>
            <a:r>
              <a:t>Proteinüri &gt;+2</a:t>
            </a:r>
          </a:p>
          <a:p>
            <a:pPr marL="0" lvl="2" indent="457200" algn="ctr">
              <a:spcBef>
                <a:spcPts val="0"/>
              </a:spcBef>
              <a:buClrTx/>
              <a:buSzTx/>
              <a:buFontTx/>
              <a:buNone/>
              <a:defRPr sz="2400">
                <a:solidFill>
                  <a:srgbClr val="FFFFFF"/>
                </a:solidFill>
              </a:defRPr>
            </a:pPr>
            <a:r>
              <a:t>Serum kretinin &gt;1.2 mg/dl</a:t>
            </a:r>
          </a:p>
          <a:p>
            <a:pPr marL="0" lvl="2" indent="457200" algn="ctr">
              <a:spcBef>
                <a:spcPts val="0"/>
              </a:spcBef>
              <a:buClrTx/>
              <a:buSzTx/>
              <a:buFontTx/>
              <a:buNone/>
              <a:defRPr sz="2400">
                <a:solidFill>
                  <a:srgbClr val="FFFFFF"/>
                </a:solidFill>
              </a:defRPr>
            </a:pPr>
            <a:r>
              <a:t>Trombosit&lt;100.000/ul</a:t>
            </a:r>
          </a:p>
          <a:p>
            <a:pPr marL="0" lvl="2" indent="457200" algn="ctr">
              <a:spcBef>
                <a:spcPts val="0"/>
              </a:spcBef>
              <a:buClrTx/>
              <a:buSzTx/>
              <a:buFontTx/>
              <a:buNone/>
              <a:defRPr sz="2400">
                <a:solidFill>
                  <a:srgbClr val="FFFFFF"/>
                </a:solidFill>
              </a:defRPr>
            </a:pPr>
            <a:r>
              <a:t>Ast x2 kat artmışsa</a:t>
            </a:r>
          </a:p>
          <a:p>
            <a:pPr marL="0" lvl="2" indent="457200" algn="ctr">
              <a:spcBef>
                <a:spcPts val="0"/>
              </a:spcBef>
              <a:buClrTx/>
              <a:buSzTx/>
              <a:buFontTx/>
              <a:buNone/>
              <a:defRPr sz="2400">
                <a:solidFill>
                  <a:srgbClr val="FFFFFF"/>
                </a:solidFill>
              </a:defRPr>
            </a:pPr>
            <a:r>
              <a:t>Persistan baş ağrısı skotom</a:t>
            </a:r>
          </a:p>
          <a:p>
            <a:pPr marL="0" lvl="2" indent="457200" algn="ctr">
              <a:spcBef>
                <a:spcPts val="0"/>
              </a:spcBef>
              <a:buClrTx/>
              <a:buSzTx/>
              <a:buFontTx/>
              <a:buNone/>
              <a:defRPr sz="2400">
                <a:solidFill>
                  <a:srgbClr val="FFFFFF"/>
                </a:solidFill>
              </a:defRPr>
            </a:pPr>
            <a:r>
              <a:t>Persistan epigastrik sağ üst kadran ağrısı </a:t>
            </a:r>
          </a:p>
        </p:txBody>
      </p:sp>
      <p:sp>
        <p:nvSpPr>
          <p:cNvPr id="387" name="Terapotik doz aralığı:4-6 mg/dl"/>
          <p:cNvSpPr txBox="1"/>
          <p:nvPr/>
        </p:nvSpPr>
        <p:spPr>
          <a:xfrm>
            <a:off x="6689129" y="2348805"/>
            <a:ext cx="5921773" cy="5842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900">
                <a:solidFill>
                  <a:srgbClr val="FFFFFF"/>
                </a:solidFill>
                <a:effectLst>
                  <a:outerShdw blurRad="25400" dist="33948" dir="2700000" rotWithShape="0">
                    <a:srgbClr val="3B3936"/>
                  </a:outerShdw>
                </a:effectLst>
              </a:defRPr>
            </a:lvl1pPr>
          </a:lstStyle>
          <a:p>
            <a:r>
              <a:t>Terapotik doz aralığı:4-6 mg/dl</a:t>
            </a:r>
          </a:p>
        </p:txBody>
      </p:sp>
      <p:sp>
        <p:nvSpPr>
          <p:cNvPr id="388" name="Toksisite :…"/>
          <p:cNvSpPr/>
          <p:nvPr/>
        </p:nvSpPr>
        <p:spPr>
          <a:xfrm>
            <a:off x="6701829" y="3275905"/>
            <a:ext cx="5896373" cy="5614095"/>
          </a:xfrm>
          <a:prstGeom prst="rect">
            <a:avLst/>
          </a:prstGeom>
          <a:solidFill>
            <a:srgbClr val="000000"/>
          </a:soli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defRPr sz="3200">
                <a:solidFill>
                  <a:srgbClr val="FFFFFF"/>
                </a:solidFill>
              </a:defRPr>
            </a:pPr>
            <a:r>
              <a:t>Toksisite :</a:t>
            </a:r>
          </a:p>
          <a:p>
            <a:pPr>
              <a:defRPr sz="3000">
                <a:solidFill>
                  <a:srgbClr val="FFFFFF"/>
                </a:solidFill>
              </a:defRPr>
            </a:pPr>
            <a:r>
              <a:t>10mEq/L patellar refleks kaybı</a:t>
            </a:r>
          </a:p>
          <a:p>
            <a:pPr>
              <a:defRPr sz="3000">
                <a:solidFill>
                  <a:srgbClr val="FFFFFF"/>
                </a:solidFill>
              </a:defRPr>
            </a:pPr>
            <a:r>
              <a:t>12mEq/L solunum depresyonu</a:t>
            </a:r>
          </a:p>
          <a:p>
            <a:pPr>
              <a:defRPr sz="3000">
                <a:solidFill>
                  <a:srgbClr val="FFFFFF"/>
                </a:solidFill>
              </a:defRPr>
            </a:pPr>
            <a:r>
              <a:t>15mEq/L kardiopulmoner arrest</a:t>
            </a:r>
          </a:p>
          <a:p>
            <a:pPr>
              <a:defRPr sz="3200">
                <a:solidFill>
                  <a:srgbClr val="FFFFFF"/>
                </a:solidFill>
              </a:defRPr>
            </a:pPr>
            <a:endParaRPr/>
          </a:p>
          <a:p>
            <a:pPr>
              <a:defRPr sz="3200">
                <a:solidFill>
                  <a:srgbClr val="FFFFFF"/>
                </a:solidFill>
              </a:defRPr>
            </a:pPr>
            <a:r>
              <a:t>Ca glukonat Ca klorid</a:t>
            </a:r>
          </a:p>
          <a:p>
            <a:pPr>
              <a:defRPr sz="3200">
                <a:solidFill>
                  <a:srgbClr val="FFFFFF"/>
                </a:solidFill>
              </a:defRPr>
            </a:pPr>
            <a:r>
              <a:rPr sz="2500"/>
              <a:t>1g iv 3 dk içerisinde</a:t>
            </a:r>
            <a:r>
              <a:t> </a:t>
            </a:r>
          </a:p>
        </p:txBody>
      </p:sp>
      <p:sp>
        <p:nvSpPr>
          <p:cNvPr id="389" name="4 gr Mg sülfat yükleme dozu"/>
          <p:cNvSpPr txBox="1"/>
          <p:nvPr/>
        </p:nvSpPr>
        <p:spPr>
          <a:xfrm>
            <a:off x="415329" y="2348805"/>
            <a:ext cx="5921773" cy="5842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900">
                <a:solidFill>
                  <a:srgbClr val="FFFFFF"/>
                </a:solidFill>
                <a:effectLst>
                  <a:outerShdw blurRad="25400" dist="33948" dir="2700000" rotWithShape="0">
                    <a:srgbClr val="3B3936"/>
                  </a:outerShdw>
                </a:effectLst>
              </a:defRPr>
            </a:pPr>
            <a:r>
              <a:t>4 gr Mg sülfat yükleme dozu</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MAGNEZYUM SÜLFAT"/>
          <p:cNvSpPr txBox="1">
            <a:spLocks noGrp="1"/>
          </p:cNvSpPr>
          <p:nvPr>
            <p:ph type="title"/>
          </p:nvPr>
        </p:nvSpPr>
        <p:spPr>
          <a:prstGeom prst="rect">
            <a:avLst/>
          </a:prstGeom>
        </p:spPr>
        <p:txBody>
          <a:bodyPr/>
          <a:lstStyle/>
          <a:p>
            <a:r>
              <a:t>MAGNEZYUM SÜLFAT</a:t>
            </a:r>
          </a:p>
        </p:txBody>
      </p:sp>
      <p:sp>
        <p:nvSpPr>
          <p:cNvPr id="394" name="Terapotik doz aralığı:4-6 mg/dl"/>
          <p:cNvSpPr txBox="1"/>
          <p:nvPr/>
        </p:nvSpPr>
        <p:spPr>
          <a:xfrm>
            <a:off x="6689229" y="2349499"/>
            <a:ext cx="5921773" cy="584201"/>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900">
                <a:solidFill>
                  <a:srgbClr val="FFFFFF"/>
                </a:solidFill>
                <a:effectLst>
                  <a:outerShdw blurRad="25400" dist="33948" dir="2700000" rotWithShape="0">
                    <a:srgbClr val="3B3936"/>
                  </a:outerShdw>
                </a:effectLst>
              </a:defRPr>
            </a:lvl1pPr>
          </a:lstStyle>
          <a:p>
            <a:r>
              <a:t>Terapotik doz aralığı:4-6 mg/dl</a:t>
            </a:r>
          </a:p>
        </p:txBody>
      </p:sp>
      <p:sp>
        <p:nvSpPr>
          <p:cNvPr id="395" name="4 gr Mg sülfat yükleme dozu"/>
          <p:cNvSpPr txBox="1"/>
          <p:nvPr/>
        </p:nvSpPr>
        <p:spPr>
          <a:xfrm>
            <a:off x="415329" y="2348805"/>
            <a:ext cx="5921773" cy="584201"/>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900">
                <a:solidFill>
                  <a:srgbClr val="FFFFFF"/>
                </a:solidFill>
                <a:effectLst>
                  <a:outerShdw blurRad="25400" dist="33948" dir="2700000" rotWithShape="0">
                    <a:srgbClr val="3B3936"/>
                  </a:outerShdw>
                </a:effectLst>
              </a:defRPr>
            </a:pPr>
            <a:r>
              <a:t>4 gr Mg sülfat yükleme dozu</a:t>
            </a:r>
          </a:p>
        </p:txBody>
      </p:sp>
      <p:sp>
        <p:nvSpPr>
          <p:cNvPr id="396" name="DOZ ŞEMASI:…"/>
          <p:cNvSpPr txBox="1"/>
          <p:nvPr/>
        </p:nvSpPr>
        <p:spPr>
          <a:xfrm>
            <a:off x="330819" y="3092450"/>
            <a:ext cx="12343161" cy="66040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t>DOZ ŞEMASI:</a:t>
            </a:r>
          </a:p>
          <a:p>
            <a:pPr algn="l">
              <a:defRPr>
                <a:solidFill>
                  <a:srgbClr val="FFFFFF"/>
                </a:solidFill>
              </a:defRPr>
            </a:pPr>
            <a:r>
              <a:rPr b="1"/>
              <a:t>Yükleme:</a:t>
            </a:r>
            <a:r>
              <a:t>100 ml mayi içine 4-6 gr, 15-20 dkda iv infüzyon</a:t>
            </a:r>
          </a:p>
          <a:p>
            <a:pPr algn="l">
              <a:defRPr>
                <a:solidFill>
                  <a:srgbClr val="FFFFFF"/>
                </a:solidFill>
              </a:defRPr>
            </a:pPr>
            <a:endParaRPr/>
          </a:p>
          <a:p>
            <a:pPr algn="l">
              <a:defRPr>
                <a:solidFill>
                  <a:srgbClr val="FFFFFF"/>
                </a:solidFill>
              </a:defRPr>
            </a:pPr>
            <a:r>
              <a:rPr b="1"/>
              <a:t>İdame:</a:t>
            </a:r>
            <a:r>
              <a:t>100 ml mayi içine 1-2 gr/sa iv infüzyon</a:t>
            </a:r>
          </a:p>
          <a:p>
            <a:pPr algn="l">
              <a:defRPr>
                <a:solidFill>
                  <a:srgbClr val="FFFFFF"/>
                </a:solidFill>
              </a:defRPr>
            </a:pPr>
            <a:endParaRPr/>
          </a:p>
          <a:p>
            <a:pPr algn="l">
              <a:defRPr>
                <a:solidFill>
                  <a:srgbClr val="FFFFFF"/>
                </a:solidFill>
              </a:defRPr>
            </a:pPr>
            <a:r>
              <a:t>Toksisite takibi yapılmalı (dtr), serum kre&gt;1 mg/dl olması halinde Mg düzeyi bakılmalı</a:t>
            </a:r>
          </a:p>
          <a:p>
            <a:pPr algn="l">
              <a:defRPr>
                <a:solidFill>
                  <a:srgbClr val="FFFFFF"/>
                </a:solidFill>
              </a:defRPr>
            </a:pPr>
            <a:endParaRPr/>
          </a:p>
          <a:p>
            <a:pPr algn="l">
              <a:defRPr>
                <a:solidFill>
                  <a:srgbClr val="FFFFFF"/>
                </a:solidFill>
              </a:defRPr>
            </a:pPr>
            <a:r>
              <a:t>Doğum eylemi süresince ve postpartum 24 sa boyunca Mg sülfat verilmeli</a:t>
            </a:r>
          </a:p>
          <a:p>
            <a:pPr algn="l">
              <a:defRPr>
                <a:solidFill>
                  <a:srgbClr val="FFFFFF"/>
                </a:solidFill>
              </a:defRPr>
            </a:pPr>
            <a:endParaRPr/>
          </a:p>
          <a:p>
            <a:pPr algn="l">
              <a:defRPr>
                <a:solidFill>
                  <a:srgbClr val="FFFFFF"/>
                </a:solidFill>
              </a:defRPr>
            </a:pPr>
            <a:r>
              <a:t>Mg yükleme ve idamesinin myometrial deprese edici etkisi yoktur</a:t>
            </a:r>
            <a:r>
              <a:rPr sz="1700"/>
              <a:t>(uterin kontraksiyon 8-10 mEq/l)</a:t>
            </a:r>
          </a:p>
          <a:p>
            <a:pPr algn="l">
              <a:defRPr>
                <a:solidFill>
                  <a:srgbClr val="FFFFFF"/>
                </a:solidFill>
              </a:defRPr>
            </a:pPr>
            <a:endParaRPr sz="1700"/>
          </a:p>
          <a:p>
            <a:pPr algn="l">
              <a:defRPr>
                <a:solidFill>
                  <a:srgbClr val="FFFFFF"/>
                </a:solidFill>
              </a:defRPr>
            </a:pPr>
            <a:r>
              <a:t>SGAlı bebeklerde serebral palsiye karşı koruyucudur.</a:t>
            </a:r>
          </a:p>
          <a:p>
            <a:pPr algn="l">
              <a:defRPr>
                <a:solidFill>
                  <a:srgbClr val="FFFFFF"/>
                </a:solidFill>
              </a:defRPr>
            </a:pPr>
            <a:endParaRPr/>
          </a:p>
          <a:p>
            <a:pPr algn="l">
              <a:defRPr>
                <a:solidFill>
                  <a:srgbClr val="FFFFFF"/>
                </a:solidFill>
              </a:defRPr>
            </a:pPr>
            <a:r>
              <a:t>Diürez nöbet proflaksisinin erken kesilmesi için yararlıdır. 2 saat içerisine saatlik idrar çıkışı 100 ml/sa ise bu durum preeklampsinin komplikasyonsuz gerilediğini gösterir.</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MAGNEZYUM SÜLFAT"/>
          <p:cNvSpPr txBox="1">
            <a:spLocks noGrp="1"/>
          </p:cNvSpPr>
          <p:nvPr>
            <p:ph type="title"/>
          </p:nvPr>
        </p:nvSpPr>
        <p:spPr>
          <a:prstGeom prst="rect">
            <a:avLst/>
          </a:prstGeom>
        </p:spPr>
        <p:txBody>
          <a:bodyPr/>
          <a:lstStyle/>
          <a:p>
            <a:r>
              <a:t>MAGNEZYUM SÜLFAT</a:t>
            </a:r>
          </a:p>
        </p:txBody>
      </p:sp>
      <p:sp>
        <p:nvSpPr>
          <p:cNvPr id="399" name="IV INFÜZYON YAPILAMAYAN HASTALARDA…"/>
          <p:cNvSpPr txBox="1"/>
          <p:nvPr/>
        </p:nvSpPr>
        <p:spPr>
          <a:xfrm>
            <a:off x="330819" y="2408129"/>
            <a:ext cx="12343161" cy="29972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a:solidFill>
                  <a:srgbClr val="FFFFFF"/>
                </a:solidFill>
              </a:defRPr>
            </a:pPr>
            <a:r>
              <a:t>IV INFÜZYON YAPILAMAYAN HASTALARDA</a:t>
            </a:r>
          </a:p>
          <a:p>
            <a:pPr>
              <a:defRPr sz="2500">
                <a:solidFill>
                  <a:srgbClr val="FFFFFF"/>
                </a:solidFill>
              </a:defRPr>
            </a:pPr>
            <a:r>
              <a:t>IM</a:t>
            </a:r>
          </a:p>
          <a:p>
            <a:pPr>
              <a:defRPr>
                <a:solidFill>
                  <a:srgbClr val="FFFFFF"/>
                </a:solidFill>
              </a:defRPr>
            </a:pPr>
            <a:endParaRPr/>
          </a:p>
          <a:p>
            <a:pPr>
              <a:defRPr>
                <a:solidFill>
                  <a:srgbClr val="FFFFFF"/>
                </a:solidFill>
              </a:defRPr>
            </a:pPr>
            <a:r>
              <a:t>Yükleme:Her bir kalçadan 5 g Mg sülfat (%50 solüsyon içerisinde)</a:t>
            </a:r>
          </a:p>
          <a:p>
            <a:pPr>
              <a:defRPr>
                <a:solidFill>
                  <a:srgbClr val="FFFFFF"/>
                </a:solidFill>
              </a:defRPr>
            </a:pPr>
            <a:endParaRPr/>
          </a:p>
          <a:p>
            <a:pPr>
              <a:defRPr>
                <a:solidFill>
                  <a:srgbClr val="FFFFFF"/>
                </a:solidFill>
              </a:defRPr>
            </a:pPr>
            <a:r>
              <a:t>İdame: 4 saat arayla 5 g farklı kalçalardan </a:t>
            </a:r>
          </a:p>
        </p:txBody>
      </p:sp>
      <p:sp>
        <p:nvSpPr>
          <p:cNvPr id="400" name="Magnezyum sülfat myastenia gravisli hastalarda kontredikedir.…"/>
          <p:cNvSpPr txBox="1"/>
          <p:nvPr/>
        </p:nvSpPr>
        <p:spPr>
          <a:xfrm>
            <a:off x="330819" y="5808297"/>
            <a:ext cx="12343161" cy="29972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a:solidFill>
                  <a:srgbClr val="FFFFFF"/>
                </a:solidFill>
              </a:defRPr>
            </a:pPr>
            <a:r>
              <a:t>Magnezyum sülfat myastenia gravisli hastalarda kontredikedir. </a:t>
            </a:r>
          </a:p>
          <a:p>
            <a:pPr>
              <a:defRPr sz="2500">
                <a:solidFill>
                  <a:srgbClr val="FFFFFF"/>
                </a:solidFill>
              </a:defRPr>
            </a:pPr>
            <a:endParaRPr/>
          </a:p>
          <a:p>
            <a:pPr>
              <a:defRPr sz="2500">
                <a:solidFill>
                  <a:srgbClr val="FFFFFF"/>
                </a:solidFill>
              </a:defRPr>
            </a:pPr>
            <a:r>
              <a:t>Fenitoin </a:t>
            </a:r>
          </a:p>
          <a:p>
            <a:pPr>
              <a:defRPr>
                <a:solidFill>
                  <a:srgbClr val="FFFFFF"/>
                </a:solidFill>
              </a:defRPr>
            </a:pPr>
            <a:r>
              <a:t>&lt;50 kg olan hastada 1000 mg </a:t>
            </a:r>
          </a:p>
          <a:p>
            <a:pPr>
              <a:defRPr sz="2300">
                <a:solidFill>
                  <a:srgbClr val="FFFFFF"/>
                </a:solidFill>
              </a:defRPr>
            </a:pPr>
            <a:r>
              <a:t>50-70 kg olan hastada 1250 mg</a:t>
            </a:r>
          </a:p>
          <a:p>
            <a:pPr>
              <a:defRPr>
                <a:solidFill>
                  <a:srgbClr val="FFFFFF"/>
                </a:solidFill>
              </a:defRPr>
            </a:pPr>
            <a:r>
              <a:t>&gt;70 kg olan hastada 1500 mg</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ANTİHİPERTANSİF TEDAVİ"/>
          <p:cNvSpPr txBox="1">
            <a:spLocks noGrp="1"/>
          </p:cNvSpPr>
          <p:nvPr>
            <p:ph type="title"/>
          </p:nvPr>
        </p:nvSpPr>
        <p:spPr>
          <a:prstGeom prst="rect">
            <a:avLst/>
          </a:prstGeom>
        </p:spPr>
        <p:txBody>
          <a:bodyPr>
            <a:normAutofit fontScale="90000"/>
          </a:bodyPr>
          <a:lstStyle>
            <a:lvl1pPr defTabSz="554990">
              <a:spcBef>
                <a:spcPts val="1500"/>
              </a:spcBef>
              <a:defRPr sz="6650"/>
            </a:lvl1pPr>
          </a:lstStyle>
          <a:p>
            <a:r>
              <a:t>ANTİHİPERTANSİF TEDAVİ</a:t>
            </a:r>
          </a:p>
        </p:txBody>
      </p:sp>
      <p:sp>
        <p:nvSpPr>
          <p:cNvPr id="403" name="Kan basıncının kontrol altına alınması fetal prognoza katkı sağlamaz. Amaç anneyi serebrovaskuler komplikasyonlardan korumaktır.…"/>
          <p:cNvSpPr txBox="1">
            <a:spLocks noGrp="1"/>
          </p:cNvSpPr>
          <p:nvPr>
            <p:ph type="body" idx="1"/>
          </p:nvPr>
        </p:nvSpPr>
        <p:spPr>
          <a:prstGeom prst="rect">
            <a:avLst/>
          </a:prstGeom>
        </p:spPr>
        <p:txBody>
          <a:bodyPr/>
          <a:lstStyle/>
          <a:p>
            <a:pPr marL="0" indent="0" defTabSz="457200">
              <a:spcBef>
                <a:spcPts val="0"/>
              </a:spcBef>
              <a:buClrTx/>
              <a:buSzTx/>
              <a:buFontTx/>
              <a:buNone/>
              <a:defRPr sz="2600">
                <a:solidFill>
                  <a:srgbClr val="000000"/>
                </a:solidFill>
              </a:defRPr>
            </a:pPr>
            <a:r>
              <a:t>  Kan basıncının kontrol altına alınması fetal prognoza katkı sağlamaz. Amaç anneyi serebrovaskuler komplikasyonlardan korumaktır.</a:t>
            </a:r>
          </a:p>
          <a:p>
            <a:pPr marL="0" indent="0" defTabSz="457200">
              <a:spcBef>
                <a:spcPts val="0"/>
              </a:spcBef>
              <a:buClrTx/>
              <a:buSzTx/>
              <a:buFontTx/>
              <a:buNone/>
              <a:defRPr sz="2600">
                <a:solidFill>
                  <a:srgbClr val="000000"/>
                </a:solidFill>
              </a:defRPr>
            </a:pPr>
            <a:endParaRPr/>
          </a:p>
          <a:p>
            <a:pPr marL="0" indent="0" defTabSz="457200">
              <a:spcBef>
                <a:spcPts val="0"/>
              </a:spcBef>
              <a:buClrTx/>
              <a:buSzTx/>
              <a:buFontTx/>
              <a:buNone/>
              <a:defRPr sz="2600">
                <a:solidFill>
                  <a:srgbClr val="000000"/>
                </a:solidFill>
              </a:defRPr>
            </a:pPr>
            <a:r>
              <a:rPr>
                <a:solidFill>
                  <a:srgbClr val="FF337D"/>
                </a:solidFill>
              </a:rPr>
              <a:t>  Diastolik kan basıncı 105 mm/Hg üstüne</a:t>
            </a:r>
            <a:r>
              <a:t> çıktığında endikedir.</a:t>
            </a:r>
          </a:p>
          <a:p>
            <a:pPr marL="0" indent="0" defTabSz="457200">
              <a:spcBef>
                <a:spcPts val="0"/>
              </a:spcBef>
              <a:buClrTx/>
              <a:buSzTx/>
              <a:buFontTx/>
              <a:buNone/>
              <a:defRPr sz="2600">
                <a:solidFill>
                  <a:srgbClr val="000000"/>
                </a:solidFill>
              </a:defRPr>
            </a:pPr>
            <a:endParaRPr/>
          </a:p>
          <a:p>
            <a:pPr marL="0" indent="0" defTabSz="457200">
              <a:spcBef>
                <a:spcPts val="0"/>
              </a:spcBef>
              <a:buClrTx/>
              <a:buSzTx/>
              <a:buFontTx/>
              <a:buNone/>
              <a:defRPr sz="2600">
                <a:solidFill>
                  <a:srgbClr val="000000"/>
                </a:solidFill>
              </a:defRPr>
            </a:pPr>
            <a:r>
              <a:t>  Kan basıncını kontrolunun amacı kan basıncını </a:t>
            </a:r>
            <a:r>
              <a:rPr u="sng"/>
              <a:t>normal düzeylerde devam ettirmek değil</a:t>
            </a:r>
            <a:r>
              <a:t> maternal emniyeti sağlayacak </a:t>
            </a:r>
            <a:r>
              <a:rPr>
                <a:solidFill>
                  <a:srgbClr val="FE337D"/>
                </a:solidFill>
              </a:rPr>
              <a:t>sistolik 140-155 diastolik 90-100 mm/Hg düzeylerinde</a:t>
            </a:r>
            <a:r>
              <a:t> tutmaktır.</a:t>
            </a:r>
          </a:p>
          <a:p>
            <a:pPr marL="0" indent="0" defTabSz="457200">
              <a:spcBef>
                <a:spcPts val="0"/>
              </a:spcBef>
              <a:buClrTx/>
              <a:buSzTx/>
              <a:buFontTx/>
              <a:buNone/>
              <a:defRPr sz="2600">
                <a:solidFill>
                  <a:srgbClr val="000000"/>
                </a:solidFill>
              </a:defRPr>
            </a:pPr>
            <a: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Antihipertansif Tedavi"/>
          <p:cNvSpPr txBox="1">
            <a:spLocks noGrp="1"/>
          </p:cNvSpPr>
          <p:nvPr>
            <p:ph type="title"/>
          </p:nvPr>
        </p:nvSpPr>
        <p:spPr>
          <a:prstGeom prst="rect">
            <a:avLst/>
          </a:prstGeom>
        </p:spPr>
        <p:txBody>
          <a:bodyPr/>
          <a:lstStyle/>
          <a:p>
            <a:r>
              <a:t>Antihipertansif Tedavi</a:t>
            </a:r>
          </a:p>
        </p:txBody>
      </p:sp>
      <p:sp>
        <p:nvSpPr>
          <p:cNvPr id="408" name="CA KANAL BLOKÖRLERİ"/>
          <p:cNvSpPr/>
          <p:nvPr/>
        </p:nvSpPr>
        <p:spPr>
          <a:xfrm>
            <a:off x="321573" y="5983367"/>
            <a:ext cx="6112381" cy="3646569"/>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solidFill>
                  <a:srgbClr val="FFFFFF"/>
                </a:solidFill>
                <a:effectLst>
                  <a:outerShdw blurRad="25400" dist="33948" dir="2700000" rotWithShape="0">
                    <a:srgbClr val="3B3936"/>
                  </a:outerShdw>
                </a:effectLst>
              </a:defRPr>
            </a:lvl1pPr>
          </a:lstStyle>
          <a:p>
            <a:r>
              <a:t>CA KANAL BLOKÖRLERİ</a:t>
            </a:r>
          </a:p>
        </p:txBody>
      </p:sp>
      <p:sp>
        <p:nvSpPr>
          <p:cNvPr id="409" name="HİDRALAZİN"/>
          <p:cNvSpPr/>
          <p:nvPr/>
        </p:nvSpPr>
        <p:spPr>
          <a:xfrm>
            <a:off x="325758" y="2178050"/>
            <a:ext cx="6104012" cy="3646568"/>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solidFill>
                  <a:srgbClr val="FFFFFF"/>
                </a:solidFill>
                <a:effectLst>
                  <a:outerShdw blurRad="25400" dist="33948" dir="2700000" rotWithShape="0">
                    <a:srgbClr val="3B3936"/>
                  </a:outerShdw>
                </a:effectLst>
              </a:defRPr>
            </a:lvl1pPr>
          </a:lstStyle>
          <a:p>
            <a:r>
              <a:t>HİDRALAZİN</a:t>
            </a:r>
          </a:p>
        </p:txBody>
      </p:sp>
      <p:sp>
        <p:nvSpPr>
          <p:cNvPr id="410" name="LABETOLOL"/>
          <p:cNvSpPr/>
          <p:nvPr/>
        </p:nvSpPr>
        <p:spPr>
          <a:xfrm>
            <a:off x="6604906" y="2171700"/>
            <a:ext cx="6104013" cy="3646568"/>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solidFill>
                  <a:srgbClr val="FFFFFF"/>
                </a:solidFill>
                <a:effectLst>
                  <a:outerShdw blurRad="25400" dist="33948" dir="2700000" rotWithShape="0">
                    <a:srgbClr val="3B3936"/>
                  </a:outerShdw>
                </a:effectLst>
              </a:defRPr>
            </a:lvl1pPr>
          </a:lstStyle>
          <a:p>
            <a:r>
              <a:t>LABETOLOL</a:t>
            </a:r>
          </a:p>
        </p:txBody>
      </p:sp>
      <p:sp>
        <p:nvSpPr>
          <p:cNvPr id="411" name="DİĞER"/>
          <p:cNvSpPr/>
          <p:nvPr/>
        </p:nvSpPr>
        <p:spPr>
          <a:xfrm>
            <a:off x="6604906" y="5983367"/>
            <a:ext cx="6104013" cy="3646569"/>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defRPr sz="3200">
                <a:solidFill>
                  <a:srgbClr val="FFFFFF"/>
                </a:solidFill>
                <a:effectLst>
                  <a:outerShdw blurRad="25400" dist="33948" dir="2700000" rotWithShape="0">
                    <a:srgbClr val="3B3936"/>
                  </a:outerShdw>
                </a:effectLst>
              </a:defRPr>
            </a:pPr>
            <a:r>
              <a:t>DİĞER</a:t>
            </a:r>
          </a:p>
          <a:p>
            <a:pPr algn="l" defTabSz="457200">
              <a:defRPr sz="1100">
                <a:solidFill>
                  <a:srgbClr val="000000"/>
                </a:solidFill>
                <a:latin typeface="Helvetica Neue"/>
                <a:ea typeface="Helvetica Neue"/>
                <a:cs typeface="Helvetica Neue"/>
                <a:sym typeface="Helvetica Neue"/>
              </a:defRPr>
            </a:pPr>
            <a:r>
              <a:t>   </a:t>
            </a:r>
          </a:p>
        </p:txBody>
      </p:sp>
    </p:spTree>
  </p:cSld>
  <p:clrMapOvr>
    <a:masterClrMapping/>
  </p:clrMapOvr>
  <p:transition xmlns:p14="http://schemas.microsoft.com/office/powerpoint/2010/main" spd="med">
    <p:push dir="u"/>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Antihipertansif Tedavi"/>
          <p:cNvSpPr txBox="1">
            <a:spLocks noGrp="1"/>
          </p:cNvSpPr>
          <p:nvPr>
            <p:ph type="title"/>
          </p:nvPr>
        </p:nvSpPr>
        <p:spPr>
          <a:prstGeom prst="rect">
            <a:avLst/>
          </a:prstGeom>
        </p:spPr>
        <p:txBody>
          <a:bodyPr/>
          <a:lstStyle/>
          <a:p>
            <a:r>
              <a:t>Antihipertansif Tedavi</a:t>
            </a:r>
          </a:p>
        </p:txBody>
      </p:sp>
      <p:sp>
        <p:nvSpPr>
          <p:cNvPr id="414" name="CA KANAL BLOKÖRLERİ"/>
          <p:cNvSpPr/>
          <p:nvPr/>
        </p:nvSpPr>
        <p:spPr>
          <a:xfrm>
            <a:off x="321573" y="5983367"/>
            <a:ext cx="6112381" cy="3646569"/>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solidFill>
                  <a:srgbClr val="FFFFFF"/>
                </a:solidFill>
                <a:effectLst>
                  <a:outerShdw blurRad="25400" dist="33948" dir="2700000" rotWithShape="0">
                    <a:srgbClr val="3B3936"/>
                  </a:outerShdw>
                </a:effectLst>
              </a:defRPr>
            </a:lvl1pPr>
          </a:lstStyle>
          <a:p>
            <a:r>
              <a:t>CA KANAL BLOKÖRLERİ</a:t>
            </a:r>
          </a:p>
        </p:txBody>
      </p:sp>
      <p:sp>
        <p:nvSpPr>
          <p:cNvPr id="415" name="HİDRALAZİN…"/>
          <p:cNvSpPr/>
          <p:nvPr/>
        </p:nvSpPr>
        <p:spPr>
          <a:xfrm>
            <a:off x="325758" y="2178050"/>
            <a:ext cx="6104012" cy="3646568"/>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defTabSz="414781">
              <a:defRPr sz="2272">
                <a:solidFill>
                  <a:srgbClr val="FFFFFF"/>
                </a:solidFill>
                <a:effectLst>
                  <a:outerShdw blurRad="18034" dist="24103" dir="2700000" rotWithShape="0">
                    <a:srgbClr val="3B3936"/>
                  </a:outerShdw>
                </a:effectLst>
              </a:defRPr>
            </a:pPr>
            <a:r>
              <a:t>HİDRALAZİN</a:t>
            </a:r>
          </a:p>
          <a:p>
            <a:pPr algn="l" defTabSz="324611">
              <a:defRPr sz="1987">
                <a:solidFill>
                  <a:srgbClr val="FFFFFF"/>
                </a:solidFill>
              </a:defRPr>
            </a:pPr>
            <a:r>
              <a:t>-Direkt vasodilatatördür.</a:t>
            </a:r>
          </a:p>
          <a:p>
            <a:pPr algn="l" defTabSz="324611">
              <a:defRPr sz="1987">
                <a:solidFill>
                  <a:srgbClr val="FFFFFF"/>
                </a:solidFill>
              </a:defRPr>
            </a:pPr>
            <a:r>
              <a:t>-Etkisi 10-20 dkda başlar. Pik etki 20 dkda olur. 3-8 saat devam edebilir.</a:t>
            </a:r>
          </a:p>
          <a:p>
            <a:pPr algn="l" defTabSz="324611">
              <a:defRPr sz="1987">
                <a:solidFill>
                  <a:srgbClr val="FFFFFF"/>
                </a:solidFill>
              </a:defRPr>
            </a:pPr>
            <a:r>
              <a:t>-Bolus infüzyonlarla, 20 dk lık intervallerle, istenilen etki oluşuncaya kadar tekrarlanır.</a:t>
            </a:r>
          </a:p>
          <a:p>
            <a:pPr algn="l" defTabSz="324611">
              <a:defRPr sz="1987">
                <a:solidFill>
                  <a:srgbClr val="FFFFFF"/>
                </a:solidFill>
              </a:defRPr>
            </a:pPr>
            <a:r>
              <a:t>-Önce idiosenkrezik hipotansiyon için 1 mg test doz verilir. Daha sonra 4 mg 2-4 dk içinde verilir. 20 dk sonra etki yoksa tekrarlanır.</a:t>
            </a:r>
          </a:p>
          <a:p>
            <a:pPr algn="l" defTabSz="324611">
              <a:defRPr sz="1987">
                <a:solidFill>
                  <a:srgbClr val="FFFFFF"/>
                </a:solidFill>
              </a:defRPr>
            </a:pPr>
            <a:r>
              <a:t>-Baş ağrısı epigastrik ağrı gibi yan etkileri vardır.</a:t>
            </a:r>
          </a:p>
        </p:txBody>
      </p:sp>
      <p:sp>
        <p:nvSpPr>
          <p:cNvPr id="416" name="LABETOLOL"/>
          <p:cNvSpPr/>
          <p:nvPr/>
        </p:nvSpPr>
        <p:spPr>
          <a:xfrm>
            <a:off x="6604906" y="2171700"/>
            <a:ext cx="6104013" cy="3646568"/>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solidFill>
                  <a:srgbClr val="FFFFFF"/>
                </a:solidFill>
                <a:effectLst>
                  <a:outerShdw blurRad="25400" dist="33948" dir="2700000" rotWithShape="0">
                    <a:srgbClr val="3B3936"/>
                  </a:outerShdw>
                </a:effectLst>
              </a:defRPr>
            </a:lvl1pPr>
          </a:lstStyle>
          <a:p>
            <a:r>
              <a:t>LABETOLOL</a:t>
            </a:r>
          </a:p>
        </p:txBody>
      </p:sp>
      <p:sp>
        <p:nvSpPr>
          <p:cNvPr id="417" name="DİĞER"/>
          <p:cNvSpPr/>
          <p:nvPr/>
        </p:nvSpPr>
        <p:spPr>
          <a:xfrm>
            <a:off x="6604906" y="5983367"/>
            <a:ext cx="6104013" cy="3646569"/>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defRPr sz="3200">
                <a:solidFill>
                  <a:srgbClr val="FFFFFF"/>
                </a:solidFill>
                <a:effectLst>
                  <a:outerShdw blurRad="25400" dist="33948" dir="2700000" rotWithShape="0">
                    <a:srgbClr val="3B3936"/>
                  </a:outerShdw>
                </a:effectLst>
              </a:defRPr>
            </a:pPr>
            <a:r>
              <a:t>DİĞER</a:t>
            </a:r>
          </a:p>
          <a:p>
            <a:pPr algn="l" defTabSz="457200">
              <a:defRPr sz="1100">
                <a:solidFill>
                  <a:srgbClr val="000000"/>
                </a:solidFill>
                <a:latin typeface="Helvetica Neue"/>
                <a:ea typeface="Helvetica Neue"/>
                <a:cs typeface="Helvetica Neue"/>
                <a:sym typeface="Helvetica Neue"/>
              </a:defRPr>
            </a:pPr>
            <a: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İRİŞ"/>
          <p:cNvSpPr txBox="1">
            <a:spLocks noGrp="1"/>
          </p:cNvSpPr>
          <p:nvPr>
            <p:ph type="title"/>
          </p:nvPr>
        </p:nvSpPr>
        <p:spPr>
          <a:prstGeom prst="rect">
            <a:avLst/>
          </a:prstGeom>
        </p:spPr>
        <p:txBody>
          <a:bodyPr/>
          <a:lstStyle/>
          <a:p>
            <a:r>
              <a:t>GİRİŞ </a:t>
            </a:r>
          </a:p>
        </p:txBody>
      </p:sp>
      <p:sp>
        <p:nvSpPr>
          <p:cNvPr id="145" name="İNSİDANSI %8-15…"/>
          <p:cNvSpPr txBox="1">
            <a:spLocks noGrp="1"/>
          </p:cNvSpPr>
          <p:nvPr>
            <p:ph type="body" idx="1"/>
          </p:nvPr>
        </p:nvSpPr>
        <p:spPr>
          <a:xfrm>
            <a:off x="37917" y="2324100"/>
            <a:ext cx="8156424" cy="6350000"/>
          </a:xfrm>
          <a:prstGeom prst="rect">
            <a:avLst/>
          </a:prstGeom>
        </p:spPr>
        <p:txBody>
          <a:bodyPr/>
          <a:lstStyle/>
          <a:p>
            <a:pPr marL="0" lvl="1" indent="228600" defTabSz="457200">
              <a:lnSpc>
                <a:spcPts val="3600"/>
              </a:lnSpc>
              <a:spcBef>
                <a:spcPts val="1200"/>
              </a:spcBef>
              <a:buClrTx/>
              <a:buSzTx/>
              <a:buFontTx/>
              <a:buNone/>
              <a:defRPr sz="1900">
                <a:solidFill>
                  <a:srgbClr val="000000"/>
                </a:solidFill>
                <a:latin typeface="Times"/>
                <a:ea typeface="Times"/>
                <a:cs typeface="Times"/>
                <a:sym typeface="Times"/>
              </a:defRPr>
            </a:pPr>
            <a:r>
              <a:t>İNSİDANSI %8-15</a:t>
            </a:r>
          </a:p>
          <a:p>
            <a:pPr marL="0" lvl="1" indent="228600" defTabSz="457200">
              <a:lnSpc>
                <a:spcPts val="3600"/>
              </a:lnSpc>
              <a:spcBef>
                <a:spcPts val="1200"/>
              </a:spcBef>
              <a:buClrTx/>
              <a:buSzTx/>
              <a:buFontTx/>
              <a:buNone/>
              <a:defRPr sz="1900">
                <a:solidFill>
                  <a:srgbClr val="000000"/>
                </a:solidFill>
                <a:latin typeface="Times"/>
                <a:ea typeface="Times"/>
                <a:cs typeface="Times"/>
                <a:sym typeface="Times"/>
              </a:defRPr>
            </a:pPr>
            <a:r>
              <a:t>YILDA 50.000 MATERNAL ÖLÜM</a:t>
            </a:r>
          </a:p>
          <a:p>
            <a:pPr marL="0" lvl="1" indent="228600" defTabSz="457200">
              <a:lnSpc>
                <a:spcPts val="3600"/>
              </a:lnSpc>
              <a:spcBef>
                <a:spcPts val="1200"/>
              </a:spcBef>
              <a:buClrTx/>
              <a:buSzTx/>
              <a:buFontTx/>
              <a:buNone/>
              <a:defRPr sz="1900">
                <a:solidFill>
                  <a:srgbClr val="000000"/>
                </a:solidFill>
                <a:latin typeface="Times"/>
                <a:ea typeface="Times"/>
                <a:cs typeface="Times"/>
                <a:sym typeface="Times"/>
              </a:defRPr>
            </a:pPr>
            <a:r>
              <a:t>MATERNAL VE FETAL MORTALİTEYİ ANLAMLI OLARAK ARTIRIR.</a:t>
            </a:r>
          </a:p>
          <a:p>
            <a:pPr marL="0" lvl="2" indent="457200" defTabSz="457200">
              <a:lnSpc>
                <a:spcPts val="3600"/>
              </a:lnSpc>
              <a:spcBef>
                <a:spcPts val="1200"/>
              </a:spcBef>
              <a:buClrTx/>
              <a:buSzTx/>
              <a:buFontTx/>
              <a:buNone/>
              <a:defRPr sz="1900">
                <a:solidFill>
                  <a:srgbClr val="000000"/>
                </a:solidFill>
                <a:latin typeface="Times"/>
                <a:ea typeface="Times"/>
                <a:cs typeface="Times"/>
                <a:sym typeface="Times"/>
              </a:defRPr>
            </a:pPr>
            <a:r>
              <a:t>GELECEKTEKİ MATERNAL KARDİOVASKÜLER HASTALIKLA İLİŞKİLİ</a:t>
            </a:r>
          </a:p>
          <a:p>
            <a:pPr marL="0" lvl="2" indent="457200" defTabSz="457200">
              <a:lnSpc>
                <a:spcPts val="3600"/>
              </a:lnSpc>
              <a:spcBef>
                <a:spcPts val="1200"/>
              </a:spcBef>
              <a:buClrTx/>
              <a:buSzTx/>
              <a:buFontTx/>
              <a:buNone/>
              <a:defRPr sz="1900">
                <a:solidFill>
                  <a:srgbClr val="000000"/>
                </a:solidFill>
                <a:latin typeface="Times"/>
                <a:ea typeface="Times"/>
                <a:cs typeface="Times"/>
                <a:sym typeface="Times"/>
              </a:defRPr>
            </a:pPr>
            <a:r>
              <a:t>İNTRAUTERİN GELİŞME GERİLİĞİ, PRETERM DOĞUM, DÜŞÜK DOĞUM AĞIRLIĞI VE PERİNATAL ÖLÜM İLE DOĞRUDAN İLİŞKİLİ </a:t>
            </a:r>
          </a:p>
          <a:p>
            <a:pPr marL="0" lvl="6" indent="1371600" defTabSz="457200">
              <a:lnSpc>
                <a:spcPts val="3600"/>
              </a:lnSpc>
              <a:spcBef>
                <a:spcPts val="1200"/>
              </a:spcBef>
              <a:buClrTx/>
              <a:buSzTx/>
              <a:buFontTx/>
              <a:buNone/>
              <a:defRPr sz="1900" i="1">
                <a:solidFill>
                  <a:schemeClr val="accent6">
                    <a:hueOff val="36663"/>
                    <a:satOff val="1899"/>
                    <a:lumOff val="-23748"/>
                  </a:schemeClr>
                </a:solidFill>
                <a:latin typeface="Times"/>
                <a:ea typeface="Times"/>
                <a:cs typeface="Times"/>
                <a:sym typeface="Times"/>
              </a:defRPr>
            </a:pPr>
            <a:r>
              <a:t>NICE CLINICAL GUIDELINE :HYPERTENSION IN PREGNANCY</a:t>
            </a:r>
          </a:p>
        </p:txBody>
      </p:sp>
      <p:sp>
        <p:nvSpPr>
          <p:cNvPr id="146" name="Dekolmana bağlı ciddi kanama…"/>
          <p:cNvSpPr txBox="1"/>
          <p:nvPr/>
        </p:nvSpPr>
        <p:spPr>
          <a:xfrm>
            <a:off x="8123682" y="2197429"/>
            <a:ext cx="4859871" cy="43688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solidFill>
                  <a:srgbClr val="FFFFFF"/>
                </a:solidFill>
                <a:effectLst>
                  <a:outerShdw blurRad="25400" dist="33948" dir="2700000" rotWithShape="0">
                    <a:srgbClr val="3B3936"/>
                  </a:outerShdw>
                </a:effectLst>
              </a:defRPr>
            </a:pPr>
            <a:r>
              <a:t>Dekolmana bağlı ciddi kanama</a:t>
            </a:r>
          </a:p>
          <a:p>
            <a:pPr>
              <a:defRPr sz="3200">
                <a:solidFill>
                  <a:srgbClr val="FFFFFF"/>
                </a:solidFill>
                <a:effectLst>
                  <a:outerShdw blurRad="25400" dist="33948" dir="2700000" rotWithShape="0">
                    <a:srgbClr val="3B3936"/>
                  </a:outerShdw>
                </a:effectLst>
              </a:defRPr>
            </a:pPr>
            <a:r>
              <a:t>  Koagulopati</a:t>
            </a:r>
          </a:p>
          <a:p>
            <a:pPr>
              <a:defRPr sz="3200">
                <a:solidFill>
                  <a:srgbClr val="FFFFFF"/>
                </a:solidFill>
                <a:effectLst>
                  <a:outerShdw blurRad="25400" dist="33948" dir="2700000" rotWithShape="0">
                    <a:srgbClr val="3B3936"/>
                  </a:outerShdw>
                </a:effectLst>
              </a:defRPr>
            </a:pPr>
            <a:r>
              <a:t>  Serebrovaskuler kanama</a:t>
            </a:r>
          </a:p>
          <a:p>
            <a:pPr>
              <a:defRPr sz="3200">
                <a:solidFill>
                  <a:srgbClr val="FFFFFF"/>
                </a:solidFill>
                <a:effectLst>
                  <a:outerShdw blurRad="25400" dist="33948" dir="2700000" rotWithShape="0">
                    <a:srgbClr val="3B3936"/>
                  </a:outerShdw>
                </a:effectLst>
              </a:defRPr>
            </a:pPr>
            <a:r>
              <a:t>  Pulmoner ödem</a:t>
            </a:r>
          </a:p>
          <a:p>
            <a:pPr>
              <a:defRPr sz="3200">
                <a:solidFill>
                  <a:srgbClr val="FFFFFF"/>
                </a:solidFill>
                <a:effectLst>
                  <a:outerShdw blurRad="25400" dist="33948" dir="2700000" rotWithShape="0">
                    <a:srgbClr val="3B3936"/>
                  </a:outerShdw>
                </a:effectLst>
              </a:defRPr>
            </a:pPr>
            <a:r>
              <a:t>  Akut renal yetmezlik</a:t>
            </a:r>
          </a:p>
          <a:p>
            <a:pPr>
              <a:defRPr sz="3200">
                <a:solidFill>
                  <a:srgbClr val="FFFFFF"/>
                </a:solidFill>
                <a:effectLst>
                  <a:outerShdw blurRad="25400" dist="33948" dir="2700000" rotWithShape="0">
                    <a:srgbClr val="3B3936"/>
                  </a:outerShdw>
                </a:effectLst>
              </a:defRPr>
            </a:pPr>
            <a:r>
              <a:t>  Karaciğer rüptürü</a:t>
            </a:r>
          </a:p>
          <a:p>
            <a:pPr>
              <a:defRPr sz="3200">
                <a:solidFill>
                  <a:srgbClr val="FFFFFF"/>
                </a:solidFill>
                <a:effectLst>
                  <a:outerShdw blurRad="25400" dist="33948" dir="2700000" rotWithShape="0">
                    <a:srgbClr val="3B3936"/>
                  </a:outerShdw>
                </a:effectLst>
              </a:defRPr>
            </a:pPr>
            <a:r>
              <a:t>  Retina yırtılması</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Antihipertansif Tedavi"/>
          <p:cNvSpPr txBox="1">
            <a:spLocks noGrp="1"/>
          </p:cNvSpPr>
          <p:nvPr>
            <p:ph type="title"/>
          </p:nvPr>
        </p:nvSpPr>
        <p:spPr>
          <a:prstGeom prst="rect">
            <a:avLst/>
          </a:prstGeom>
        </p:spPr>
        <p:txBody>
          <a:bodyPr/>
          <a:lstStyle/>
          <a:p>
            <a:r>
              <a:t>Antihipertansif Tedavi</a:t>
            </a:r>
          </a:p>
        </p:txBody>
      </p:sp>
      <p:sp>
        <p:nvSpPr>
          <p:cNvPr id="422" name="CA KANAL BLOKÖRLERİ"/>
          <p:cNvSpPr/>
          <p:nvPr/>
        </p:nvSpPr>
        <p:spPr>
          <a:xfrm>
            <a:off x="321573" y="5983367"/>
            <a:ext cx="6112381" cy="3646569"/>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solidFill>
                  <a:srgbClr val="FFFFFF"/>
                </a:solidFill>
                <a:effectLst>
                  <a:outerShdw blurRad="25400" dist="33948" dir="2700000" rotWithShape="0">
                    <a:srgbClr val="3B3936"/>
                  </a:outerShdw>
                </a:effectLst>
              </a:defRPr>
            </a:lvl1pPr>
          </a:lstStyle>
          <a:p>
            <a:r>
              <a:t>CA KANAL BLOKÖRLERİ</a:t>
            </a:r>
          </a:p>
        </p:txBody>
      </p:sp>
      <p:sp>
        <p:nvSpPr>
          <p:cNvPr id="423" name="HİDRALAZİN"/>
          <p:cNvSpPr/>
          <p:nvPr/>
        </p:nvSpPr>
        <p:spPr>
          <a:xfrm>
            <a:off x="325758" y="2178050"/>
            <a:ext cx="6104012" cy="3646568"/>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solidFill>
                  <a:srgbClr val="FFFFFF"/>
                </a:solidFill>
                <a:effectLst>
                  <a:outerShdw blurRad="25400" dist="33948" dir="2700000" rotWithShape="0">
                    <a:srgbClr val="3B3936"/>
                  </a:outerShdw>
                </a:effectLst>
              </a:defRPr>
            </a:lvl1pPr>
          </a:lstStyle>
          <a:p>
            <a:r>
              <a:t>HİDRALAZİN</a:t>
            </a:r>
          </a:p>
        </p:txBody>
      </p:sp>
      <p:sp>
        <p:nvSpPr>
          <p:cNvPr id="424" name="LABETOLOL…"/>
          <p:cNvSpPr/>
          <p:nvPr/>
        </p:nvSpPr>
        <p:spPr>
          <a:xfrm>
            <a:off x="6604906" y="2178050"/>
            <a:ext cx="6104013" cy="3646568"/>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defTabSz="408940">
              <a:defRPr sz="2240">
                <a:solidFill>
                  <a:srgbClr val="FFFFFF"/>
                </a:solidFill>
                <a:effectLst>
                  <a:outerShdw blurRad="17780" dist="23763" dir="2700000" rotWithShape="0">
                    <a:srgbClr val="3B3936"/>
                  </a:outerShdw>
                </a:effectLst>
              </a:defRPr>
            </a:pPr>
            <a:r>
              <a:t>LABETOLOL</a:t>
            </a:r>
          </a:p>
          <a:p>
            <a:pPr algn="l" defTabSz="320039">
              <a:defRPr sz="1960">
                <a:solidFill>
                  <a:srgbClr val="FFFFFF"/>
                </a:solidFill>
              </a:defRPr>
            </a:pPr>
            <a:r>
              <a:t>-Başlangıç infüzyonla 20 mg verilir.10 dklık aralarla istenilen etki oluşuncaya kadar 40 -80mg lık dozlarla toplam 220 mg a kadar.</a:t>
            </a:r>
          </a:p>
          <a:p>
            <a:pPr algn="l" defTabSz="320039">
              <a:defRPr sz="1960">
                <a:solidFill>
                  <a:srgbClr val="FFFFFF"/>
                </a:solidFill>
              </a:defRPr>
            </a:pPr>
            <a:r>
              <a:t>-Sürekli infüzyon:2mg /dk</a:t>
            </a:r>
          </a:p>
          <a:p>
            <a:pPr algn="l" defTabSz="320039">
              <a:defRPr sz="1960">
                <a:solidFill>
                  <a:srgbClr val="FFFFFF"/>
                </a:solidFill>
              </a:defRPr>
            </a:pPr>
            <a:r>
              <a:t>-Oral doz 100 mg günde 2 kez verilir 2400 gr a kadar</a:t>
            </a:r>
          </a:p>
          <a:p>
            <a:pPr algn="l" defTabSz="320039">
              <a:defRPr sz="1960">
                <a:solidFill>
                  <a:srgbClr val="FFFFFF"/>
                </a:solidFill>
              </a:defRPr>
            </a:pPr>
            <a:r>
              <a:t>-Termden uzak gebelerde fetal akciğer maturasyonunu olumlu etkiler.Neonatal bradikardi yapabilir. </a:t>
            </a:r>
          </a:p>
          <a:p>
            <a:pPr algn="l" defTabSz="320039">
              <a:defRPr sz="1960">
                <a:solidFill>
                  <a:srgbClr val="FFFFFF"/>
                </a:solidFill>
              </a:defRPr>
            </a:pPr>
            <a:r>
              <a:t>-Astım ve kalp bloğu olanlarda kullanılmamalı</a:t>
            </a:r>
          </a:p>
        </p:txBody>
      </p:sp>
      <p:sp>
        <p:nvSpPr>
          <p:cNvPr id="425" name="DİĞER"/>
          <p:cNvSpPr/>
          <p:nvPr/>
        </p:nvSpPr>
        <p:spPr>
          <a:xfrm>
            <a:off x="6604906" y="5983367"/>
            <a:ext cx="6104013" cy="3646569"/>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defRPr sz="3200">
                <a:solidFill>
                  <a:srgbClr val="FFFFFF"/>
                </a:solidFill>
                <a:effectLst>
                  <a:outerShdw blurRad="25400" dist="33948" dir="2700000" rotWithShape="0">
                    <a:srgbClr val="3B3936"/>
                  </a:outerShdw>
                </a:effectLst>
              </a:defRPr>
            </a:pPr>
            <a:r>
              <a:t>DİĞER</a:t>
            </a:r>
          </a:p>
          <a:p>
            <a:pPr algn="l" defTabSz="457200">
              <a:defRPr sz="1100">
                <a:solidFill>
                  <a:srgbClr val="000000"/>
                </a:solidFill>
                <a:latin typeface="Helvetica Neue"/>
                <a:ea typeface="Helvetica Neue"/>
                <a:cs typeface="Helvetica Neue"/>
                <a:sym typeface="Helvetica Neue"/>
              </a:defRPr>
            </a:pPr>
            <a: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Antihipertansif Tedavi"/>
          <p:cNvSpPr txBox="1">
            <a:spLocks noGrp="1"/>
          </p:cNvSpPr>
          <p:nvPr>
            <p:ph type="title"/>
          </p:nvPr>
        </p:nvSpPr>
        <p:spPr>
          <a:prstGeom prst="rect">
            <a:avLst/>
          </a:prstGeom>
        </p:spPr>
        <p:txBody>
          <a:bodyPr/>
          <a:lstStyle/>
          <a:p>
            <a:r>
              <a:t>Antihipertansif Tedavi</a:t>
            </a:r>
          </a:p>
        </p:txBody>
      </p:sp>
      <p:sp>
        <p:nvSpPr>
          <p:cNvPr id="430" name="CA KANAL BLOKÖRLERİ Nifedipin…"/>
          <p:cNvSpPr/>
          <p:nvPr/>
        </p:nvSpPr>
        <p:spPr>
          <a:xfrm>
            <a:off x="321573" y="5983367"/>
            <a:ext cx="6112381" cy="3646569"/>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defTabSz="543305">
              <a:defRPr sz="2976">
                <a:solidFill>
                  <a:srgbClr val="FFFFFF"/>
                </a:solidFill>
                <a:effectLst>
                  <a:outerShdw blurRad="23622" dist="31572" dir="2700000" rotWithShape="0">
                    <a:srgbClr val="3B3936"/>
                  </a:outerShdw>
                </a:effectLst>
              </a:defRPr>
            </a:pPr>
            <a:r>
              <a:t>CA KANAL BLOKÖRLERİ Nifedipin</a:t>
            </a:r>
          </a:p>
          <a:p>
            <a:pPr algn="l" defTabSz="425195">
              <a:defRPr sz="2232">
                <a:solidFill>
                  <a:srgbClr val="FFFFFF"/>
                </a:solidFill>
              </a:defRPr>
            </a:pPr>
            <a:r>
              <a:t>-Akut tedavide 10 mg ile başlanır.yanıta göre 30 dk sonra doz tekrarlanır. 6-8 saat aralarla 10-20 mg verilebilir. Maksimum 120 mg verilir. Baş ağrısı flushing taşikardi yorgunluk yapabilir.</a:t>
            </a:r>
          </a:p>
          <a:p>
            <a:pPr algn="l" defTabSz="425195">
              <a:defRPr sz="2232">
                <a:solidFill>
                  <a:srgbClr val="FFFFFF"/>
                </a:solidFill>
              </a:defRPr>
            </a:pPr>
            <a:r>
              <a:t>-Eş zamanlı magnezyum alanlarda hipotansiyona dikkat edilmeli</a:t>
            </a:r>
          </a:p>
        </p:txBody>
      </p:sp>
      <p:sp>
        <p:nvSpPr>
          <p:cNvPr id="431" name="HİDRALAZİN"/>
          <p:cNvSpPr/>
          <p:nvPr/>
        </p:nvSpPr>
        <p:spPr>
          <a:xfrm>
            <a:off x="325758" y="2178050"/>
            <a:ext cx="6104012" cy="3646568"/>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solidFill>
                  <a:srgbClr val="FFFFFF"/>
                </a:solidFill>
                <a:effectLst>
                  <a:outerShdw blurRad="25400" dist="33948" dir="2700000" rotWithShape="0">
                    <a:srgbClr val="3B3936"/>
                  </a:outerShdw>
                </a:effectLst>
              </a:defRPr>
            </a:lvl1pPr>
          </a:lstStyle>
          <a:p>
            <a:r>
              <a:t>HİDRALAZİN</a:t>
            </a:r>
          </a:p>
        </p:txBody>
      </p:sp>
      <p:sp>
        <p:nvSpPr>
          <p:cNvPr id="432" name="LABETOLOL"/>
          <p:cNvSpPr/>
          <p:nvPr/>
        </p:nvSpPr>
        <p:spPr>
          <a:xfrm>
            <a:off x="6604906" y="2171700"/>
            <a:ext cx="6104013" cy="3646568"/>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solidFill>
                  <a:srgbClr val="FFFFFF"/>
                </a:solidFill>
                <a:effectLst>
                  <a:outerShdw blurRad="25400" dist="33948" dir="2700000" rotWithShape="0">
                    <a:srgbClr val="3B3936"/>
                  </a:outerShdw>
                </a:effectLst>
              </a:defRPr>
            </a:lvl1pPr>
          </a:lstStyle>
          <a:p>
            <a:r>
              <a:t>LABETOLOL</a:t>
            </a:r>
          </a:p>
        </p:txBody>
      </p:sp>
      <p:sp>
        <p:nvSpPr>
          <p:cNvPr id="433" name="DİĞER"/>
          <p:cNvSpPr/>
          <p:nvPr/>
        </p:nvSpPr>
        <p:spPr>
          <a:xfrm>
            <a:off x="6604906" y="5983367"/>
            <a:ext cx="6104013" cy="3646569"/>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defRPr sz="3200">
                <a:solidFill>
                  <a:srgbClr val="FFFFFF"/>
                </a:solidFill>
                <a:effectLst>
                  <a:outerShdw blurRad="25400" dist="33948" dir="2700000" rotWithShape="0">
                    <a:srgbClr val="3B3936"/>
                  </a:outerShdw>
                </a:effectLst>
              </a:defRPr>
            </a:pPr>
            <a:r>
              <a:t>DİĞER</a:t>
            </a:r>
          </a:p>
          <a:p>
            <a:pPr algn="l" defTabSz="457200">
              <a:defRPr sz="1100">
                <a:solidFill>
                  <a:srgbClr val="000000"/>
                </a:solidFill>
                <a:latin typeface="Helvetica Neue"/>
                <a:ea typeface="Helvetica Neue"/>
                <a:cs typeface="Helvetica Neue"/>
                <a:sym typeface="Helvetica Neue"/>
              </a:defRPr>
            </a:pPr>
            <a: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Antihipertansif Tedavi"/>
          <p:cNvSpPr txBox="1">
            <a:spLocks noGrp="1"/>
          </p:cNvSpPr>
          <p:nvPr>
            <p:ph type="title"/>
          </p:nvPr>
        </p:nvSpPr>
        <p:spPr>
          <a:prstGeom prst="rect">
            <a:avLst/>
          </a:prstGeom>
        </p:spPr>
        <p:txBody>
          <a:bodyPr/>
          <a:lstStyle/>
          <a:p>
            <a:r>
              <a:t>Antihipertansif Tedavi</a:t>
            </a:r>
          </a:p>
        </p:txBody>
      </p:sp>
      <p:sp>
        <p:nvSpPr>
          <p:cNvPr id="438" name="CA KANAL BLOKÖRLERİ"/>
          <p:cNvSpPr/>
          <p:nvPr/>
        </p:nvSpPr>
        <p:spPr>
          <a:xfrm>
            <a:off x="321573" y="5983367"/>
            <a:ext cx="6112381" cy="3646569"/>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solidFill>
                  <a:srgbClr val="FFFFFF"/>
                </a:solidFill>
                <a:effectLst>
                  <a:outerShdw blurRad="25400" dist="33948" dir="2700000" rotWithShape="0">
                    <a:srgbClr val="3B3936"/>
                  </a:outerShdw>
                </a:effectLst>
              </a:defRPr>
            </a:lvl1pPr>
          </a:lstStyle>
          <a:p>
            <a:r>
              <a:t>CA KANAL BLOKÖRLERİ</a:t>
            </a:r>
          </a:p>
        </p:txBody>
      </p:sp>
      <p:sp>
        <p:nvSpPr>
          <p:cNvPr id="439" name="HİDRALAZİN"/>
          <p:cNvSpPr/>
          <p:nvPr/>
        </p:nvSpPr>
        <p:spPr>
          <a:xfrm>
            <a:off x="325758" y="2178050"/>
            <a:ext cx="6104012" cy="3646568"/>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solidFill>
                  <a:srgbClr val="FFFFFF"/>
                </a:solidFill>
                <a:effectLst>
                  <a:outerShdw blurRad="25400" dist="33948" dir="2700000" rotWithShape="0">
                    <a:srgbClr val="3B3936"/>
                  </a:outerShdw>
                </a:effectLst>
              </a:defRPr>
            </a:lvl1pPr>
          </a:lstStyle>
          <a:p>
            <a:r>
              <a:t>HİDRALAZİN</a:t>
            </a:r>
          </a:p>
        </p:txBody>
      </p:sp>
      <p:sp>
        <p:nvSpPr>
          <p:cNvPr id="440" name="LABETOLOL"/>
          <p:cNvSpPr/>
          <p:nvPr/>
        </p:nvSpPr>
        <p:spPr>
          <a:xfrm>
            <a:off x="6604906" y="2171700"/>
            <a:ext cx="6104013" cy="3646568"/>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3200">
                <a:solidFill>
                  <a:srgbClr val="FFFFFF"/>
                </a:solidFill>
                <a:effectLst>
                  <a:outerShdw blurRad="25400" dist="33948" dir="2700000" rotWithShape="0">
                    <a:srgbClr val="3B3936"/>
                  </a:outerShdw>
                </a:effectLst>
              </a:defRPr>
            </a:lvl1pPr>
          </a:lstStyle>
          <a:p>
            <a:r>
              <a:t>LABETOLOL</a:t>
            </a:r>
          </a:p>
        </p:txBody>
      </p:sp>
      <p:sp>
        <p:nvSpPr>
          <p:cNvPr id="441" name="DİĞER…"/>
          <p:cNvSpPr/>
          <p:nvPr/>
        </p:nvSpPr>
        <p:spPr>
          <a:xfrm>
            <a:off x="6604906" y="5983367"/>
            <a:ext cx="6104013" cy="3646569"/>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40000" lnSpcReduction="20000"/>
          </a:bodyPr>
          <a:lstStyle/>
          <a:p>
            <a:pPr defTabSz="560831">
              <a:defRPr sz="3072">
                <a:solidFill>
                  <a:srgbClr val="FFFFFF"/>
                </a:solidFill>
                <a:effectLst>
                  <a:outerShdw blurRad="24384" dist="32590" dir="2700000" rotWithShape="0">
                    <a:srgbClr val="3B3936"/>
                  </a:outerShdw>
                </a:effectLst>
              </a:defRPr>
            </a:pPr>
            <a:r>
              <a:t>DİĞER</a:t>
            </a:r>
          </a:p>
          <a:p>
            <a:pPr algn="l" defTabSz="438911">
              <a:lnSpc>
                <a:spcPts val="5800"/>
              </a:lnSpc>
              <a:spcBef>
                <a:spcPts val="1100"/>
              </a:spcBef>
              <a:defRPr sz="2368">
                <a:solidFill>
                  <a:srgbClr val="FFFFFF"/>
                </a:solidFill>
              </a:defRPr>
            </a:pPr>
            <a:r>
              <a:rPr b="1"/>
              <a:t>Nitroprussid: </a:t>
            </a:r>
            <a:r>
              <a:t>Potent hızlı kısa etkili direkt vazodilatatör. Fetal siyanid toksisitesine karşı dikkatli olunmalıdır. </a:t>
            </a:r>
            <a:endParaRPr>
              <a:solidFill>
                <a:srgbClr val="000000"/>
              </a:solidFill>
            </a:endParaRPr>
          </a:p>
          <a:p>
            <a:pPr algn="l" defTabSz="438911">
              <a:lnSpc>
                <a:spcPts val="5800"/>
              </a:lnSpc>
              <a:spcBef>
                <a:spcPts val="1100"/>
              </a:spcBef>
              <a:defRPr sz="2368">
                <a:solidFill>
                  <a:srgbClr val="FFFFFF"/>
                </a:solidFill>
              </a:defRPr>
            </a:pPr>
            <a:r>
              <a:rPr b="1"/>
              <a:t>Diazoxid: </a:t>
            </a:r>
            <a:r>
              <a:t>Tiazid analoğu, diüretik etkisi yok. Direkt vazodilatatör .Acil HTde</a:t>
            </a:r>
            <a:endParaRPr>
              <a:solidFill>
                <a:srgbClr val="000000"/>
              </a:solidFill>
            </a:endParaRPr>
          </a:p>
          <a:p>
            <a:pPr algn="l" defTabSz="438911">
              <a:lnSpc>
                <a:spcPts val="5800"/>
              </a:lnSpc>
              <a:spcBef>
                <a:spcPts val="1100"/>
              </a:spcBef>
              <a:defRPr sz="2368">
                <a:solidFill>
                  <a:srgbClr val="FFFFFF"/>
                </a:solidFill>
              </a:defRPr>
            </a:pPr>
            <a:r>
              <a:rPr b="1"/>
              <a:t>Alfa metil dopa: </a:t>
            </a:r>
            <a:r>
              <a:t>geç etkili</a:t>
            </a:r>
            <a:endParaRPr sz="1152">
              <a:solidFill>
                <a:srgbClr val="000000"/>
              </a:solidFill>
              <a:latin typeface="Times"/>
              <a:ea typeface="Times"/>
              <a:cs typeface="Times"/>
              <a:sym typeface="Times"/>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GEÇ DÖNEM"/>
          <p:cNvSpPr txBox="1">
            <a:spLocks noGrp="1"/>
          </p:cNvSpPr>
          <p:nvPr>
            <p:ph type="title"/>
          </p:nvPr>
        </p:nvSpPr>
        <p:spPr>
          <a:prstGeom prst="rect">
            <a:avLst/>
          </a:prstGeom>
        </p:spPr>
        <p:txBody>
          <a:bodyPr/>
          <a:lstStyle/>
          <a:p>
            <a:r>
              <a:t>GEÇ DÖNEM</a:t>
            </a:r>
          </a:p>
        </p:txBody>
      </p:sp>
      <p:sp>
        <p:nvSpPr>
          <p:cNvPr id="446" name="Postpartum geç dönemde normotansif hale gelen kadınlarda ilerki yaşamda hipertansiyon açısından hafif artmış risk olduğu söylenebilir:…"/>
          <p:cNvSpPr txBox="1">
            <a:spLocks noGrp="1"/>
          </p:cNvSpPr>
          <p:nvPr>
            <p:ph type="body" idx="1"/>
          </p:nvPr>
        </p:nvSpPr>
        <p:spPr>
          <a:prstGeom prst="rect">
            <a:avLst/>
          </a:prstGeom>
        </p:spPr>
        <p:txBody>
          <a:bodyPr/>
          <a:lstStyle/>
          <a:p>
            <a:pPr marL="0" indent="0" defTabSz="457200">
              <a:spcBef>
                <a:spcPts val="0"/>
              </a:spcBef>
              <a:buClrTx/>
              <a:buSzTx/>
              <a:buFontTx/>
              <a:buNone/>
              <a:defRPr sz="2400">
                <a:solidFill>
                  <a:srgbClr val="000000"/>
                </a:solidFill>
              </a:defRPr>
            </a:pPr>
            <a:r>
              <a:t>Postpartum geç dönemde normotansif hale gelen kadınlarda ilerki yaşamda hipertansiyon açısından hafif artmış risk olduğu söylenebilir:</a:t>
            </a:r>
          </a:p>
          <a:p>
            <a:pPr marL="0" indent="0" defTabSz="457200">
              <a:spcBef>
                <a:spcPts val="0"/>
              </a:spcBef>
              <a:buClrTx/>
              <a:buSzTx/>
              <a:buFontTx/>
              <a:buNone/>
              <a:defRPr sz="2400">
                <a:solidFill>
                  <a:srgbClr val="000000"/>
                </a:solidFill>
              </a:defRPr>
            </a:pPr>
            <a:r>
              <a:t>-Nullipar olup eklampsi geçiren kadınların sonraki gebeliklerinde % 33 hipertansif bozukluk , % 5 eklampsi riski mevcuttur</a:t>
            </a:r>
          </a:p>
          <a:p>
            <a:pPr marL="0" indent="0" defTabSz="457200">
              <a:spcBef>
                <a:spcPts val="0"/>
              </a:spcBef>
              <a:buClrTx/>
              <a:buSzTx/>
              <a:buFontTx/>
              <a:buNone/>
              <a:defRPr sz="2400">
                <a:solidFill>
                  <a:srgbClr val="000000"/>
                </a:solidFill>
              </a:defRPr>
            </a:pPr>
            <a:r>
              <a:t>-Multipar olup eklampsi geçirenlerde ise sonraki gebelikte hipertansiyon riski %50 dir. </a:t>
            </a:r>
            <a:r>
              <a:rPr i="1">
                <a:solidFill>
                  <a:schemeClr val="accent6">
                    <a:hueOff val="223676"/>
                    <a:satOff val="3622"/>
                    <a:lumOff val="12757"/>
                  </a:schemeClr>
                </a:solidFill>
              </a:rPr>
              <a:t>Chesley</a:t>
            </a:r>
          </a:p>
          <a:p>
            <a:pPr marL="0" indent="0" defTabSz="457200">
              <a:spcBef>
                <a:spcPts val="0"/>
              </a:spcBef>
              <a:buClrTx/>
              <a:buSzTx/>
              <a:buFontTx/>
              <a:buNone/>
              <a:defRPr sz="2400">
                <a:solidFill>
                  <a:srgbClr val="000000"/>
                </a:solidFill>
              </a:defRPr>
            </a:pPr>
            <a:endParaRPr i="1">
              <a:solidFill>
                <a:schemeClr val="accent6">
                  <a:hueOff val="223676"/>
                  <a:satOff val="3622"/>
                  <a:lumOff val="12757"/>
                </a:schemeClr>
              </a:solidFill>
            </a:endParaRPr>
          </a:p>
          <a:p>
            <a:pPr marL="0" indent="0" defTabSz="457200">
              <a:spcBef>
                <a:spcPts val="0"/>
              </a:spcBef>
              <a:buClrTx/>
              <a:buSzTx/>
              <a:buFontTx/>
              <a:buNone/>
              <a:defRPr sz="2400">
                <a:solidFill>
                  <a:srgbClr val="000000"/>
                </a:solidFill>
              </a:defRPr>
            </a:pPr>
            <a:r>
              <a:t>Şiddetli preeklampsi geçirenlerde %45 lik preeklampsi rekürrensi  mevcuttur. </a:t>
            </a:r>
            <a:r>
              <a:rPr i="1">
                <a:solidFill>
                  <a:schemeClr val="accent6">
                    <a:hueOff val="223676"/>
                    <a:satOff val="3622"/>
                    <a:lumOff val="12757"/>
                  </a:schemeClr>
                </a:solidFill>
              </a:rPr>
              <a:t>Sibai </a:t>
            </a:r>
          </a:p>
          <a:p>
            <a:pPr marL="0" indent="0" defTabSz="457200">
              <a:spcBef>
                <a:spcPts val="0"/>
              </a:spcBef>
              <a:buClrTx/>
              <a:buSzTx/>
              <a:buFontTx/>
              <a:buNone/>
              <a:defRPr sz="2400">
                <a:solidFill>
                  <a:srgbClr val="000000"/>
                </a:solidFill>
              </a:defRPr>
            </a:pPr>
            <a:r>
              <a:t>  </a:t>
            </a:r>
          </a:p>
          <a:p>
            <a:pPr marL="0" indent="0" defTabSz="457200">
              <a:spcBef>
                <a:spcPts val="0"/>
              </a:spcBef>
              <a:buClrTx/>
              <a:buSzTx/>
              <a:buFontTx/>
              <a:buNone/>
              <a:defRPr sz="2400">
                <a:solidFill>
                  <a:srgbClr val="000000"/>
                </a:solidFill>
              </a:defRPr>
            </a:pPr>
            <a:r>
              <a:t>Nullipar preeklampsi öyküsü olan kadınlardan </a:t>
            </a:r>
            <a:r>
              <a:rPr u="sng"/>
              <a:t>sonraki gebeliklerinde</a:t>
            </a:r>
            <a:r>
              <a:t> hipertansiyonun tekrar etmesi ilerki yılarda kronik hipertansiyon gelişme riskini artırırken normotansif kalanlarda risk artışı gözlenmemiştir.</a:t>
            </a:r>
          </a:p>
        </p:txBody>
      </p:sp>
    </p:spTree>
  </p:cSld>
  <p:clrMapOvr>
    <a:masterClrMapping/>
  </p:clrMapOvr>
  <p:transition xmlns:p14="http://schemas.microsoft.com/office/powerpoint/2010/main" spd="med">
    <p:push dir="u"/>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Önlemek İçin Yapılabilecekler"/>
          <p:cNvSpPr txBox="1">
            <a:spLocks noGrp="1"/>
          </p:cNvSpPr>
          <p:nvPr>
            <p:ph type="title"/>
          </p:nvPr>
        </p:nvSpPr>
        <p:spPr>
          <a:prstGeom prst="rect">
            <a:avLst/>
          </a:prstGeom>
        </p:spPr>
        <p:txBody>
          <a:bodyPr/>
          <a:lstStyle/>
          <a:p>
            <a:r>
              <a:t>Önlemek İçin Yapılabilecekler</a:t>
            </a:r>
          </a:p>
        </p:txBody>
      </p:sp>
      <p:sp>
        <p:nvSpPr>
          <p:cNvPr id="451" name="-Düşük kalorili yüksek proteinli diyetler, magnezyum takviyesi ve balık yağı kullanımı faydalı bulunmamıştır. (KANIT Ia )…"/>
          <p:cNvSpPr txBox="1">
            <a:spLocks noGrp="1"/>
          </p:cNvSpPr>
          <p:nvPr>
            <p:ph type="body" idx="1"/>
          </p:nvPr>
        </p:nvSpPr>
        <p:spPr>
          <a:xfrm>
            <a:off x="508000" y="2628900"/>
            <a:ext cx="11988800" cy="7047111"/>
          </a:xfrm>
          <a:prstGeom prst="rect">
            <a:avLst/>
          </a:prstGeom>
        </p:spPr>
        <p:txBody>
          <a:bodyPr>
            <a:normAutofit fontScale="47500" lnSpcReduction="20000"/>
          </a:bodyPr>
          <a:lstStyle/>
          <a:p>
            <a:pPr marL="0" indent="0" defTabSz="411479">
              <a:lnSpc>
                <a:spcPts val="5100"/>
              </a:lnSpc>
              <a:spcBef>
                <a:spcPts val="1000"/>
              </a:spcBef>
              <a:buClrTx/>
              <a:buSzTx/>
              <a:buFontTx/>
              <a:buNone/>
              <a:defRPr sz="2159">
                <a:solidFill>
                  <a:srgbClr val="000000"/>
                </a:solidFill>
              </a:defRPr>
            </a:pPr>
            <a:r>
              <a:t>-Düşük kalorili yüksek proteinli diyetler, magnezyum takviyesi ve balık yağı kullanımı faydalı bulunmamıştır. </a:t>
            </a:r>
            <a:r>
              <a:rPr i="1">
                <a:solidFill>
                  <a:srgbClr val="A6AAA9"/>
                </a:solidFill>
              </a:rPr>
              <a:t>(KANIT Ia )</a:t>
            </a:r>
          </a:p>
          <a:p>
            <a:pPr marL="0" indent="0" defTabSz="411479">
              <a:lnSpc>
                <a:spcPts val="5100"/>
              </a:lnSpc>
              <a:spcBef>
                <a:spcPts val="1000"/>
              </a:spcBef>
              <a:buClrTx/>
              <a:buSzTx/>
              <a:buFontTx/>
              <a:buNone/>
              <a:defRPr sz="2159">
                <a:solidFill>
                  <a:srgbClr val="000000"/>
                </a:solidFill>
              </a:defRPr>
            </a:pPr>
            <a:r>
              <a:t>-Tuz kısıtlamaları ve diüretik kullanımlarının zararlı olduğu kabul edilir.</a:t>
            </a:r>
            <a:br/>
            <a:r>
              <a:t>-Kalsiyum alımının preeklampsi risk ve şiddetini orta düzeyde azalttığı görülmüştür. </a:t>
            </a:r>
            <a:r>
              <a:rPr i="1">
                <a:solidFill>
                  <a:schemeClr val="accent6"/>
                </a:solidFill>
              </a:rPr>
              <a:t>(Atalah AN Cochrane Database Syst. Rev. 2002) (KANIT Ia ) </a:t>
            </a:r>
            <a:endParaRPr sz="1079" i="1">
              <a:solidFill>
                <a:schemeClr val="accent6"/>
              </a:solidFill>
            </a:endParaRPr>
          </a:p>
          <a:p>
            <a:pPr marL="0" indent="0" defTabSz="411479">
              <a:lnSpc>
                <a:spcPts val="5100"/>
              </a:lnSpc>
              <a:spcBef>
                <a:spcPts val="1000"/>
              </a:spcBef>
              <a:buClrTx/>
              <a:buSzTx/>
              <a:buFontTx/>
              <a:buNone/>
              <a:defRPr sz="2159">
                <a:solidFill>
                  <a:srgbClr val="000000"/>
                </a:solidFill>
              </a:defRPr>
            </a:pPr>
            <a:r>
              <a:rPr sz="1079" b="1"/>
              <a:t>-</a:t>
            </a:r>
            <a:r>
              <a:t>1 gr /gün kalsiyum oral alımının yüksek risklilerde preeklampsi riskini ve preterm doğum insidansını azalttığı görülmüştür.</a:t>
            </a:r>
            <a:r>
              <a:rPr>
                <a:solidFill>
                  <a:schemeClr val="accent6"/>
                </a:solidFill>
              </a:rPr>
              <a:t> </a:t>
            </a:r>
            <a:r>
              <a:rPr i="1">
                <a:solidFill>
                  <a:schemeClr val="accent6"/>
                </a:solidFill>
              </a:rPr>
              <a:t>(Hofmeyr GJ Cochrane Database Syst. Rev 2006)</a:t>
            </a:r>
          </a:p>
          <a:p>
            <a:pPr marL="0" indent="0" algn="r" defTabSz="411479">
              <a:lnSpc>
                <a:spcPts val="5000"/>
              </a:lnSpc>
              <a:spcBef>
                <a:spcPts val="1000"/>
              </a:spcBef>
              <a:buClrTx/>
              <a:buSzTx/>
              <a:buFontTx/>
              <a:buNone/>
              <a:defRPr sz="2370" i="1">
                <a:solidFill>
                  <a:schemeClr val="accent5">
                    <a:hueOff val="-411174"/>
                    <a:satOff val="4030"/>
                    <a:lumOff val="-29867"/>
                  </a:schemeClr>
                </a:solidFill>
              </a:defRPr>
            </a:pPr>
            <a:r>
              <a:t>Diyetle yeterli kalsiyum alamayan hastalara 1 gr /gün kalsiyum alımı önerilmelidir </a:t>
            </a:r>
            <a:endParaRPr i="0"/>
          </a:p>
          <a:p>
            <a:pPr marL="0" indent="0" algn="r" defTabSz="411479">
              <a:lnSpc>
                <a:spcPts val="5300"/>
              </a:lnSpc>
              <a:spcBef>
                <a:spcPts val="1000"/>
              </a:spcBef>
              <a:buClrTx/>
              <a:buSzTx/>
              <a:buFontTx/>
              <a:buNone/>
              <a:defRPr sz="2370" i="1">
                <a:solidFill>
                  <a:schemeClr val="accent5">
                    <a:hueOff val="-411174"/>
                    <a:satOff val="4030"/>
                    <a:lumOff val="-29867"/>
                  </a:schemeClr>
                </a:solidFill>
              </a:defRPr>
            </a:pPr>
            <a:r>
              <a:t>Kalsiyumu yüksek riskli hastalarda preeklampsiyi önlemek için önermeden önce ilave verilere ihtiyaç olduğu düşünülmektedir</a:t>
            </a:r>
            <a:endParaRPr>
              <a:solidFill>
                <a:schemeClr val="accent6"/>
              </a:solidFill>
            </a:endParaRPr>
          </a:p>
          <a:p>
            <a:pPr marL="0" indent="0" defTabSz="411479">
              <a:lnSpc>
                <a:spcPts val="5100"/>
              </a:lnSpc>
              <a:spcBef>
                <a:spcPts val="1000"/>
              </a:spcBef>
              <a:buClrTx/>
              <a:buSzTx/>
              <a:buFontTx/>
              <a:buNone/>
              <a:defRPr sz="2159">
                <a:solidFill>
                  <a:srgbClr val="000000"/>
                </a:solidFill>
              </a:defRPr>
            </a:pPr>
            <a:r>
              <a:rPr b="1" i="1">
                <a:solidFill>
                  <a:schemeClr val="accent6"/>
                </a:solidFill>
              </a:rPr>
              <a:t>-</a:t>
            </a:r>
            <a:r>
              <a:t>Antioksidan tedavi</a:t>
            </a:r>
          </a:p>
          <a:p>
            <a:pPr marL="0" lvl="2" indent="411479" defTabSz="411479">
              <a:lnSpc>
                <a:spcPts val="4400"/>
              </a:lnSpc>
              <a:spcBef>
                <a:spcPts val="1000"/>
              </a:spcBef>
              <a:buClrTx/>
              <a:buSzTx/>
              <a:buFontTx/>
              <a:buNone/>
              <a:defRPr sz="1920">
                <a:solidFill>
                  <a:srgbClr val="000000"/>
                </a:solidFill>
              </a:defRPr>
            </a:pPr>
            <a:r>
              <a:t>Vit C 1000 Mg /gün ve Vit E 400 mg/gün verilmesi preeklampsi önlenmesinde umut vermişsede </a:t>
            </a:r>
            <a:r>
              <a:rPr i="1">
                <a:solidFill>
                  <a:schemeClr val="accent6">
                    <a:hueOff val="223676"/>
                    <a:satOff val="3622"/>
                    <a:lumOff val="12757"/>
                  </a:schemeClr>
                </a:solidFill>
              </a:rPr>
              <a:t>( Chappell LC Lancet 1999) </a:t>
            </a:r>
            <a:r>
              <a:t>başka çalışmalarda bu etki gösterilememiştir . </a:t>
            </a:r>
            <a:r>
              <a:rPr i="1">
                <a:solidFill>
                  <a:srgbClr val="A6AAA9"/>
                </a:solidFill>
              </a:rPr>
              <a:t>(Ponston L. Lancet 2006), (Rumbold A.R. N. Engl Med.2006) </a:t>
            </a:r>
            <a:endParaRPr sz="1079"/>
          </a:p>
          <a:p>
            <a:pPr marL="0" indent="0" algn="r" defTabSz="411479">
              <a:lnSpc>
                <a:spcPts val="5100"/>
              </a:lnSpc>
              <a:spcBef>
                <a:spcPts val="1000"/>
              </a:spcBef>
              <a:buClrTx/>
              <a:buSzTx/>
              <a:buFontTx/>
              <a:buNone/>
              <a:defRPr sz="2159" i="1">
                <a:solidFill>
                  <a:srgbClr val="000000"/>
                </a:solidFill>
              </a:defRPr>
            </a:pPr>
            <a:r>
              <a:rPr>
                <a:solidFill>
                  <a:schemeClr val="accent5">
                    <a:hueOff val="-411174"/>
                    <a:satOff val="4030"/>
                    <a:lumOff val="-29867"/>
                  </a:schemeClr>
                </a:solidFill>
              </a:rPr>
              <a:t>Daha geniş ölçekli randomize çalışmalara gereksinim vardır</a:t>
            </a:r>
          </a:p>
        </p:txBody>
      </p:sp>
    </p:spTree>
  </p:cSld>
  <p:clrMapOvr>
    <a:masterClrMapping/>
  </p:clrMapOvr>
  <p:transition xmlns:p14="http://schemas.microsoft.com/office/powerpoint/2010/main" spd="med">
    <p:push dir="u"/>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Önlemek İçin Yapılabilecekler"/>
          <p:cNvSpPr txBox="1">
            <a:spLocks noGrp="1"/>
          </p:cNvSpPr>
          <p:nvPr>
            <p:ph type="title"/>
          </p:nvPr>
        </p:nvSpPr>
        <p:spPr>
          <a:prstGeom prst="rect">
            <a:avLst/>
          </a:prstGeom>
        </p:spPr>
        <p:txBody>
          <a:bodyPr/>
          <a:lstStyle/>
          <a:p>
            <a:r>
              <a:t>Önlemek İçin Yapılabilecekler</a:t>
            </a:r>
          </a:p>
        </p:txBody>
      </p:sp>
      <p:sp>
        <p:nvSpPr>
          <p:cNvPr id="454" name="Düşük doz aspirin…"/>
          <p:cNvSpPr txBox="1">
            <a:spLocks noGrp="1"/>
          </p:cNvSpPr>
          <p:nvPr>
            <p:ph type="body" idx="1"/>
          </p:nvPr>
        </p:nvSpPr>
        <p:spPr>
          <a:xfrm>
            <a:off x="508000" y="2324100"/>
            <a:ext cx="11988800" cy="6950095"/>
          </a:xfrm>
          <a:prstGeom prst="rect">
            <a:avLst/>
          </a:prstGeom>
        </p:spPr>
        <p:txBody>
          <a:bodyPr>
            <a:normAutofit fontScale="62500" lnSpcReduction="20000"/>
          </a:bodyPr>
          <a:lstStyle/>
          <a:p>
            <a:pPr marL="0" indent="0" defTabSz="457200">
              <a:lnSpc>
                <a:spcPts val="5900"/>
              </a:lnSpc>
              <a:spcBef>
                <a:spcPts val="1200"/>
              </a:spcBef>
              <a:buClrTx/>
              <a:buSzTx/>
              <a:buFontTx/>
              <a:buNone/>
              <a:defRPr sz="2600" i="1">
                <a:solidFill>
                  <a:srgbClr val="000000"/>
                </a:solidFill>
              </a:defRPr>
            </a:pPr>
            <a:r>
              <a:rPr i="0"/>
              <a:t>Düşük doz aspirin</a:t>
            </a:r>
          </a:p>
          <a:p>
            <a:pPr marL="0" indent="0" defTabSz="457200">
              <a:lnSpc>
                <a:spcPts val="5900"/>
              </a:lnSpc>
              <a:spcBef>
                <a:spcPts val="1200"/>
              </a:spcBef>
              <a:buClrTx/>
              <a:buSzTx/>
              <a:buFontTx/>
              <a:buNone/>
              <a:defRPr sz="2600" i="1">
                <a:solidFill>
                  <a:srgbClr val="000000"/>
                </a:solidFill>
              </a:defRPr>
            </a:pPr>
            <a:r>
              <a:rPr i="0"/>
              <a:t>-Düşük riskli nullipar kadınlarda riski azaltmadığı ileri sürülmüştür. </a:t>
            </a:r>
            <a:r>
              <a:rPr>
                <a:solidFill>
                  <a:schemeClr val="accent6">
                    <a:hueOff val="223676"/>
                    <a:satOff val="3622"/>
                    <a:lumOff val="12757"/>
                  </a:schemeClr>
                </a:solidFill>
              </a:rPr>
              <a:t>(Sibai BM N.Eng J Med 1993) </a:t>
            </a:r>
          </a:p>
          <a:p>
            <a:pPr marL="0" indent="0" defTabSz="457200">
              <a:lnSpc>
                <a:spcPts val="5500"/>
              </a:lnSpc>
              <a:spcBef>
                <a:spcPts val="1200"/>
              </a:spcBef>
              <a:buClrTx/>
              <a:buSzTx/>
              <a:buFontTx/>
              <a:buNone/>
              <a:defRPr sz="2600">
                <a:solidFill>
                  <a:srgbClr val="000000"/>
                </a:solidFill>
              </a:defRPr>
            </a:pPr>
            <a:r>
              <a:t>-CLASP çalışması riskli hastalarda rutin profilaktik ve tedavi amaçlı düşük doz kullanımı faydalı bulmamıştır. </a:t>
            </a:r>
            <a:r>
              <a:rPr i="1">
                <a:solidFill>
                  <a:srgbClr val="C9C3BA"/>
                </a:solidFill>
              </a:rPr>
              <a:t>(CLASP Lancet 1994) </a:t>
            </a:r>
          </a:p>
          <a:p>
            <a:pPr marL="0" indent="0" defTabSz="457200">
              <a:lnSpc>
                <a:spcPts val="5500"/>
              </a:lnSpc>
              <a:spcBef>
                <a:spcPts val="1200"/>
              </a:spcBef>
              <a:buClrTx/>
              <a:buSzTx/>
              <a:buFontTx/>
              <a:buNone/>
              <a:defRPr sz="2600">
                <a:solidFill>
                  <a:srgbClr val="000000"/>
                </a:solidFill>
              </a:defRPr>
            </a:pPr>
            <a:r>
              <a:t>-Randomize çift kör plasebo kontrollü bir çalışmada çift taraflı uterin arter çentiği olan kadınlarda preeklampsi insidansını azalttığı gösterilmiştir. </a:t>
            </a:r>
            <a:r>
              <a:rPr i="1">
                <a:solidFill>
                  <a:schemeClr val="accent6">
                    <a:hueOff val="223676"/>
                    <a:satOff val="3622"/>
                    <a:lumOff val="12757"/>
                  </a:schemeClr>
                </a:solidFill>
              </a:rPr>
              <a:t>(Vainio M. BJOG 2002: 109;161) </a:t>
            </a:r>
          </a:p>
          <a:p>
            <a:pPr marL="0" indent="0" defTabSz="457200">
              <a:lnSpc>
                <a:spcPts val="5500"/>
              </a:lnSpc>
              <a:spcBef>
                <a:spcPts val="1200"/>
              </a:spcBef>
              <a:buClrTx/>
              <a:buSzTx/>
              <a:buFontTx/>
              <a:buNone/>
              <a:defRPr sz="2600">
                <a:solidFill>
                  <a:srgbClr val="000000"/>
                </a:solidFill>
              </a:defRPr>
            </a:pPr>
            <a:r>
              <a:t>-Yüksek riskli kadınlarda preeklampsi gelişimini ,erken doğumu ve perinatal ölümü az oranda azaltır. </a:t>
            </a:r>
            <a:r>
              <a:rPr i="1">
                <a:solidFill>
                  <a:srgbClr val="A6AAA9"/>
                </a:solidFill>
              </a:rPr>
              <a:t>(Duley L Cochrane database system rev.2004) (Knight M Cochrane database system rev.2001) </a:t>
            </a:r>
          </a:p>
          <a:p>
            <a:pPr marL="0" indent="0" algn="r" defTabSz="457200">
              <a:lnSpc>
                <a:spcPts val="5900"/>
              </a:lnSpc>
              <a:spcBef>
                <a:spcPts val="1200"/>
              </a:spcBef>
              <a:buClrTx/>
              <a:buSzTx/>
              <a:buFontTx/>
              <a:buNone/>
              <a:defRPr sz="2600" i="1">
                <a:solidFill>
                  <a:schemeClr val="accent5">
                    <a:hueOff val="-411174"/>
                    <a:satOff val="4030"/>
                    <a:lumOff val="-29867"/>
                  </a:schemeClr>
                </a:solidFill>
              </a:defRPr>
            </a:pPr>
            <a:r>
              <a:t>Preeklampsi açısından yüksek riskli kadınlarda düşük doz aspirin riski anlamlı azaltır.</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GİRİŞ"/>
          <p:cNvSpPr txBox="1">
            <a:spLocks noGrp="1"/>
          </p:cNvSpPr>
          <p:nvPr>
            <p:ph type="title"/>
          </p:nvPr>
        </p:nvSpPr>
        <p:spPr>
          <a:prstGeom prst="rect">
            <a:avLst/>
          </a:prstGeom>
        </p:spPr>
        <p:txBody>
          <a:bodyPr/>
          <a:lstStyle/>
          <a:p>
            <a:r>
              <a:t>GİRİŞ </a:t>
            </a:r>
          </a:p>
        </p:txBody>
      </p:sp>
      <p:sp>
        <p:nvSpPr>
          <p:cNvPr id="151" name="İNSİDANSI %8-15…"/>
          <p:cNvSpPr txBox="1">
            <a:spLocks noGrp="1"/>
          </p:cNvSpPr>
          <p:nvPr>
            <p:ph type="body" idx="1"/>
          </p:nvPr>
        </p:nvSpPr>
        <p:spPr>
          <a:xfrm>
            <a:off x="37917" y="2324100"/>
            <a:ext cx="8156424" cy="6350000"/>
          </a:xfrm>
          <a:prstGeom prst="rect">
            <a:avLst/>
          </a:prstGeom>
        </p:spPr>
        <p:txBody>
          <a:bodyPr/>
          <a:lstStyle/>
          <a:p>
            <a:pPr marL="0" lvl="1" indent="228600" defTabSz="457200">
              <a:lnSpc>
                <a:spcPts val="3600"/>
              </a:lnSpc>
              <a:spcBef>
                <a:spcPts val="1200"/>
              </a:spcBef>
              <a:buClrTx/>
              <a:buSzTx/>
              <a:buFontTx/>
              <a:buNone/>
              <a:defRPr sz="1900">
                <a:solidFill>
                  <a:srgbClr val="000000"/>
                </a:solidFill>
                <a:latin typeface="Times"/>
                <a:ea typeface="Times"/>
                <a:cs typeface="Times"/>
                <a:sym typeface="Times"/>
              </a:defRPr>
            </a:pPr>
            <a:r>
              <a:t>İNSİDANSI %8-15</a:t>
            </a:r>
          </a:p>
          <a:p>
            <a:pPr marL="0" lvl="1" indent="228600" defTabSz="457200">
              <a:lnSpc>
                <a:spcPts val="3600"/>
              </a:lnSpc>
              <a:spcBef>
                <a:spcPts val="1200"/>
              </a:spcBef>
              <a:buClrTx/>
              <a:buSzTx/>
              <a:buFontTx/>
              <a:buNone/>
              <a:defRPr sz="1900">
                <a:solidFill>
                  <a:srgbClr val="000000"/>
                </a:solidFill>
                <a:latin typeface="Times"/>
                <a:ea typeface="Times"/>
                <a:cs typeface="Times"/>
                <a:sym typeface="Times"/>
              </a:defRPr>
            </a:pPr>
            <a:r>
              <a:t>YILDA 50.000 MATERNAL ÖLÜM</a:t>
            </a:r>
          </a:p>
          <a:p>
            <a:pPr marL="0" lvl="1" indent="228600" defTabSz="457200">
              <a:lnSpc>
                <a:spcPts val="3600"/>
              </a:lnSpc>
              <a:spcBef>
                <a:spcPts val="1200"/>
              </a:spcBef>
              <a:buClrTx/>
              <a:buSzTx/>
              <a:buFontTx/>
              <a:buNone/>
              <a:defRPr sz="1900">
                <a:solidFill>
                  <a:srgbClr val="000000"/>
                </a:solidFill>
                <a:latin typeface="Times"/>
                <a:ea typeface="Times"/>
                <a:cs typeface="Times"/>
                <a:sym typeface="Times"/>
              </a:defRPr>
            </a:pPr>
            <a:r>
              <a:t>MATERNAL VE FETAL MORTALİTEYİ ANLAMLI OLARAK ARTIRIR.</a:t>
            </a:r>
          </a:p>
          <a:p>
            <a:pPr marL="0" lvl="2" indent="457200" defTabSz="457200">
              <a:lnSpc>
                <a:spcPts val="3600"/>
              </a:lnSpc>
              <a:spcBef>
                <a:spcPts val="1200"/>
              </a:spcBef>
              <a:buClrTx/>
              <a:buSzTx/>
              <a:buFontTx/>
              <a:buNone/>
              <a:defRPr sz="1900">
                <a:solidFill>
                  <a:srgbClr val="000000"/>
                </a:solidFill>
                <a:latin typeface="Times"/>
                <a:ea typeface="Times"/>
                <a:cs typeface="Times"/>
                <a:sym typeface="Times"/>
              </a:defRPr>
            </a:pPr>
            <a:r>
              <a:t>GELECEKTEKİ MATERNAL KARDİOVASKÜLER HASTALIKLA İLİŞKİLİ</a:t>
            </a:r>
          </a:p>
          <a:p>
            <a:pPr marL="0" lvl="2" indent="457200" defTabSz="457200">
              <a:lnSpc>
                <a:spcPts val="3600"/>
              </a:lnSpc>
              <a:spcBef>
                <a:spcPts val="1200"/>
              </a:spcBef>
              <a:buClrTx/>
              <a:buSzTx/>
              <a:buFontTx/>
              <a:buNone/>
              <a:defRPr sz="1900">
                <a:solidFill>
                  <a:srgbClr val="000000"/>
                </a:solidFill>
                <a:latin typeface="Times"/>
                <a:ea typeface="Times"/>
                <a:cs typeface="Times"/>
                <a:sym typeface="Times"/>
              </a:defRPr>
            </a:pPr>
            <a:r>
              <a:t>İNTRAUTERİN GELİŞME GERİLİĞİ, PRETERM DOĞUM, DÜŞÜK DOĞUM AĞIRLIĞI VE PERİNATAL ÖLÜM İLE DOĞRUDAN İLİŞKİLİ </a:t>
            </a:r>
          </a:p>
          <a:p>
            <a:pPr marL="0" lvl="6" indent="1371600" defTabSz="457200">
              <a:lnSpc>
                <a:spcPts val="3600"/>
              </a:lnSpc>
              <a:spcBef>
                <a:spcPts val="1200"/>
              </a:spcBef>
              <a:buClrTx/>
              <a:buSzTx/>
              <a:buFontTx/>
              <a:buNone/>
              <a:defRPr sz="1900" i="1">
                <a:solidFill>
                  <a:schemeClr val="accent6">
                    <a:hueOff val="36663"/>
                    <a:satOff val="1899"/>
                    <a:lumOff val="-23748"/>
                  </a:schemeClr>
                </a:solidFill>
                <a:latin typeface="Times"/>
                <a:ea typeface="Times"/>
                <a:cs typeface="Times"/>
                <a:sym typeface="Times"/>
              </a:defRPr>
            </a:pPr>
            <a:r>
              <a:t>NICE CLINICAL GUIDELINE :HYPERTENSION IN PREGNANCY</a:t>
            </a:r>
          </a:p>
        </p:txBody>
      </p:sp>
      <p:sp>
        <p:nvSpPr>
          <p:cNvPr id="152" name="Plesanta dekolmanı…"/>
          <p:cNvSpPr txBox="1"/>
          <p:nvPr/>
        </p:nvSpPr>
        <p:spPr>
          <a:xfrm>
            <a:off x="8127399" y="6585609"/>
            <a:ext cx="4859870" cy="1701801"/>
          </a:xfrm>
          <a:prstGeom prst="rect">
            <a:avLst/>
          </a:prstGeom>
          <a:blipFill>
            <a:blip r:embed="rId2">
              <a:alphaModFix amt="94054"/>
            </a:blip>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solidFill>
                  <a:srgbClr val="FFFFFF"/>
                </a:solidFill>
                <a:effectLst>
                  <a:outerShdw blurRad="25400" dist="33948" dir="2700000" rotWithShape="0">
                    <a:srgbClr val="3B3936"/>
                  </a:outerShdw>
                </a:effectLst>
              </a:defRPr>
            </a:pPr>
            <a:r>
              <a:t>Plesanta dekolmanı</a:t>
            </a:r>
          </a:p>
          <a:p>
            <a:pPr>
              <a:defRPr sz="3200">
                <a:solidFill>
                  <a:srgbClr val="FFFFFF"/>
                </a:solidFill>
                <a:effectLst>
                  <a:outerShdw blurRad="25400" dist="33948" dir="2700000" rotWithShape="0">
                    <a:srgbClr val="3B3936"/>
                  </a:outerShdw>
                </a:effectLst>
              </a:defRPr>
            </a:pPr>
            <a:r>
              <a:t>  Uteroplasenter yetmezlik</a:t>
            </a:r>
          </a:p>
          <a:p>
            <a:pPr>
              <a:defRPr sz="3200">
                <a:solidFill>
                  <a:srgbClr val="FFFFFF"/>
                </a:solidFill>
                <a:effectLst>
                  <a:outerShdw blurRad="25400" dist="33948" dir="2700000" rotWithShape="0">
                    <a:srgbClr val="3B3936"/>
                  </a:outerShdw>
                </a:effectLst>
              </a:defRPr>
            </a:pPr>
            <a:r>
              <a:t>  Prematürite </a:t>
            </a:r>
          </a:p>
        </p:txBody>
      </p:sp>
      <p:sp>
        <p:nvSpPr>
          <p:cNvPr id="153" name="Dekolmana bağlı ciddi kanama…"/>
          <p:cNvSpPr txBox="1"/>
          <p:nvPr/>
        </p:nvSpPr>
        <p:spPr>
          <a:xfrm>
            <a:off x="8123682" y="2197429"/>
            <a:ext cx="4859871" cy="43688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solidFill>
                  <a:srgbClr val="FFFFFF"/>
                </a:solidFill>
                <a:effectLst>
                  <a:outerShdw blurRad="25400" dist="33948" dir="2700000" rotWithShape="0">
                    <a:srgbClr val="3B3936"/>
                  </a:outerShdw>
                </a:effectLst>
              </a:defRPr>
            </a:pPr>
            <a:r>
              <a:t>Dekolmana bağlı ciddi kanama</a:t>
            </a:r>
          </a:p>
          <a:p>
            <a:pPr>
              <a:defRPr sz="3200">
                <a:solidFill>
                  <a:srgbClr val="FFFFFF"/>
                </a:solidFill>
                <a:effectLst>
                  <a:outerShdw blurRad="25400" dist="33948" dir="2700000" rotWithShape="0">
                    <a:srgbClr val="3B3936"/>
                  </a:outerShdw>
                </a:effectLst>
              </a:defRPr>
            </a:pPr>
            <a:r>
              <a:t>  Koagulopati</a:t>
            </a:r>
          </a:p>
          <a:p>
            <a:pPr>
              <a:defRPr sz="3200">
                <a:solidFill>
                  <a:srgbClr val="FFFFFF"/>
                </a:solidFill>
                <a:effectLst>
                  <a:outerShdw blurRad="25400" dist="33948" dir="2700000" rotWithShape="0">
                    <a:srgbClr val="3B3936"/>
                  </a:outerShdw>
                </a:effectLst>
              </a:defRPr>
            </a:pPr>
            <a:r>
              <a:t>  Serebrovaskuler kanama</a:t>
            </a:r>
          </a:p>
          <a:p>
            <a:pPr>
              <a:defRPr sz="3200">
                <a:solidFill>
                  <a:srgbClr val="FFFFFF"/>
                </a:solidFill>
                <a:effectLst>
                  <a:outerShdw blurRad="25400" dist="33948" dir="2700000" rotWithShape="0">
                    <a:srgbClr val="3B3936"/>
                  </a:outerShdw>
                </a:effectLst>
              </a:defRPr>
            </a:pPr>
            <a:r>
              <a:t>  Pulmoner ödem</a:t>
            </a:r>
          </a:p>
          <a:p>
            <a:pPr>
              <a:defRPr sz="3200">
                <a:solidFill>
                  <a:srgbClr val="FFFFFF"/>
                </a:solidFill>
                <a:effectLst>
                  <a:outerShdw blurRad="25400" dist="33948" dir="2700000" rotWithShape="0">
                    <a:srgbClr val="3B3936"/>
                  </a:outerShdw>
                </a:effectLst>
              </a:defRPr>
            </a:pPr>
            <a:r>
              <a:t>  Akut renal yetmezlik</a:t>
            </a:r>
          </a:p>
          <a:p>
            <a:pPr>
              <a:defRPr sz="3200">
                <a:solidFill>
                  <a:srgbClr val="FFFFFF"/>
                </a:solidFill>
                <a:effectLst>
                  <a:outerShdw blurRad="25400" dist="33948" dir="2700000" rotWithShape="0">
                    <a:srgbClr val="3B3936"/>
                  </a:outerShdw>
                </a:effectLst>
              </a:defRPr>
            </a:pPr>
            <a:r>
              <a:t>  Karaciğer rüptürü</a:t>
            </a:r>
          </a:p>
          <a:p>
            <a:pPr>
              <a:defRPr sz="3200">
                <a:solidFill>
                  <a:srgbClr val="FFFFFF"/>
                </a:solidFill>
                <a:effectLst>
                  <a:outerShdw blurRad="25400" dist="33948" dir="2700000" rotWithShape="0">
                    <a:srgbClr val="3B3936"/>
                  </a:outerShdw>
                </a:effectLst>
              </a:defRPr>
            </a:pPr>
            <a:r>
              <a:t>  Retina yırtılması</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41751">
            <a:alpha val="39586"/>
          </a:srgbClr>
        </a:solidFill>
        <a:effectLst/>
      </p:bgPr>
    </p:bg>
    <p:spTree>
      <p:nvGrpSpPr>
        <p:cNvPr id="1" name=""/>
        <p:cNvGrpSpPr/>
        <p:nvPr/>
      </p:nvGrpSpPr>
      <p:grpSpPr>
        <a:xfrm>
          <a:off x="0" y="0"/>
          <a:ext cx="0" cy="0"/>
          <a:chOff x="0" y="0"/>
          <a:chExt cx="0" cy="0"/>
        </a:xfrm>
      </p:grpSpPr>
      <p:sp>
        <p:nvSpPr>
          <p:cNvPr id="155" name="Başlık"/>
          <p:cNvSpPr txBox="1">
            <a:spLocks noGrp="1"/>
          </p:cNvSpPr>
          <p:nvPr>
            <p:ph type="title"/>
          </p:nvPr>
        </p:nvSpPr>
        <p:spPr>
          <a:prstGeom prst="rect">
            <a:avLst/>
          </a:prstGeom>
        </p:spPr>
        <p:txBody>
          <a:bodyPr/>
          <a:lstStyle/>
          <a:p>
            <a:endParaRPr/>
          </a:p>
        </p:txBody>
      </p:sp>
      <p:pic>
        <p:nvPicPr>
          <p:cNvPr id="156" name="Görüntü" descr="Görüntü"/>
          <p:cNvPicPr>
            <a:picLocks noChangeAspect="1"/>
          </p:cNvPicPr>
          <p:nvPr/>
        </p:nvPicPr>
        <p:blipFill>
          <a:blip r:embed="rId2">
            <a:extLst/>
          </a:blip>
          <a:stretch>
            <a:fillRect/>
          </a:stretch>
        </p:blipFill>
        <p:spPr>
          <a:xfrm>
            <a:off x="0" y="1157147"/>
            <a:ext cx="13004800" cy="7439306"/>
          </a:xfrm>
          <a:prstGeom prst="rect">
            <a:avLst/>
          </a:prstGeom>
          <a:ln w="12700">
            <a:miter lim="400000"/>
          </a:ln>
        </p:spPr>
      </p:pic>
      <p:sp>
        <p:nvSpPr>
          <p:cNvPr id="157" name="Dikdörtgen"/>
          <p:cNvSpPr/>
          <p:nvPr/>
        </p:nvSpPr>
        <p:spPr>
          <a:xfrm>
            <a:off x="6303859" y="1181353"/>
            <a:ext cx="1665332" cy="1278027"/>
          </a:xfrm>
          <a:prstGeom prst="rect">
            <a:avLst/>
          </a:prstGeom>
          <a:solidFill>
            <a:srgbClr val="941751">
              <a:alpha val="47103"/>
            </a:srgbClr>
          </a:solidFill>
          <a:ln w="12700">
            <a:miter lim="400000"/>
          </a:ln>
        </p:spPr>
        <p:txBody>
          <a:bodyPr lIns="50800" tIns="50800" rIns="50800" bIns="50800" anchor="ctr"/>
          <a:lstStyle/>
          <a:p>
            <a:pPr>
              <a:defRPr sz="3200">
                <a:solidFill>
                  <a:srgbClr val="FFFFFF"/>
                </a:solidFill>
                <a:effectLst>
                  <a:outerShdw blurRad="25400" dist="33948" dir="2700000" rotWithShape="0">
                    <a:srgbClr val="3B3936"/>
                  </a:outerShdw>
                </a:effectLs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41751">
            <a:alpha val="39586"/>
          </a:srgbClr>
        </a:solidFill>
        <a:effectLst/>
      </p:bgPr>
    </p:bg>
    <p:spTree>
      <p:nvGrpSpPr>
        <p:cNvPr id="1" name=""/>
        <p:cNvGrpSpPr/>
        <p:nvPr/>
      </p:nvGrpSpPr>
      <p:grpSpPr>
        <a:xfrm>
          <a:off x="0" y="0"/>
          <a:ext cx="0" cy="0"/>
          <a:chOff x="0" y="0"/>
          <a:chExt cx="0" cy="0"/>
        </a:xfrm>
      </p:grpSpPr>
      <p:sp>
        <p:nvSpPr>
          <p:cNvPr id="159" name="Başlık"/>
          <p:cNvSpPr txBox="1">
            <a:spLocks noGrp="1"/>
          </p:cNvSpPr>
          <p:nvPr>
            <p:ph type="title"/>
          </p:nvPr>
        </p:nvSpPr>
        <p:spPr>
          <a:prstGeom prst="rect">
            <a:avLst/>
          </a:prstGeom>
        </p:spPr>
        <p:txBody>
          <a:bodyPr/>
          <a:lstStyle/>
          <a:p>
            <a:endParaRPr/>
          </a:p>
        </p:txBody>
      </p:sp>
      <p:pic>
        <p:nvPicPr>
          <p:cNvPr id="160" name="Görüntü" descr="Görüntü"/>
          <p:cNvPicPr>
            <a:picLocks noChangeAspect="1"/>
          </p:cNvPicPr>
          <p:nvPr/>
        </p:nvPicPr>
        <p:blipFill>
          <a:blip r:embed="rId2">
            <a:extLst/>
          </a:blip>
          <a:stretch>
            <a:fillRect/>
          </a:stretch>
        </p:blipFill>
        <p:spPr>
          <a:xfrm>
            <a:off x="0" y="1157147"/>
            <a:ext cx="13004800" cy="7439306"/>
          </a:xfrm>
          <a:prstGeom prst="rect">
            <a:avLst/>
          </a:prstGeom>
          <a:ln w="12700">
            <a:miter lim="400000"/>
          </a:ln>
        </p:spPr>
      </p:pic>
      <p:sp>
        <p:nvSpPr>
          <p:cNvPr id="161" name="Dikdörtgen"/>
          <p:cNvSpPr/>
          <p:nvPr/>
        </p:nvSpPr>
        <p:spPr>
          <a:xfrm>
            <a:off x="6303859" y="1181353"/>
            <a:ext cx="1665332" cy="1278027"/>
          </a:xfrm>
          <a:prstGeom prst="rect">
            <a:avLst/>
          </a:prstGeom>
          <a:solidFill>
            <a:srgbClr val="941751">
              <a:alpha val="47103"/>
            </a:srgbClr>
          </a:solidFill>
          <a:ln w="12700">
            <a:miter lim="400000"/>
          </a:ln>
        </p:spPr>
        <p:txBody>
          <a:bodyPr lIns="50800" tIns="50800" rIns="50800" bIns="50800" anchor="ctr"/>
          <a:lstStyle/>
          <a:p>
            <a:pPr>
              <a:defRPr sz="3200">
                <a:solidFill>
                  <a:srgbClr val="FFFFFF"/>
                </a:solidFill>
                <a:effectLst>
                  <a:outerShdw blurRad="25400" dist="33948" dir="2700000" rotWithShape="0">
                    <a:srgbClr val="3B3936"/>
                  </a:outerShdw>
                </a:effectLst>
              </a:defRPr>
            </a:pPr>
            <a:endParaRPr/>
          </a:p>
        </p:txBody>
      </p:sp>
      <p:graphicFrame>
        <p:nvGraphicFramePr>
          <p:cNvPr id="162" name="2B Pasta Grafiği"/>
          <p:cNvGraphicFramePr/>
          <p:nvPr/>
        </p:nvGraphicFramePr>
        <p:xfrm>
          <a:off x="356806" y="2309477"/>
          <a:ext cx="4737101" cy="4737101"/>
        </p:xfrm>
        <a:graphic>
          <a:graphicData uri="http://schemas.openxmlformats.org/drawingml/2006/chart">
            <c:chart xmlns:c="http://schemas.openxmlformats.org/drawingml/2006/chart" xmlns:r="http://schemas.openxmlformats.org/officeDocument/2006/relationships" r:id="rId3"/>
          </a:graphicData>
        </a:graphic>
      </p:graphicFrame>
      <p:sp>
        <p:nvSpPr>
          <p:cNvPr id="163" name="Global causes of maternal death: a WHO systematic analysis 2014"/>
          <p:cNvSpPr txBox="1"/>
          <p:nvPr/>
        </p:nvSpPr>
        <p:spPr>
          <a:xfrm>
            <a:off x="4390439" y="8793002"/>
            <a:ext cx="8241209"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solidFill>
                  <a:schemeClr val="accent6">
                    <a:hueOff val="223676"/>
                    <a:satOff val="3622"/>
                    <a:lumOff val="12757"/>
                  </a:schemeClr>
                </a:solidFill>
              </a:defRPr>
            </a:lvl1pPr>
          </a:lstStyle>
          <a:p>
            <a:r>
              <a:t>Global causes of maternal death: a WHO systematic analysis 2014</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INIFLANDIRMA"/>
          <p:cNvSpPr txBox="1">
            <a:spLocks noGrp="1"/>
          </p:cNvSpPr>
          <p:nvPr>
            <p:ph type="title"/>
          </p:nvPr>
        </p:nvSpPr>
        <p:spPr>
          <a:prstGeom prst="rect">
            <a:avLst/>
          </a:prstGeom>
        </p:spPr>
        <p:txBody>
          <a:bodyPr/>
          <a:lstStyle/>
          <a:p>
            <a:r>
              <a:t>SINIFLANDIRMA</a:t>
            </a:r>
          </a:p>
        </p:txBody>
      </p:sp>
      <p:sp>
        <p:nvSpPr>
          <p:cNvPr id="166" name="GESTASYONEL HİPERTANSİYON…"/>
          <p:cNvSpPr txBox="1">
            <a:spLocks noGrp="1"/>
          </p:cNvSpPr>
          <p:nvPr>
            <p:ph type="body" sz="half" idx="1"/>
          </p:nvPr>
        </p:nvSpPr>
        <p:spPr>
          <a:xfrm>
            <a:off x="508000" y="2628900"/>
            <a:ext cx="5739458" cy="6096000"/>
          </a:xfrm>
          <a:prstGeom prst="rect">
            <a:avLst/>
          </a:prstGeom>
        </p:spPr>
        <p:txBody>
          <a:bodyPr/>
          <a:lstStyle/>
          <a:p>
            <a:pPr marL="0" indent="0">
              <a:buClrTx/>
              <a:buSzTx/>
              <a:buFontTx/>
              <a:buNone/>
              <a:defRPr sz="2800"/>
            </a:pPr>
            <a:r>
              <a:t>GESTASYONEL HİPERTANSİYON</a:t>
            </a:r>
          </a:p>
          <a:p>
            <a:pPr marL="0" indent="0">
              <a:buClrTx/>
              <a:buSzTx/>
              <a:buFontTx/>
              <a:buNone/>
              <a:defRPr sz="2800"/>
            </a:pPr>
            <a:r>
              <a:t>PREEKLAMPSİ-EKLAMPSİ</a:t>
            </a:r>
          </a:p>
          <a:p>
            <a:pPr marL="0" indent="0">
              <a:buClrTx/>
              <a:buSzTx/>
              <a:buFontTx/>
              <a:buNone/>
              <a:defRPr sz="2800"/>
            </a:pPr>
            <a:r>
              <a:t>SÜPEREMPOZE PREEKLAMPSİ</a:t>
            </a:r>
          </a:p>
          <a:p>
            <a:pPr marL="0" indent="0">
              <a:buClrTx/>
              <a:buSzTx/>
              <a:buFontTx/>
              <a:buNone/>
              <a:defRPr sz="2800"/>
            </a:pPr>
            <a:r>
              <a:t>KRONİK HT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Dikdörtgen"/>
          <p:cNvSpPr/>
          <p:nvPr/>
        </p:nvSpPr>
        <p:spPr>
          <a:xfrm>
            <a:off x="6346214" y="2501900"/>
            <a:ext cx="5747972" cy="6350000"/>
          </a:xfrm>
          <a:prstGeom prst="rect">
            <a:avLst/>
          </a:prstGeom>
          <a:solidFill>
            <a:srgbClr val="000000"/>
          </a:solidFill>
          <a:ln w="25400">
            <a:solidFill>
              <a:srgbClr val="941751"/>
            </a:solidFill>
            <a:miter lim="400000"/>
          </a:ln>
        </p:spPr>
        <p:txBody>
          <a:bodyPr lIns="50800" tIns="50800" rIns="50800" bIns="50800" anchor="ctr"/>
          <a:lstStyle/>
          <a:p>
            <a:pPr>
              <a:defRPr sz="3200">
                <a:solidFill>
                  <a:srgbClr val="FFFFFF"/>
                </a:solidFill>
              </a:defRPr>
            </a:pPr>
            <a:endParaRPr/>
          </a:p>
        </p:txBody>
      </p:sp>
      <p:sp>
        <p:nvSpPr>
          <p:cNvPr id="171" name="GESTASYONEL HİPERTANSİYON"/>
          <p:cNvSpPr txBox="1">
            <a:spLocks noGrp="1"/>
          </p:cNvSpPr>
          <p:nvPr>
            <p:ph type="title"/>
          </p:nvPr>
        </p:nvSpPr>
        <p:spPr>
          <a:prstGeom prst="rect">
            <a:avLst/>
          </a:prstGeom>
        </p:spPr>
        <p:txBody>
          <a:bodyPr>
            <a:normAutofit fontScale="90000"/>
          </a:bodyPr>
          <a:lstStyle>
            <a:lvl1pPr defTabSz="467359">
              <a:spcBef>
                <a:spcPts val="1200"/>
              </a:spcBef>
              <a:defRPr sz="5600"/>
            </a:lvl1pPr>
          </a:lstStyle>
          <a:p>
            <a:r>
              <a:t>GESTASYONEL HİPERTANSİYON</a:t>
            </a:r>
          </a:p>
        </p:txBody>
      </p:sp>
      <p:sp>
        <p:nvSpPr>
          <p:cNvPr id="172" name="GESTASYONEL HİPERTANSİYON…"/>
          <p:cNvSpPr txBox="1">
            <a:spLocks noGrp="1"/>
          </p:cNvSpPr>
          <p:nvPr>
            <p:ph type="body" sz="half" idx="1"/>
          </p:nvPr>
        </p:nvSpPr>
        <p:spPr>
          <a:xfrm>
            <a:off x="508000" y="2628900"/>
            <a:ext cx="5739458" cy="6096000"/>
          </a:xfrm>
          <a:prstGeom prst="rect">
            <a:avLst/>
          </a:prstGeom>
        </p:spPr>
        <p:txBody>
          <a:bodyPr/>
          <a:lstStyle/>
          <a:p>
            <a:pPr marL="0" indent="0">
              <a:buClrTx/>
              <a:buSzTx/>
              <a:buFontTx/>
              <a:buNone/>
              <a:defRPr sz="2800"/>
            </a:pPr>
            <a:r>
              <a:t>GESTASYONEL HİPERTANSİYON</a:t>
            </a:r>
          </a:p>
          <a:p>
            <a:pPr marL="0" indent="0">
              <a:buClrTx/>
              <a:buSzTx/>
              <a:buFontTx/>
              <a:buNone/>
              <a:defRPr sz="2800">
                <a:solidFill>
                  <a:schemeClr val="accent6"/>
                </a:solidFill>
              </a:defRPr>
            </a:pPr>
            <a:r>
              <a:t>PREEKLAMPSİ-EKLAMPSİ</a:t>
            </a:r>
          </a:p>
          <a:p>
            <a:pPr marL="0" indent="0">
              <a:buClrTx/>
              <a:buSzTx/>
              <a:buFontTx/>
              <a:buNone/>
              <a:defRPr sz="2800">
                <a:solidFill>
                  <a:schemeClr val="accent6"/>
                </a:solidFill>
              </a:defRPr>
            </a:pPr>
            <a:r>
              <a:t>SÜPEREMPOZE PREEKLAMPSİ</a:t>
            </a:r>
          </a:p>
          <a:p>
            <a:pPr marL="0" indent="0">
              <a:buClrTx/>
              <a:buSzTx/>
              <a:buFontTx/>
              <a:buNone/>
              <a:defRPr sz="2800">
                <a:solidFill>
                  <a:schemeClr val="accent6"/>
                </a:solidFill>
              </a:defRPr>
            </a:pPr>
            <a:r>
              <a:t>KRONİK HT</a:t>
            </a:r>
          </a:p>
        </p:txBody>
      </p:sp>
      <p:sp>
        <p:nvSpPr>
          <p:cNvPr id="173" name="&gt;20 .Gebelik haftasında hipertansiyon gelişmeli…"/>
          <p:cNvSpPr txBox="1"/>
          <p:nvPr/>
        </p:nvSpPr>
        <p:spPr>
          <a:xfrm>
            <a:off x="6581913" y="3594100"/>
            <a:ext cx="5276574" cy="416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t>&gt;20 .Gebelik haftasında hipertansiyon gelişmeli</a:t>
            </a:r>
          </a:p>
          <a:p>
            <a:pPr>
              <a:defRPr>
                <a:solidFill>
                  <a:srgbClr val="FFFFFF"/>
                </a:solidFill>
              </a:defRPr>
            </a:pPr>
            <a:endParaRPr/>
          </a:p>
          <a:p>
            <a:pPr>
              <a:defRPr>
                <a:solidFill>
                  <a:srgbClr val="FFFFFF"/>
                </a:solidFill>
              </a:defRPr>
            </a:pPr>
            <a:r>
              <a:t>-Önceden normotansif  olmalı</a:t>
            </a:r>
          </a:p>
          <a:p>
            <a:pPr>
              <a:defRPr>
                <a:solidFill>
                  <a:srgbClr val="FFFFFF"/>
                </a:solidFill>
              </a:defRPr>
            </a:pPr>
            <a:r>
              <a:t>Sistolik ≥ 140 mmHg    </a:t>
            </a:r>
          </a:p>
          <a:p>
            <a:pPr>
              <a:defRPr>
                <a:solidFill>
                  <a:srgbClr val="FFFFFF"/>
                </a:solidFill>
              </a:defRPr>
            </a:pPr>
            <a:r>
              <a:t>VEYA  </a:t>
            </a:r>
          </a:p>
          <a:p>
            <a:pPr>
              <a:defRPr>
                <a:solidFill>
                  <a:srgbClr val="FFFFFF"/>
                </a:solidFill>
              </a:defRPr>
            </a:pPr>
            <a:r>
              <a:t>Diastolik 90 mmHg –</a:t>
            </a:r>
          </a:p>
          <a:p>
            <a:pPr>
              <a:defRPr>
                <a:solidFill>
                  <a:srgbClr val="FFFFFF"/>
                </a:solidFill>
              </a:defRPr>
            </a:pPr>
            <a:r>
              <a:t>4 saat arayla </a:t>
            </a:r>
          </a:p>
          <a:p>
            <a:pPr>
              <a:defRPr>
                <a:solidFill>
                  <a:srgbClr val="FFFFFF"/>
                </a:solidFill>
              </a:defRPr>
            </a:pPr>
            <a:r>
              <a:t>-Kan basıncı en geç postpartum 6. haftada normale döner. </a:t>
            </a:r>
          </a:p>
        </p:txBody>
      </p:sp>
    </p:spTree>
  </p:cSld>
  <p:clrMapOvr>
    <a:masterClrMapping/>
  </p:clrMapOvr>
  <p:transition xmlns:p14="http://schemas.microsoft.com/office/powerpoint/2010/main" spd="med">
    <p:push dir="u"/>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Hoefler Text"/>
        <a:ea typeface="Hoefler Text"/>
        <a:cs typeface="Hoefler Text"/>
      </a:majorFont>
      <a:minorFont>
        <a:latin typeface="Hoefler Text"/>
        <a:ea typeface="Hoefler Text"/>
        <a:cs typeface="Hoefler Text"/>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Hoefler Text"/>
        <a:ea typeface="Hoefler Text"/>
        <a:cs typeface="Hoefler Text"/>
      </a:majorFont>
      <a:minorFont>
        <a:latin typeface="Hoefler Text"/>
        <a:ea typeface="Hoefler Text"/>
        <a:cs typeface="Hoefler Text"/>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3763</Words>
  <Application>Microsoft Macintosh PowerPoint</Application>
  <PresentationFormat>Custom</PresentationFormat>
  <Paragraphs>677</Paragraphs>
  <Slides>45</Slides>
  <Notes>30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New_Template4</vt:lpstr>
      <vt:lpstr>GEBELİKTE HİPERTANSİYON VE ŞİDDETLİ PREEKLAMPSİ</vt:lpstr>
      <vt:lpstr>SUNU PLANI</vt:lpstr>
      <vt:lpstr>GİRİŞ </vt:lpstr>
      <vt:lpstr>GİRİŞ </vt:lpstr>
      <vt:lpstr>GİRİŞ </vt:lpstr>
      <vt:lpstr>PowerPoint Presentation</vt:lpstr>
      <vt:lpstr>PowerPoint Presentation</vt:lpstr>
      <vt:lpstr>SINIFLANDIRMA</vt:lpstr>
      <vt:lpstr>GESTASYONEL HİPERTANSİYON</vt:lpstr>
      <vt:lpstr>PREEKLAMPSİ-EKLAMPSİ</vt:lpstr>
      <vt:lpstr>PREEKLAMPSİ</vt:lpstr>
      <vt:lpstr>ŞİDDETLİ PREEKLAMPSİ</vt:lpstr>
      <vt:lpstr>ŞİDDETLİ PREEKLAMPSİ</vt:lpstr>
      <vt:lpstr>EKLAMPSİ</vt:lpstr>
      <vt:lpstr>EKLAMPSİ</vt:lpstr>
      <vt:lpstr>SÜPEREMPOZE PREEKLAMPSİ</vt:lpstr>
      <vt:lpstr>KRONİK HİPERTANSİYON</vt:lpstr>
      <vt:lpstr>NORMAL MATERNAL UYUM</vt:lpstr>
      <vt:lpstr>PATOFİZYOLOJİ</vt:lpstr>
      <vt:lpstr>PowerPoint Presentation</vt:lpstr>
      <vt:lpstr>RİSK FAKTÖRLERİ</vt:lpstr>
      <vt:lpstr>RİSK FAKTÖRLERİ</vt:lpstr>
      <vt:lpstr>PREDİKTİVİTE</vt:lpstr>
      <vt:lpstr>PREDİKTİVİTE</vt:lpstr>
      <vt:lpstr>ANTEPARTUM YÖNETİM</vt:lpstr>
      <vt:lpstr>PowerPoint Presentation</vt:lpstr>
      <vt:lpstr>PowerPoint Presentation</vt:lpstr>
      <vt:lpstr>PowerPoint Presentation</vt:lpstr>
      <vt:lpstr>HELLP</vt:lpstr>
      <vt:lpstr>İNTRAPARTUM YÖNETİM</vt:lpstr>
      <vt:lpstr>Doğum Şekli Ne Olmalı ?</vt:lpstr>
      <vt:lpstr>POSTPARTUM YÖNETİM</vt:lpstr>
      <vt:lpstr>MAGNEZYUM SÜLFAT</vt:lpstr>
      <vt:lpstr>MAGNEZYUM SÜLFAT</vt:lpstr>
      <vt:lpstr>MAGNEZYUM SÜLFAT</vt:lpstr>
      <vt:lpstr>MAGNEZYUM SÜLFAT</vt:lpstr>
      <vt:lpstr>ANTİHİPERTANSİF TEDAVİ</vt:lpstr>
      <vt:lpstr>Antihipertansif Tedavi</vt:lpstr>
      <vt:lpstr>Antihipertansif Tedavi</vt:lpstr>
      <vt:lpstr>Antihipertansif Tedavi</vt:lpstr>
      <vt:lpstr>Antihipertansif Tedavi</vt:lpstr>
      <vt:lpstr>Antihipertansif Tedavi</vt:lpstr>
      <vt:lpstr>GEÇ DÖNEM</vt:lpstr>
      <vt:lpstr>Önlemek İçin Yapılabilecekler</vt:lpstr>
      <vt:lpstr>Önlemek İçin Yapılabilecekler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GEBELİKTE HİPERTANSİYON VE ŞİDDETLİ PREEKLAMPSİ</dc:title>
  <cp:lastModifiedBy>bulent</cp:lastModifiedBy>
  <cp:revision>3</cp:revision>
  <dcterms:modified xsi:type="dcterms:W3CDTF">2019-10-06T18:06:27Z</dcterms:modified>
</cp:coreProperties>
</file>