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5" r:id="rId5"/>
    <p:sldId id="1086" r:id="rId6"/>
    <p:sldId id="1087" r:id="rId7"/>
    <p:sldId id="1088" r:id="rId8"/>
    <p:sldId id="1089" r:id="rId9"/>
    <p:sldId id="1090" r:id="rId10"/>
    <p:sldId id="109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ARAZİ TOPLULAŞTIRMASI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(1-2)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515" y="1263534"/>
            <a:ext cx="5609281" cy="500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39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Yukarıda bilgisayar ortamında tespit edilerek verilen katmanlar kadastral </a:t>
            </a:r>
            <a:r>
              <a:rPr lang="tr-TR" sz="1800" dirty="0" smtClean="0"/>
              <a:t>parsellerle kesiştirilerek </a:t>
            </a:r>
            <a:r>
              <a:rPr lang="tr-TR" sz="1800" dirty="0"/>
              <a:t>her bir parselin alt bölümleri bulunur ve puanlama alt bölümlere göre yapılır.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Parsel alt bölüm hesap alanları kullanılarak parselin Tapu Yüzölçümü ile parsel alt </a:t>
            </a:r>
            <a:r>
              <a:rPr lang="tr-TR" sz="1800" dirty="0" smtClean="0"/>
              <a:t>bölüm tapu </a:t>
            </a:r>
            <a:r>
              <a:rPr lang="tr-TR" sz="1800" dirty="0"/>
              <a:t>alanı “Parsel Alt Bölüm Tapu Alanı = Tapu Yüzölçümü / (Hesap Alanı * Parsel </a:t>
            </a:r>
            <a:r>
              <a:rPr lang="tr-TR" sz="1800" dirty="0" smtClean="0"/>
              <a:t>Alt Bölüm </a:t>
            </a:r>
            <a:r>
              <a:rPr lang="tr-TR" sz="1800" dirty="0"/>
              <a:t>Hesap Alanı)” ile hesaplanır.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Toplulaştırma Projelerinde kullanılacak derecelendirme katmanındaki (</a:t>
            </a:r>
            <a:r>
              <a:rPr lang="tr-TR" sz="1800" dirty="0" smtClean="0"/>
              <a:t>EN_1_00) derecelendirme </a:t>
            </a:r>
            <a:r>
              <a:rPr lang="tr-TR" sz="1800" dirty="0"/>
              <a:t>alanları endeksi “Endeks = Parsel Alt Bölüm Puanı / 100” formülü </a:t>
            </a:r>
            <a:r>
              <a:rPr lang="tr-TR" sz="1800" dirty="0" smtClean="0"/>
              <a:t>ile hesaplanır</a:t>
            </a:r>
            <a:r>
              <a:rPr lang="tr-TR" sz="1800" dirty="0"/>
              <a:t>.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Derecelendirmesi yapılan yerleşim biriminde asılacak olan Derecelendirme </a:t>
            </a:r>
            <a:r>
              <a:rPr lang="tr-TR" sz="1800" dirty="0" smtClean="0"/>
              <a:t>Tematik Haritasının </a:t>
            </a:r>
            <a:r>
              <a:rPr lang="tr-TR" sz="1800" dirty="0"/>
              <a:t>Derece Grubuna göre renklendirilmesi Parsel Alt Bölüm Puanları </a:t>
            </a:r>
            <a:r>
              <a:rPr lang="tr-TR" sz="1800" dirty="0" smtClean="0"/>
              <a:t>dikkate alınarak </a:t>
            </a:r>
            <a:r>
              <a:rPr lang="tr-TR" sz="1800" dirty="0"/>
              <a:t>yapılır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31491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 Denklik Dönüşüm Katsayılar tablosu, Parsel Ortalama Puanına göre </a:t>
            </a:r>
            <a:r>
              <a:rPr lang="tr-TR" sz="1800" dirty="0" smtClean="0"/>
              <a:t>hesaplanır ve </a:t>
            </a:r>
            <a:r>
              <a:rPr lang="tr-TR" sz="1800" dirty="0"/>
              <a:t>oluşturulur.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Arazi Derecelendirme çalışmalarında derecelendirme puanlarının tespiti </a:t>
            </a:r>
            <a:r>
              <a:rPr lang="tr-TR" sz="1800" dirty="0" smtClean="0"/>
              <a:t>köyler arasında </a:t>
            </a:r>
            <a:r>
              <a:rPr lang="tr-TR" sz="1800" dirty="0"/>
              <a:t>sınır düzenlemesi yapılabilecek olması nedeniyle komşu köylerde dikkate </a:t>
            </a:r>
            <a:r>
              <a:rPr lang="tr-TR" sz="1800" dirty="0" smtClean="0"/>
              <a:t>alınarak yapılabilir</a:t>
            </a:r>
            <a:r>
              <a:rPr lang="tr-TR" sz="1800" dirty="0"/>
              <a:t>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7834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Derecelerin Birbirine Denkliğinin Tespiti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59" y="1376138"/>
            <a:ext cx="8180895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derecelendirme puanı çarpılarak parsel değer sayısı ( 1. derece alanı ) bulunur. Bu işlem </a:t>
            </a:r>
            <a:r>
              <a:rPr lang="tr-TR" sz="1800" dirty="0" smtClean="0"/>
              <a:t>her parsel </a:t>
            </a:r>
            <a:r>
              <a:rPr lang="tr-TR" sz="1800" dirty="0"/>
              <a:t>için ayrı ayrı yapılır. Yapılacak dağıtım işlemi hesaplanan bu parsel değer </a:t>
            </a:r>
            <a:r>
              <a:rPr lang="tr-TR" sz="1800" dirty="0" smtClean="0"/>
              <a:t>sayısı üzerinden </a:t>
            </a:r>
            <a:r>
              <a:rPr lang="tr-TR" sz="1800" dirty="0"/>
              <a:t>yapılır.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Örnek: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Derecelendirme puanı (DP): 0,80 olan 10.000 m2 olan bir parselin Değer </a:t>
            </a:r>
            <a:r>
              <a:rPr lang="tr-TR" sz="1800" dirty="0" smtClean="0"/>
              <a:t>Sayısı ( </a:t>
            </a:r>
            <a:r>
              <a:rPr lang="tr-TR" sz="1800" dirty="0"/>
              <a:t>1.derece alanı)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Parsel Değer Sayısı (PDS) = 0,80 x 10.000 = 8.000 olacaktır</a:t>
            </a:r>
            <a:r>
              <a:rPr lang="tr-TR" sz="1800" dirty="0" smtClean="0"/>
              <a:t>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Bu parsel içi planlanan yeni konumdaki Derecelendirme Puanının 0,75 olması </a:t>
            </a:r>
            <a:r>
              <a:rPr lang="tr-TR" sz="1800" dirty="0" smtClean="0"/>
              <a:t>halinde;Yeni </a:t>
            </a:r>
            <a:r>
              <a:rPr lang="tr-TR" sz="1800" dirty="0"/>
              <a:t>Parsel Alanı = Parsel Değer Sayısı / Yeni Konumdaki Derecelendirme </a:t>
            </a:r>
            <a:r>
              <a:rPr lang="tr-TR" sz="1800" dirty="0" smtClean="0"/>
              <a:t>Puanı Yeni </a:t>
            </a:r>
            <a:r>
              <a:rPr lang="tr-TR" sz="1800" dirty="0"/>
              <a:t>Parsel Alanı = 8.000 / 0,75 = 10.667 m2 olacaktır.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80966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Aynı derece içerisinde kalan parsel endekslerinin ağırlıklı ortalaması bulunur. </a:t>
            </a:r>
            <a:r>
              <a:rPr lang="tr-TR" sz="1800" dirty="0" smtClean="0"/>
              <a:t>Proje alanındaki </a:t>
            </a:r>
            <a:r>
              <a:rPr lang="tr-TR" sz="1800" dirty="0"/>
              <a:t>her derece için ortalama endeks rakamları bulunduktan sonra, bunlar </a:t>
            </a:r>
            <a:r>
              <a:rPr lang="tr-TR" sz="1800" dirty="0" smtClean="0"/>
              <a:t>birbirlerine bölünmek </a:t>
            </a:r>
            <a:r>
              <a:rPr lang="tr-TR" sz="1800" dirty="0"/>
              <a:t>suretiyle dönüşüm katsayıları oluşturulur ve ilana esas olmak üzere çizelge </a:t>
            </a:r>
            <a:r>
              <a:rPr lang="tr-TR" sz="1800" dirty="0" smtClean="0"/>
              <a:t>halinde düzenlenir</a:t>
            </a:r>
            <a:r>
              <a:rPr lang="tr-TR" sz="1800" dirty="0"/>
              <a:t>. Yeni parselasyon planlamasında bu çizelge esas alınır.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Maliklere derecelendirme dönüşümleri ilana esas olmak üzere; aşağıdaki </a:t>
            </a:r>
            <a:r>
              <a:rPr lang="tr-TR" sz="1800" dirty="0" smtClean="0"/>
              <a:t>örnekteki gibi </a:t>
            </a:r>
            <a:r>
              <a:rPr lang="tr-TR" sz="1800" dirty="0"/>
              <a:t>çalışma yapılır</a:t>
            </a:r>
            <a:r>
              <a:rPr lang="tr-TR" sz="1800" dirty="0" smtClean="0"/>
              <a:t>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2883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 smtClean="0"/>
              <a:t>Proje </a:t>
            </a:r>
            <a:r>
              <a:rPr lang="tr-TR" sz="1800" dirty="0"/>
              <a:t>alanında Derecelendirme Puanını 5 dereceye gruplamış olalım. Bu </a:t>
            </a:r>
            <a:r>
              <a:rPr lang="tr-TR" sz="1800" dirty="0" smtClean="0"/>
              <a:t>proje alanında</a:t>
            </a:r>
            <a:r>
              <a:rPr lang="tr-TR" sz="1800" dirty="0"/>
              <a:t>;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1. derecenin Derecelendirme Puanı : 72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2. derecenin Derecelendirme Puanı : 67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3. derecenin Derecelendirme Puanı : 53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4. derecenin Derecelendirme Puanı : 45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5. derecenin Derecelendirme Puanı : </a:t>
            </a:r>
            <a:r>
              <a:rPr lang="tr-TR" sz="1800" dirty="0" smtClean="0"/>
              <a:t>33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olarak bulunmuş ise, aşağıdaki örneklere uygun olarak denkleştirme katsayıları bulunur.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44345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1.derecenin 1. dereceye denkleştirme katsayısı K = 72 / 72 = 1.0000’dir.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1.derecenin 2. dereceye denkleştirme katsayısı K = 72 / 67 = 1.0746’dir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1.derecenin 3. dereceye denkleştirme katsayısı K = 72 / 53 = 1.3584’dir.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2.derecenin 1. dereceye denkleştirme katsayısı K = 67 / 72 = 0.9306’olur.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3.derecenin 1. dereceye denkleştirme katsayısı K = 53 /72 = 0.7361’olur.</a:t>
            </a:r>
          </a:p>
          <a:p>
            <a:pPr marL="0" indent="0" algn="just">
              <a:lnSpc>
                <a:spcPct val="15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Diğer derecelerin denklik dönüşüm katsayıları aynı şekilde bulunur ve proje alanı </a:t>
            </a:r>
            <a:r>
              <a:rPr lang="tr-TR" sz="1800" dirty="0" smtClean="0"/>
              <a:t>için derece </a:t>
            </a:r>
            <a:r>
              <a:rPr lang="tr-TR" sz="1800" dirty="0"/>
              <a:t>denklik dönüşüm katsayılarını gösteren tablo aşağıdaki şekilde düzenlenir.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192908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12524</TotalTime>
  <Words>495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ekonomi</vt:lpstr>
      <vt:lpstr>1_Rics</vt:lpstr>
      <vt:lpstr>h.t.</vt:lpstr>
      <vt:lpstr>PowerPoint Presentation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824</cp:revision>
  <cp:lastPrinted>2016-10-24T07:53:35Z</cp:lastPrinted>
  <dcterms:created xsi:type="dcterms:W3CDTF">2016-09-18T09:35:24Z</dcterms:created>
  <dcterms:modified xsi:type="dcterms:W3CDTF">2020-02-28T13:26:03Z</dcterms:modified>
</cp:coreProperties>
</file>