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1800DA8-67BD-474C-929B-8B0D27B57F91}"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2816951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800DA8-67BD-474C-929B-8B0D27B57F91}"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966554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800DA8-67BD-474C-929B-8B0D27B57F91}"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2809767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800DA8-67BD-474C-929B-8B0D27B57F91}"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2056654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1800DA8-67BD-474C-929B-8B0D27B57F91}"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288996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1800DA8-67BD-474C-929B-8B0D27B57F91}"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2100395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1800DA8-67BD-474C-929B-8B0D27B57F91}"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1052282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1800DA8-67BD-474C-929B-8B0D27B57F91}"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217303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1800DA8-67BD-474C-929B-8B0D27B57F91}"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3981106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1800DA8-67BD-474C-929B-8B0D27B57F91}"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141117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1800DA8-67BD-474C-929B-8B0D27B57F91}"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1F9033-A506-4238-8B25-AF2A926ACF92}" type="slidenum">
              <a:rPr lang="tr-TR" smtClean="0"/>
              <a:t>‹#›</a:t>
            </a:fld>
            <a:endParaRPr lang="tr-TR"/>
          </a:p>
        </p:txBody>
      </p:sp>
    </p:spTree>
    <p:extLst>
      <p:ext uri="{BB962C8B-B14F-4D97-AF65-F5344CB8AC3E}">
        <p14:creationId xmlns:p14="http://schemas.microsoft.com/office/powerpoint/2010/main" val="4074425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800DA8-67BD-474C-929B-8B0D27B57F91}"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1F9033-A506-4238-8B25-AF2A926ACF92}" type="slidenum">
              <a:rPr lang="tr-TR" smtClean="0"/>
              <a:t>‹#›</a:t>
            </a:fld>
            <a:endParaRPr lang="tr-TR"/>
          </a:p>
        </p:txBody>
      </p:sp>
    </p:spTree>
    <p:extLst>
      <p:ext uri="{BB962C8B-B14F-4D97-AF65-F5344CB8AC3E}">
        <p14:creationId xmlns:p14="http://schemas.microsoft.com/office/powerpoint/2010/main" val="4273942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4836" y="1122362"/>
            <a:ext cx="9033164" cy="2479676"/>
          </a:xfrm>
        </p:spPr>
        <p:txBody>
          <a:bodyPr>
            <a:normAutofit/>
          </a:bodyPr>
          <a:lstStyle/>
          <a:p>
            <a:r>
              <a:rPr lang="tr-TR" b="1" dirty="0"/>
              <a:t>1. Hafta</a:t>
            </a:r>
            <a:r>
              <a:rPr lang="tr-TR" dirty="0"/>
              <a:t>: </a:t>
            </a:r>
            <a:r>
              <a:rPr lang="tr-TR" b="1" dirty="0"/>
              <a:t>Giriş: Din </a:t>
            </a:r>
            <a:r>
              <a:rPr lang="tr-TR" b="1" dirty="0" smtClean="0"/>
              <a:t>Sosyolojisi Ne ile İlgilenir   </a:t>
            </a:r>
            <a:endParaRPr lang="tr-TR" dirty="0"/>
          </a:p>
        </p:txBody>
      </p:sp>
      <p:sp>
        <p:nvSpPr>
          <p:cNvPr id="3" name="Alt Başlık 2"/>
          <p:cNvSpPr>
            <a:spLocks noGrp="1"/>
          </p:cNvSpPr>
          <p:nvPr>
            <p:ph type="subTitle" idx="1"/>
          </p:nvPr>
        </p:nvSpPr>
        <p:spPr/>
        <p:txBody>
          <a:bodyPr>
            <a:normAutofit/>
          </a:bodyPr>
          <a:lstStyle/>
          <a:p>
            <a:r>
              <a:rPr lang="tr-TR" dirty="0" smtClean="0"/>
              <a:t>Bu </a:t>
            </a:r>
            <a:r>
              <a:rPr lang="tr-TR" smtClean="0"/>
              <a:t>bölümde dinin </a:t>
            </a:r>
            <a:r>
              <a:rPr lang="tr-TR"/>
              <a:t>f</a:t>
            </a:r>
            <a:r>
              <a:rPr lang="tr-TR" smtClean="0"/>
              <a:t>arklı </a:t>
            </a:r>
            <a:r>
              <a:rPr lang="tr-TR" dirty="0"/>
              <a:t>b</a:t>
            </a:r>
            <a:r>
              <a:rPr lang="tr-TR" smtClean="0"/>
              <a:t>oyutları</a:t>
            </a:r>
            <a:r>
              <a:rPr lang="tr-TR" dirty="0" smtClean="0"/>
              <a:t>, </a:t>
            </a:r>
            <a:r>
              <a:rPr lang="tr-TR" dirty="0"/>
              <a:t>d</a:t>
            </a:r>
            <a:r>
              <a:rPr lang="tr-TR" dirty="0" smtClean="0"/>
              <a:t>oğaüstü </a:t>
            </a:r>
            <a:r>
              <a:rPr lang="tr-TR" dirty="0" smtClean="0"/>
              <a:t>ve duyular dünyasının ötesi ile ilişki anlamında </a:t>
            </a:r>
            <a:r>
              <a:rPr lang="tr-TR" dirty="0" smtClean="0"/>
              <a:t>din, insani </a:t>
            </a:r>
            <a:r>
              <a:rPr lang="tr-TR" dirty="0" smtClean="0"/>
              <a:t>varoluşun açıklaması olarak </a:t>
            </a:r>
            <a:r>
              <a:rPr lang="tr-TR" dirty="0" smtClean="0"/>
              <a:t>din,</a:t>
            </a:r>
            <a:r>
              <a:rPr lang="tr-TR" dirty="0"/>
              <a:t> </a:t>
            </a:r>
            <a:r>
              <a:rPr lang="tr-TR" dirty="0"/>
              <a:t>a</a:t>
            </a:r>
            <a:r>
              <a:rPr lang="tr-TR" dirty="0" smtClean="0"/>
              <a:t>hlaki </a:t>
            </a:r>
            <a:r>
              <a:rPr lang="tr-TR" dirty="0" smtClean="0"/>
              <a:t>buyruklara dayalı bir sistem olarak </a:t>
            </a:r>
            <a:r>
              <a:rPr lang="tr-TR" dirty="0" smtClean="0"/>
              <a:t>din ve Tanrı </a:t>
            </a:r>
            <a:r>
              <a:rPr lang="tr-TR" dirty="0" smtClean="0"/>
              <a:t>inancı olarak </a:t>
            </a:r>
            <a:r>
              <a:rPr lang="tr-TR" dirty="0" smtClean="0"/>
              <a:t>din konuları işlenecek.</a:t>
            </a:r>
            <a:endParaRPr lang="tr-TR" dirty="0" smtClean="0"/>
          </a:p>
          <a:p>
            <a:pPr>
              <a:buFontTx/>
              <a:buChar char="-"/>
            </a:pPr>
            <a:endParaRPr lang="tr-TR" dirty="0" smtClean="0"/>
          </a:p>
          <a:p>
            <a:pPr>
              <a:buFontTx/>
              <a:buChar char="-"/>
            </a:pPr>
            <a:endParaRPr lang="tr-TR" dirty="0" smtClean="0"/>
          </a:p>
          <a:p>
            <a:endParaRPr lang="tr-TR" dirty="0"/>
          </a:p>
        </p:txBody>
      </p:sp>
    </p:spTree>
    <p:extLst>
      <p:ext uri="{BB962C8B-B14F-4D97-AF65-F5344CB8AC3E}">
        <p14:creationId xmlns:p14="http://schemas.microsoft.com/office/powerpoint/2010/main" val="1345738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Dine Dair Çalışma Biçimleri </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Literatürde din bir çok farklı açıdan analiz edilir. Bunda kullanılan yöntemler, kaynaklar ve kuramsal perspektifler rol oynar. Örneğin;</a:t>
            </a:r>
          </a:p>
          <a:p>
            <a:r>
              <a:rPr lang="tr-TR" dirty="0" smtClean="0"/>
              <a:t>Tarihsel Çalışmalar dinlerin tarihine ve bu tarihe etki eden unsurlara odaklanır. Ekonomik sosyal ya da siyasi analizlere dayalı din çalışmaları bunlara örnektir.  </a:t>
            </a:r>
          </a:p>
          <a:p>
            <a:r>
              <a:rPr lang="tr-TR" dirty="0" smtClean="0"/>
              <a:t> Metin analizi yapan çalışmalar temel dini metinlere odaklanırlar ve dini metinleri ve bu metinlerin birbirleriyle olan ilişkilerine odaklanan analizler yaparlar. Eski ve yeni dini metinler incelenir ve aralarındaki ilişki karşılaştırmalı olarak  analiz edilir</a:t>
            </a:r>
          </a:p>
          <a:p>
            <a:r>
              <a:rPr lang="tr-TR" dirty="0" smtClean="0"/>
              <a:t>Sosyal araştırmalara dayalı çalışmalar ise din meselesine alan araştırmaları çerçevesinde yaklaşır. Alandan topladığı veriler temelinde insanların dini yaşam tecrübelerini analiz etmeye çalışır.     </a:t>
            </a:r>
          </a:p>
          <a:p>
            <a:endParaRPr lang="tr-TR" dirty="0"/>
          </a:p>
        </p:txBody>
      </p:sp>
    </p:spTree>
    <p:extLst>
      <p:ext uri="{BB962C8B-B14F-4D97-AF65-F5344CB8AC3E}">
        <p14:creationId xmlns:p14="http://schemas.microsoft.com/office/powerpoint/2010/main" val="2942014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Çalışmalarının kapsamı </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Yukarıdaki genel perspektifler çerçevesinde din analizi daha tanımlayıcı ya da fonksiyonel özelliklere, dine ait özel veya genel niteliklere göre de yapılabilir.</a:t>
            </a:r>
          </a:p>
          <a:p>
            <a:r>
              <a:rPr lang="tr-TR" dirty="0" smtClean="0"/>
              <a:t>Bu nedenle dini metinlerin, kutsal olarak kabule edilen olayların kişilerin, mekanların incelenmesi din çalışmaları kapsamındadır. </a:t>
            </a:r>
          </a:p>
          <a:p>
            <a:r>
              <a:rPr lang="tr-TR" dirty="0" smtClean="0"/>
              <a:t>Aşağıdaki başlıkları din çalışmaları kapsamına örnek olarak verebiliriz:</a:t>
            </a:r>
          </a:p>
          <a:p>
            <a:r>
              <a:rPr lang="tr-TR" dirty="0" smtClean="0"/>
              <a:t>Dindarlık ve bunun ölçütleri</a:t>
            </a:r>
          </a:p>
          <a:p>
            <a:r>
              <a:rPr lang="tr-TR" dirty="0" smtClean="0"/>
              <a:t>Dini gelişim ve eğitim.</a:t>
            </a:r>
          </a:p>
          <a:p>
            <a:r>
              <a:rPr lang="tr-TR" dirty="0" smtClean="0"/>
              <a:t>Dinin insan davranışlarına etkisi</a:t>
            </a:r>
          </a:p>
          <a:p>
            <a:r>
              <a:rPr lang="tr-TR" dirty="0" smtClean="0"/>
              <a:t>Dini semboller ve ritüeller </a:t>
            </a:r>
          </a:p>
          <a:p>
            <a:r>
              <a:rPr lang="tr-TR" dirty="0" smtClean="0"/>
              <a:t>Din ve diğer kurumlarla ilişkileri (ekonomi, kültür, siyaset, eğitim vb.) (Akşit ve Diğerleri 2012: 25)        </a:t>
            </a:r>
            <a:endParaRPr lang="tr-TR" dirty="0"/>
          </a:p>
        </p:txBody>
      </p:sp>
    </p:spTree>
    <p:extLst>
      <p:ext uri="{BB962C8B-B14F-4D97-AF65-F5344CB8AC3E}">
        <p14:creationId xmlns:p14="http://schemas.microsoft.com/office/powerpoint/2010/main" val="3936756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Çalışmalarının kapsamı </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Dinin Politik Tercihlerdeki Önemi </a:t>
            </a:r>
          </a:p>
          <a:p>
            <a:r>
              <a:rPr lang="tr-TR" dirty="0" smtClean="0"/>
              <a:t>Laiklik, </a:t>
            </a:r>
            <a:r>
              <a:rPr lang="tr-TR" dirty="0" err="1"/>
              <a:t>s</a:t>
            </a:r>
            <a:r>
              <a:rPr lang="tr-TR" dirty="0" err="1" smtClean="0"/>
              <a:t>ekülerleşme</a:t>
            </a:r>
            <a:r>
              <a:rPr lang="tr-TR" dirty="0" smtClean="0"/>
              <a:t> ve dünyevi hareketlerin gelişimi</a:t>
            </a:r>
          </a:p>
          <a:p>
            <a:r>
              <a:rPr lang="tr-TR" dirty="0" smtClean="0"/>
              <a:t>Dinlerdeki dönüşümler</a:t>
            </a:r>
          </a:p>
          <a:p>
            <a:r>
              <a:rPr lang="tr-TR" dirty="0" smtClean="0"/>
              <a:t>Dini inanç ve inançsızlıklar: ateizm, deizm, agnostisizm örnekleri  </a:t>
            </a:r>
          </a:p>
          <a:p>
            <a:r>
              <a:rPr lang="tr-TR" dirty="0" smtClean="0"/>
              <a:t>Din- gündelik hayat ilişkileri</a:t>
            </a:r>
          </a:p>
          <a:p>
            <a:r>
              <a:rPr lang="tr-TR" dirty="0" smtClean="0"/>
              <a:t>Yeni </a:t>
            </a:r>
            <a:r>
              <a:rPr lang="tr-TR" dirty="0"/>
              <a:t>D</a:t>
            </a:r>
            <a:r>
              <a:rPr lang="tr-TR" dirty="0" smtClean="0"/>
              <a:t>ini Hareketlerin doğuşu ve gelişimi </a:t>
            </a:r>
          </a:p>
          <a:p>
            <a:r>
              <a:rPr lang="tr-TR" dirty="0" smtClean="0"/>
              <a:t>Bireysel Dini Hareketlerinin doğuşu ve gelişimi</a:t>
            </a:r>
          </a:p>
          <a:p>
            <a:r>
              <a:rPr lang="tr-TR" dirty="0" smtClean="0"/>
              <a:t>Dini eğitim kurumları </a:t>
            </a:r>
          </a:p>
          <a:p>
            <a:r>
              <a:rPr lang="tr-TR" dirty="0" smtClean="0"/>
              <a:t>Din ve sanat (edebiyat, mimari, şiir vb.)</a:t>
            </a:r>
          </a:p>
          <a:p>
            <a:r>
              <a:rPr lang="tr-TR" dirty="0" smtClean="0"/>
              <a:t>Din ve hukuk </a:t>
            </a:r>
          </a:p>
          <a:p>
            <a:r>
              <a:rPr lang="tr-TR" dirty="0" smtClean="0"/>
              <a:t>Din ve sosyal hareketler  </a:t>
            </a:r>
          </a:p>
          <a:p>
            <a:endParaRPr lang="tr-TR" dirty="0" smtClean="0"/>
          </a:p>
          <a:p>
            <a:endParaRPr lang="tr-TR" dirty="0"/>
          </a:p>
        </p:txBody>
      </p:sp>
    </p:spTree>
    <p:extLst>
      <p:ext uri="{BB962C8B-B14F-4D97-AF65-F5344CB8AC3E}">
        <p14:creationId xmlns:p14="http://schemas.microsoft.com/office/powerpoint/2010/main" val="1644361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19. Yüzyılda Din Çalışmaları </a:t>
            </a:r>
            <a:endParaRPr lang="tr-TR" dirty="0"/>
          </a:p>
        </p:txBody>
      </p:sp>
      <p:sp>
        <p:nvSpPr>
          <p:cNvPr id="3" name="İçerik Yer Tutucusu 2"/>
          <p:cNvSpPr>
            <a:spLocks noGrp="1"/>
          </p:cNvSpPr>
          <p:nvPr>
            <p:ph idx="1"/>
          </p:nvPr>
        </p:nvSpPr>
        <p:spPr/>
        <p:txBody>
          <a:bodyPr/>
          <a:lstStyle/>
          <a:p>
            <a:r>
              <a:rPr lang="tr-TR" dirty="0" smtClean="0"/>
              <a:t>Sosyoloji Kapsamında Yapılan Çalışmalarının temelinin 19. Yüzyılda yapılan ilk </a:t>
            </a:r>
            <a:r>
              <a:rPr lang="tr-TR" dirty="0" err="1" smtClean="0"/>
              <a:t>antropojik</a:t>
            </a:r>
            <a:r>
              <a:rPr lang="tr-TR" dirty="0" smtClean="0"/>
              <a:t> çalışmalarla başladığı öne sürülebilir. Bunlar arasında şu isimlerin çalışmaları öne çıkar</a:t>
            </a:r>
          </a:p>
          <a:p>
            <a:r>
              <a:rPr lang="tr-TR" dirty="0" err="1" smtClean="0"/>
              <a:t>Bronislaw</a:t>
            </a:r>
            <a:r>
              <a:rPr lang="tr-TR" dirty="0" smtClean="0"/>
              <a:t> </a:t>
            </a:r>
            <a:r>
              <a:rPr lang="tr-TR" dirty="0" err="1" smtClean="0"/>
              <a:t>Malinowski</a:t>
            </a:r>
            <a:r>
              <a:rPr lang="tr-TR" dirty="0" smtClean="0"/>
              <a:t> </a:t>
            </a:r>
          </a:p>
          <a:p>
            <a:r>
              <a:rPr lang="tr-TR" dirty="0" err="1" smtClean="0"/>
              <a:t>Herbert</a:t>
            </a:r>
            <a:r>
              <a:rPr lang="tr-TR" dirty="0" smtClean="0"/>
              <a:t> </a:t>
            </a:r>
            <a:r>
              <a:rPr lang="tr-TR" dirty="0" err="1" smtClean="0"/>
              <a:t>Spencer</a:t>
            </a:r>
            <a:r>
              <a:rPr lang="tr-TR" dirty="0" smtClean="0"/>
              <a:t> (Sosyolojinin İlkeleri) </a:t>
            </a:r>
          </a:p>
          <a:p>
            <a:r>
              <a:rPr lang="tr-TR" dirty="0" err="1" smtClean="0"/>
              <a:t>Evans</a:t>
            </a:r>
            <a:r>
              <a:rPr lang="tr-TR" dirty="0" smtClean="0"/>
              <a:t> </a:t>
            </a:r>
            <a:r>
              <a:rPr lang="tr-TR" dirty="0" err="1" smtClean="0"/>
              <a:t>Pritchard</a:t>
            </a:r>
            <a:r>
              <a:rPr lang="tr-TR" dirty="0" smtClean="0"/>
              <a:t> (</a:t>
            </a:r>
            <a:r>
              <a:rPr lang="tr-TR" dirty="0" err="1" smtClean="0"/>
              <a:t>Nuerler</a:t>
            </a:r>
            <a:r>
              <a:rPr lang="tr-TR" dirty="0" smtClean="0"/>
              <a:t> ve </a:t>
            </a:r>
            <a:r>
              <a:rPr lang="tr-TR" dirty="0" err="1" smtClean="0"/>
              <a:t>Azandeler</a:t>
            </a:r>
            <a:r>
              <a:rPr lang="tr-TR" dirty="0" smtClean="0"/>
              <a:t>) </a:t>
            </a:r>
          </a:p>
          <a:p>
            <a:r>
              <a:rPr lang="tr-TR" dirty="0" err="1" smtClean="0"/>
              <a:t>Max</a:t>
            </a:r>
            <a:r>
              <a:rPr lang="tr-TR" dirty="0" smtClean="0"/>
              <a:t> </a:t>
            </a:r>
            <a:r>
              <a:rPr lang="tr-TR" dirty="0" err="1" smtClean="0"/>
              <a:t>Müller</a:t>
            </a:r>
            <a:r>
              <a:rPr lang="tr-TR" dirty="0" smtClean="0"/>
              <a:t> (Doğunun Kutsal Kitapları)</a:t>
            </a:r>
          </a:p>
          <a:p>
            <a:r>
              <a:rPr lang="tr-TR" dirty="0" smtClean="0"/>
              <a:t>Edward </a:t>
            </a:r>
            <a:r>
              <a:rPr lang="tr-TR" dirty="0" err="1" smtClean="0"/>
              <a:t>Tylor</a:t>
            </a:r>
            <a:r>
              <a:rPr lang="tr-TR" dirty="0" smtClean="0"/>
              <a:t> (İlkel Kültür)   </a:t>
            </a:r>
          </a:p>
          <a:p>
            <a:r>
              <a:rPr lang="tr-TR" dirty="0" smtClean="0"/>
              <a:t>James </a:t>
            </a:r>
            <a:r>
              <a:rPr lang="tr-TR" dirty="0" err="1" smtClean="0"/>
              <a:t>Frazer</a:t>
            </a:r>
            <a:r>
              <a:rPr lang="tr-TR" dirty="0" smtClean="0"/>
              <a:t> (Altın Dal) (</a:t>
            </a:r>
            <a:r>
              <a:rPr lang="tr-TR" dirty="0" err="1" smtClean="0"/>
              <a:t>Brian</a:t>
            </a:r>
            <a:r>
              <a:rPr lang="tr-TR" dirty="0" smtClean="0"/>
              <a:t> Morris 2004: 149-225)</a:t>
            </a:r>
            <a:endParaRPr lang="tr-TR" dirty="0"/>
          </a:p>
        </p:txBody>
      </p:sp>
    </p:spTree>
    <p:extLst>
      <p:ext uri="{BB962C8B-B14F-4D97-AF65-F5344CB8AC3E}">
        <p14:creationId xmlns:p14="http://schemas.microsoft.com/office/powerpoint/2010/main" val="623397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Sosyoloji Klasikleri</a:t>
            </a:r>
            <a:endParaRPr lang="tr-TR" dirty="0"/>
          </a:p>
        </p:txBody>
      </p:sp>
      <p:sp>
        <p:nvSpPr>
          <p:cNvPr id="3" name="İçerik Yer Tutucusu 2"/>
          <p:cNvSpPr>
            <a:spLocks noGrp="1"/>
          </p:cNvSpPr>
          <p:nvPr>
            <p:ph idx="1"/>
          </p:nvPr>
        </p:nvSpPr>
        <p:spPr/>
        <p:txBody>
          <a:bodyPr>
            <a:normAutofit fontScale="92500"/>
          </a:bodyPr>
          <a:lstStyle/>
          <a:p>
            <a:pPr marL="0" indent="0">
              <a:buNone/>
            </a:pPr>
            <a:r>
              <a:rPr lang="tr-TR" dirty="0" smtClean="0"/>
              <a:t>İleride daha açmak üzere dinle ilgili Sosyolojinin kurucu figürlerinin temel yaklaşımlarını aşağıdaki gibi birer cümlede özetlemek mümkündür.</a:t>
            </a:r>
          </a:p>
          <a:p>
            <a:pPr marL="0" indent="0">
              <a:buNone/>
            </a:pPr>
            <a:r>
              <a:rPr lang="tr-TR" dirty="0" smtClean="0"/>
              <a:t>Emile </a:t>
            </a:r>
            <a:r>
              <a:rPr lang="tr-TR" dirty="0" err="1" smtClean="0"/>
              <a:t>Durkheim</a:t>
            </a:r>
            <a:r>
              <a:rPr lang="tr-TR" dirty="0" smtClean="0"/>
              <a:t>: Topluluğun Kendini Onaylaması Olarak Din (Dinde tapınılan şeyin toplumun kendisi olması  (Dini Hayatın İlksel Biçimleri)</a:t>
            </a:r>
          </a:p>
          <a:p>
            <a:pPr marL="0" indent="0">
              <a:buNone/>
            </a:pPr>
            <a:r>
              <a:rPr lang="tr-TR" dirty="0" smtClean="0"/>
              <a:t>Karl </a:t>
            </a:r>
            <a:r>
              <a:rPr lang="tr-TR" dirty="0" err="1" smtClean="0"/>
              <a:t>Marx</a:t>
            </a:r>
            <a:r>
              <a:rPr lang="tr-TR" dirty="0" smtClean="0"/>
              <a:t>: İdeoloji ve yanlış bilinç (kalpsiz dünyanın kalbi, ruhsuz dünyanın ruhu, ezilenlerin iç çekişi, kitlelerin afyonu) olarak din </a:t>
            </a:r>
          </a:p>
          <a:p>
            <a:pPr marL="0" indent="0">
              <a:buNone/>
            </a:pPr>
            <a:r>
              <a:rPr lang="tr-TR" dirty="0" err="1" smtClean="0"/>
              <a:t>Max</a:t>
            </a:r>
            <a:r>
              <a:rPr lang="tr-TR" dirty="0" smtClean="0"/>
              <a:t> </a:t>
            </a:r>
            <a:r>
              <a:rPr lang="tr-TR" dirty="0" err="1" smtClean="0"/>
              <a:t>Weber</a:t>
            </a:r>
            <a:r>
              <a:rPr lang="tr-TR" dirty="0" smtClean="0"/>
              <a:t>: Üretim biçimlerinin ve ekonomik davranışın motivasyonu olarak din (Protestan Ahlakı ve Kapitalizmin Ruhu) (Akşit ve Diğerleri 2012: 25) </a:t>
            </a:r>
          </a:p>
          <a:p>
            <a:pPr>
              <a:buNone/>
            </a:pPr>
            <a:endParaRPr lang="tr-TR" dirty="0" smtClean="0"/>
          </a:p>
          <a:p>
            <a:pPr marL="0" indent="0">
              <a:buNone/>
            </a:pPr>
            <a:r>
              <a:rPr lang="tr-TR" dirty="0" smtClean="0"/>
              <a:t>   </a:t>
            </a:r>
            <a:endParaRPr lang="tr-TR" dirty="0"/>
          </a:p>
        </p:txBody>
      </p:sp>
    </p:spTree>
    <p:extLst>
      <p:ext uri="{BB962C8B-B14F-4D97-AF65-F5344CB8AC3E}">
        <p14:creationId xmlns:p14="http://schemas.microsoft.com/office/powerpoint/2010/main" val="112856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Din Sosyolojileri </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endParaRPr lang="tr-TR" dirty="0" smtClean="0"/>
          </a:p>
          <a:p>
            <a:pPr marL="0" indent="0">
              <a:buNone/>
            </a:pPr>
            <a:r>
              <a:rPr lang="tr-TR" dirty="0" smtClean="0"/>
              <a:t>1960’lardan sonra klasik çalışmaların izinden giden din alanına farklı perspektifler getiren yeni kuramcıları aşağıdaki gibi sıralamak mümkündür</a:t>
            </a:r>
          </a:p>
          <a:p>
            <a:pPr marL="0" indent="0">
              <a:buNone/>
            </a:pPr>
            <a:r>
              <a:rPr lang="tr-TR" dirty="0" err="1" smtClean="0"/>
              <a:t>Clifford</a:t>
            </a:r>
            <a:r>
              <a:rPr lang="tr-TR" dirty="0" smtClean="0"/>
              <a:t> </a:t>
            </a:r>
            <a:r>
              <a:rPr lang="tr-TR" dirty="0" err="1" smtClean="0"/>
              <a:t>Geertz</a:t>
            </a:r>
            <a:r>
              <a:rPr lang="tr-TR" dirty="0" smtClean="0"/>
              <a:t> (İnsanların ruh hallerini ve güdülerini şekillendiren bir semboller sistemi olarak din tanımı yapar)</a:t>
            </a:r>
          </a:p>
          <a:p>
            <a:pPr marL="0" indent="0">
              <a:buNone/>
            </a:pPr>
            <a:r>
              <a:rPr lang="tr-TR" dirty="0" smtClean="0"/>
              <a:t>Mary Douglas (çeşitli dini sembollerin farklı toplumlardaki benzer kullanımlarına odaklanan çalışmalara odaklanır)</a:t>
            </a:r>
          </a:p>
          <a:p>
            <a:pPr marL="0" indent="0">
              <a:buNone/>
            </a:pPr>
            <a:r>
              <a:rPr lang="tr-TR" dirty="0" smtClean="0"/>
              <a:t>Peter Berger (Dinin tarihin bir ürünü olduğunu düşüncesinden hareketle onu kutsal kozmosun kurulmasına yönelik insani bir çaba olarak tanımlar. Modernleşmeyle birlikte bu kutsal kozmostan dünyevi olana doğru harekete odaklanır)</a:t>
            </a:r>
          </a:p>
          <a:p>
            <a:pPr marL="0" indent="0">
              <a:buNone/>
            </a:pPr>
            <a:endParaRPr lang="tr-TR" dirty="0" smtClean="0"/>
          </a:p>
        </p:txBody>
      </p:sp>
    </p:spTree>
    <p:extLst>
      <p:ext uri="{BB962C8B-B14F-4D97-AF65-F5344CB8AC3E}">
        <p14:creationId xmlns:p14="http://schemas.microsoft.com/office/powerpoint/2010/main" val="824494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Din Sosyolojileri </a:t>
            </a:r>
            <a:endParaRPr lang="tr-TR" dirty="0"/>
          </a:p>
        </p:txBody>
      </p:sp>
      <p:sp>
        <p:nvSpPr>
          <p:cNvPr id="3" name="İçerik Yer Tutucusu 2"/>
          <p:cNvSpPr>
            <a:spLocks noGrp="1"/>
          </p:cNvSpPr>
          <p:nvPr>
            <p:ph idx="1"/>
          </p:nvPr>
        </p:nvSpPr>
        <p:spPr/>
        <p:txBody>
          <a:bodyPr>
            <a:normAutofit lnSpcReduction="10000"/>
          </a:bodyPr>
          <a:lstStyle/>
          <a:p>
            <a:r>
              <a:rPr lang="tr-TR" dirty="0" smtClean="0"/>
              <a:t>Thomas </a:t>
            </a:r>
            <a:r>
              <a:rPr lang="tr-TR" dirty="0" err="1" smtClean="0"/>
              <a:t>Luckman</a:t>
            </a:r>
            <a:r>
              <a:rPr lang="tr-TR" dirty="0" smtClean="0"/>
              <a:t> (Kurumsal din sosyolojisini eleştirerek bireyin toplumdaki varlığını dini bir mesele olarak görür bireysel dindarlığa odaklanır. Dinin Özelleşmesine dikkat çeker. Dinin şahsi bir tecrübe olduğunu sosyal destek ve temellere dayanmadığını vurgular)</a:t>
            </a:r>
          </a:p>
          <a:p>
            <a:r>
              <a:rPr lang="tr-TR" dirty="0" err="1" smtClean="0"/>
              <a:t>Grace</a:t>
            </a:r>
            <a:r>
              <a:rPr lang="tr-TR" dirty="0" smtClean="0"/>
              <a:t> </a:t>
            </a:r>
            <a:r>
              <a:rPr lang="tr-TR" dirty="0" err="1" smtClean="0"/>
              <a:t>Davie</a:t>
            </a:r>
            <a:r>
              <a:rPr lang="tr-TR" dirty="0" smtClean="0"/>
              <a:t> (</a:t>
            </a:r>
            <a:r>
              <a:rPr lang="tr-TR" dirty="0"/>
              <a:t>D</a:t>
            </a:r>
            <a:r>
              <a:rPr lang="tr-TR" dirty="0" smtClean="0"/>
              <a:t>ine toplumsal </a:t>
            </a:r>
            <a:r>
              <a:rPr lang="tr-TR" dirty="0"/>
              <a:t>h</a:t>
            </a:r>
            <a:r>
              <a:rPr lang="tr-TR" dirty="0" smtClean="0"/>
              <a:t>afıza çerçevesinde bakar. Din toplumsal hafızadan silinmez ama şekil değiştirir. İnsanlar artık aidiyet duymasalar da inanmaya devam ederler/</a:t>
            </a:r>
            <a:r>
              <a:rPr lang="tr-TR" i="1" dirty="0" err="1" smtClean="0"/>
              <a:t>believing</a:t>
            </a:r>
            <a:r>
              <a:rPr lang="tr-TR" i="1" dirty="0" smtClean="0"/>
              <a:t> </a:t>
            </a:r>
            <a:r>
              <a:rPr lang="tr-TR" i="1" dirty="0" err="1" smtClean="0"/>
              <a:t>without</a:t>
            </a:r>
            <a:r>
              <a:rPr lang="tr-TR" i="1" dirty="0" smtClean="0"/>
              <a:t> </a:t>
            </a:r>
            <a:r>
              <a:rPr lang="tr-TR" i="1" dirty="0" err="1" smtClean="0"/>
              <a:t>belonging</a:t>
            </a:r>
            <a:r>
              <a:rPr lang="tr-TR" dirty="0" smtClean="0"/>
              <a:t>)   </a:t>
            </a:r>
          </a:p>
          <a:p>
            <a:r>
              <a:rPr lang="tr-TR" dirty="0" smtClean="0"/>
              <a:t>İnsanlar Batı’da artık kiliseye gitmeseler de dine belli bir aidiyet  duymaya devam ederler. Din geleneksel kanaların dışında daha şahsi bir düzeyde devam eder. (Recep Şentürk, 2001 Yeni Din Sosyolojileri, Gelenek Yayınları)  </a:t>
            </a:r>
            <a:endParaRPr lang="tr-TR" dirty="0"/>
          </a:p>
        </p:txBody>
      </p:sp>
    </p:spTree>
    <p:extLst>
      <p:ext uri="{BB962C8B-B14F-4D97-AF65-F5344CB8AC3E}">
        <p14:creationId xmlns:p14="http://schemas.microsoft.com/office/powerpoint/2010/main" val="2711914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663</Words>
  <Application>Microsoft Office PowerPoint</Application>
  <PresentationFormat>Geniş ekran</PresentationFormat>
  <Paragraphs>54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1. Hafta: Giriş: Din Sosyolojisi Ne ile İlgilenir   </vt:lpstr>
      <vt:lpstr>Dine Dair Çalışma Biçimleri </vt:lpstr>
      <vt:lpstr>Din Çalışmalarının kapsamı </vt:lpstr>
      <vt:lpstr>Din Çalışmalarının kapsamı </vt:lpstr>
      <vt:lpstr>19. Yüzyılda Din Çalışmaları </vt:lpstr>
      <vt:lpstr>Sosyoloji Klasikleri</vt:lpstr>
      <vt:lpstr>Yeni Din Sosyolojileri </vt:lpstr>
      <vt:lpstr>Yeni Din Sosyolojileri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 Giriş: Din Sosyolojisi Ne İle Uğraşır </dc:title>
  <dc:creator>Kurtulus</dc:creator>
  <cp:lastModifiedBy>Kurtulus</cp:lastModifiedBy>
  <cp:revision>27</cp:revision>
  <dcterms:created xsi:type="dcterms:W3CDTF">2020-02-12T17:35:46Z</dcterms:created>
  <dcterms:modified xsi:type="dcterms:W3CDTF">2020-02-15T12:43:12Z</dcterms:modified>
</cp:coreProperties>
</file>