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4" r:id="rId2"/>
    <p:sldId id="305" r:id="rId3"/>
    <p:sldId id="306" r:id="rId4"/>
    <p:sldId id="337" r:id="rId5"/>
    <p:sldId id="307" r:id="rId6"/>
    <p:sldId id="308" r:id="rId7"/>
    <p:sldId id="309" r:id="rId8"/>
    <p:sldId id="339" r:id="rId9"/>
    <p:sldId id="338" r:id="rId10"/>
    <p:sldId id="310" r:id="rId11"/>
    <p:sldId id="340" r:id="rId12"/>
    <p:sldId id="311" r:id="rId13"/>
    <p:sldId id="312" r:id="rId14"/>
    <p:sldId id="313" r:id="rId15"/>
    <p:sldId id="314" r:id="rId16"/>
    <p:sldId id="315" r:id="rId17"/>
    <p:sldId id="316" r:id="rId18"/>
    <p:sldId id="317" r:id="rId19"/>
    <p:sldId id="343" r:id="rId20"/>
    <p:sldId id="341" r:id="rId21"/>
    <p:sldId id="342" r:id="rId22"/>
    <p:sldId id="318" r:id="rId23"/>
    <p:sldId id="319" r:id="rId24"/>
    <p:sldId id="256" r:id="rId25"/>
    <p:sldId id="257" r:id="rId26"/>
    <p:sldId id="258" r:id="rId27"/>
    <p:sldId id="259" r:id="rId28"/>
    <p:sldId id="260" r:id="rId29"/>
    <p:sldId id="261" r:id="rId30"/>
    <p:sldId id="262" r:id="rId31"/>
    <p:sldId id="271" r:id="rId32"/>
    <p:sldId id="275" r:id="rId33"/>
    <p:sldId id="263" r:id="rId34"/>
    <p:sldId id="264" r:id="rId35"/>
    <p:sldId id="265" r:id="rId36"/>
    <p:sldId id="276" r:id="rId37"/>
    <p:sldId id="266" r:id="rId38"/>
    <p:sldId id="273" r:id="rId39"/>
    <p:sldId id="272" r:id="rId40"/>
    <p:sldId id="274" r:id="rId41"/>
    <p:sldId id="277" r:id="rId42"/>
    <p:sldId id="267" r:id="rId4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1" autoAdjust="0"/>
    <p:restoredTop sz="94599"/>
  </p:normalViewPr>
  <p:slideViewPr>
    <p:cSldViewPr snapToGrid="0">
      <p:cViewPr>
        <p:scale>
          <a:sx n="66" d="100"/>
          <a:sy n="66" d="100"/>
        </p:scale>
        <p:origin x="576"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1CDECD87-44EA-491C-AB7D-B7BC6CDEE61A}" type="datetimeFigureOut">
              <a:rPr lang="tr-TR" smtClean="0"/>
              <a:t>2.2.2018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DB49B75-C907-4A68-AE63-A0F7FA823166}" type="slidenum">
              <a:rPr lang="tr-TR" smtClean="0"/>
              <a:t>‹#›</a:t>
            </a:fld>
            <a:endParaRPr lang="tr-TR"/>
          </a:p>
        </p:txBody>
      </p:sp>
    </p:spTree>
    <p:extLst>
      <p:ext uri="{BB962C8B-B14F-4D97-AF65-F5344CB8AC3E}">
        <p14:creationId xmlns:p14="http://schemas.microsoft.com/office/powerpoint/2010/main" val="730066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CDECD87-44EA-491C-AB7D-B7BC6CDEE61A}" type="datetimeFigureOut">
              <a:rPr lang="tr-TR" smtClean="0"/>
              <a:t>2.2.2018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DB49B75-C907-4A68-AE63-A0F7FA823166}" type="slidenum">
              <a:rPr lang="tr-TR" smtClean="0"/>
              <a:t>‹#›</a:t>
            </a:fld>
            <a:endParaRPr lang="tr-TR"/>
          </a:p>
        </p:txBody>
      </p:sp>
    </p:spTree>
    <p:extLst>
      <p:ext uri="{BB962C8B-B14F-4D97-AF65-F5344CB8AC3E}">
        <p14:creationId xmlns:p14="http://schemas.microsoft.com/office/powerpoint/2010/main" val="1476888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CDECD87-44EA-491C-AB7D-B7BC6CDEE61A}" type="datetimeFigureOut">
              <a:rPr lang="tr-TR" smtClean="0"/>
              <a:t>2.2.2018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DB49B75-C907-4A68-AE63-A0F7FA823166}" type="slidenum">
              <a:rPr lang="tr-TR" smtClean="0"/>
              <a:t>‹#›</a:t>
            </a:fld>
            <a:endParaRPr lang="tr-TR"/>
          </a:p>
        </p:txBody>
      </p:sp>
    </p:spTree>
    <p:extLst>
      <p:ext uri="{BB962C8B-B14F-4D97-AF65-F5344CB8AC3E}">
        <p14:creationId xmlns:p14="http://schemas.microsoft.com/office/powerpoint/2010/main" val="112171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CDECD87-44EA-491C-AB7D-B7BC6CDEE61A}" type="datetimeFigureOut">
              <a:rPr lang="tr-TR" smtClean="0"/>
              <a:t>2.2.2018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DB49B75-C907-4A68-AE63-A0F7FA823166}" type="slidenum">
              <a:rPr lang="tr-TR" smtClean="0"/>
              <a:t>‹#›</a:t>
            </a:fld>
            <a:endParaRPr lang="tr-TR"/>
          </a:p>
        </p:txBody>
      </p:sp>
    </p:spTree>
    <p:extLst>
      <p:ext uri="{BB962C8B-B14F-4D97-AF65-F5344CB8AC3E}">
        <p14:creationId xmlns:p14="http://schemas.microsoft.com/office/powerpoint/2010/main" val="3717147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1CDECD87-44EA-491C-AB7D-B7BC6CDEE61A}" type="datetimeFigureOut">
              <a:rPr lang="tr-TR" smtClean="0"/>
              <a:t>2.2.2018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DB49B75-C907-4A68-AE63-A0F7FA823166}" type="slidenum">
              <a:rPr lang="tr-TR" smtClean="0"/>
              <a:t>‹#›</a:t>
            </a:fld>
            <a:endParaRPr lang="tr-TR"/>
          </a:p>
        </p:txBody>
      </p:sp>
    </p:spTree>
    <p:extLst>
      <p:ext uri="{BB962C8B-B14F-4D97-AF65-F5344CB8AC3E}">
        <p14:creationId xmlns:p14="http://schemas.microsoft.com/office/powerpoint/2010/main" val="192261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1CDECD87-44EA-491C-AB7D-B7BC6CDEE61A}" type="datetimeFigureOut">
              <a:rPr lang="tr-TR" smtClean="0"/>
              <a:t>2.2.2018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DB49B75-C907-4A68-AE63-A0F7FA823166}" type="slidenum">
              <a:rPr lang="tr-TR" smtClean="0"/>
              <a:t>‹#›</a:t>
            </a:fld>
            <a:endParaRPr lang="tr-TR"/>
          </a:p>
        </p:txBody>
      </p:sp>
    </p:spTree>
    <p:extLst>
      <p:ext uri="{BB962C8B-B14F-4D97-AF65-F5344CB8AC3E}">
        <p14:creationId xmlns:p14="http://schemas.microsoft.com/office/powerpoint/2010/main" val="48289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1CDECD87-44EA-491C-AB7D-B7BC6CDEE61A}" type="datetimeFigureOut">
              <a:rPr lang="tr-TR" smtClean="0"/>
              <a:t>2.2.2018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DB49B75-C907-4A68-AE63-A0F7FA823166}" type="slidenum">
              <a:rPr lang="tr-TR" smtClean="0"/>
              <a:t>‹#›</a:t>
            </a:fld>
            <a:endParaRPr lang="tr-TR"/>
          </a:p>
        </p:txBody>
      </p:sp>
    </p:spTree>
    <p:extLst>
      <p:ext uri="{BB962C8B-B14F-4D97-AF65-F5344CB8AC3E}">
        <p14:creationId xmlns:p14="http://schemas.microsoft.com/office/powerpoint/2010/main" val="247647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1CDECD87-44EA-491C-AB7D-B7BC6CDEE61A}" type="datetimeFigureOut">
              <a:rPr lang="tr-TR" smtClean="0"/>
              <a:t>2.2.2018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DB49B75-C907-4A68-AE63-A0F7FA823166}" type="slidenum">
              <a:rPr lang="tr-TR" smtClean="0"/>
              <a:t>‹#›</a:t>
            </a:fld>
            <a:endParaRPr lang="tr-TR"/>
          </a:p>
        </p:txBody>
      </p:sp>
    </p:spTree>
    <p:extLst>
      <p:ext uri="{BB962C8B-B14F-4D97-AF65-F5344CB8AC3E}">
        <p14:creationId xmlns:p14="http://schemas.microsoft.com/office/powerpoint/2010/main" val="3502120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CDECD87-44EA-491C-AB7D-B7BC6CDEE61A}" type="datetimeFigureOut">
              <a:rPr lang="tr-TR" smtClean="0"/>
              <a:t>2.2.2018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DB49B75-C907-4A68-AE63-A0F7FA823166}" type="slidenum">
              <a:rPr lang="tr-TR" smtClean="0"/>
              <a:t>‹#›</a:t>
            </a:fld>
            <a:endParaRPr lang="tr-TR"/>
          </a:p>
        </p:txBody>
      </p:sp>
    </p:spTree>
    <p:extLst>
      <p:ext uri="{BB962C8B-B14F-4D97-AF65-F5344CB8AC3E}">
        <p14:creationId xmlns:p14="http://schemas.microsoft.com/office/powerpoint/2010/main" val="3497005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1CDECD87-44EA-491C-AB7D-B7BC6CDEE61A}" type="datetimeFigureOut">
              <a:rPr lang="tr-TR" smtClean="0"/>
              <a:t>2.2.2018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DB49B75-C907-4A68-AE63-A0F7FA823166}" type="slidenum">
              <a:rPr lang="tr-TR" smtClean="0"/>
              <a:t>‹#›</a:t>
            </a:fld>
            <a:endParaRPr lang="tr-TR"/>
          </a:p>
        </p:txBody>
      </p:sp>
    </p:spTree>
    <p:extLst>
      <p:ext uri="{BB962C8B-B14F-4D97-AF65-F5344CB8AC3E}">
        <p14:creationId xmlns:p14="http://schemas.microsoft.com/office/powerpoint/2010/main" val="3437642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1CDECD87-44EA-491C-AB7D-B7BC6CDEE61A}" type="datetimeFigureOut">
              <a:rPr lang="tr-TR" smtClean="0"/>
              <a:t>2.2.2018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DB49B75-C907-4A68-AE63-A0F7FA823166}" type="slidenum">
              <a:rPr lang="tr-TR" smtClean="0"/>
              <a:t>‹#›</a:t>
            </a:fld>
            <a:endParaRPr lang="tr-TR"/>
          </a:p>
        </p:txBody>
      </p:sp>
    </p:spTree>
    <p:extLst>
      <p:ext uri="{BB962C8B-B14F-4D97-AF65-F5344CB8AC3E}">
        <p14:creationId xmlns:p14="http://schemas.microsoft.com/office/powerpoint/2010/main" val="4059693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DECD87-44EA-491C-AB7D-B7BC6CDEE61A}" type="datetimeFigureOut">
              <a:rPr lang="tr-TR" smtClean="0"/>
              <a:t>2.2.2018</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49B75-C907-4A68-AE63-A0F7FA823166}" type="slidenum">
              <a:rPr lang="tr-TR" smtClean="0"/>
              <a:t>‹#›</a:t>
            </a:fld>
            <a:endParaRPr lang="tr-TR"/>
          </a:p>
        </p:txBody>
      </p:sp>
    </p:spTree>
    <p:extLst>
      <p:ext uri="{BB962C8B-B14F-4D97-AF65-F5344CB8AC3E}">
        <p14:creationId xmlns:p14="http://schemas.microsoft.com/office/powerpoint/2010/main" val="2321431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w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hyperlink" Target="http://harun3.virtualave.net/inekler/5.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msdvetmanual.com/respiratory-system/respiratory-diseases-of-cattle/viral-respiratory-tract-infections-in-cattle#v3293459"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animalscience.uconn.edu/extension/publications/herpesvirus.htm" TargetMode="External"/><Relationship Id="rId2" Type="http://schemas.openxmlformats.org/officeDocument/2006/relationships/hyperlink" Target="https://ahdc.vet.cornell.edu/docs/EquineHerpesvirusFinal030513.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ctrTitle"/>
          </p:nvPr>
        </p:nvSpPr>
        <p:spPr>
          <a:xfrm>
            <a:off x="296883" y="2321771"/>
            <a:ext cx="11756571" cy="2387600"/>
          </a:xfrm>
        </p:spPr>
        <p:txBody>
          <a:bodyPr>
            <a:normAutofit fontScale="90000"/>
          </a:bodyPr>
          <a:lstStyle/>
          <a:p>
            <a:r>
              <a:rPr lang="tr-TR" dirty="0" smtClean="0">
                <a:solidFill>
                  <a:srgbClr val="0070C0"/>
                </a:solidFill>
              </a:rPr>
              <a:t> </a:t>
            </a:r>
            <a:r>
              <a:rPr lang="tr-TR" dirty="0" err="1">
                <a:solidFill>
                  <a:srgbClr val="0070C0"/>
                </a:solidFill>
              </a:rPr>
              <a:t>I</a:t>
            </a:r>
            <a:r>
              <a:rPr lang="tr-TR" dirty="0" err="1" smtClean="0">
                <a:solidFill>
                  <a:srgbClr val="0070C0"/>
                </a:solidFill>
              </a:rPr>
              <a:t>nfectious</a:t>
            </a:r>
            <a:r>
              <a:rPr lang="tr-TR" dirty="0" smtClean="0">
                <a:solidFill>
                  <a:srgbClr val="0070C0"/>
                </a:solidFill>
              </a:rPr>
              <a:t> </a:t>
            </a:r>
            <a:r>
              <a:rPr lang="tr-TR" dirty="0" err="1" smtClean="0">
                <a:solidFill>
                  <a:srgbClr val="0070C0"/>
                </a:solidFill>
              </a:rPr>
              <a:t>Bovine</a:t>
            </a:r>
            <a:r>
              <a:rPr lang="tr-TR" dirty="0" smtClean="0">
                <a:solidFill>
                  <a:srgbClr val="0070C0"/>
                </a:solidFill>
              </a:rPr>
              <a:t> </a:t>
            </a:r>
            <a:r>
              <a:rPr lang="tr-TR" dirty="0" err="1" smtClean="0">
                <a:solidFill>
                  <a:srgbClr val="0070C0"/>
                </a:solidFill>
              </a:rPr>
              <a:t>Rhinotracheitis</a:t>
            </a:r>
            <a:r>
              <a:rPr lang="tr-TR" dirty="0" smtClean="0">
                <a:solidFill>
                  <a:srgbClr val="0070C0"/>
                </a:solidFill>
              </a:rPr>
              <a:t> (IBR), </a:t>
            </a:r>
            <a:br>
              <a:rPr lang="tr-TR" dirty="0" smtClean="0">
                <a:solidFill>
                  <a:srgbClr val="0070C0"/>
                </a:solidFill>
              </a:rPr>
            </a:br>
            <a:r>
              <a:rPr lang="tr-TR" dirty="0" err="1" smtClean="0">
                <a:solidFill>
                  <a:srgbClr val="0070C0"/>
                </a:solidFill>
              </a:rPr>
              <a:t>Infectious</a:t>
            </a:r>
            <a:r>
              <a:rPr lang="tr-TR" dirty="0" smtClean="0">
                <a:solidFill>
                  <a:srgbClr val="0070C0"/>
                </a:solidFill>
              </a:rPr>
              <a:t> Pustular </a:t>
            </a:r>
            <a:r>
              <a:rPr lang="tr-TR" dirty="0" err="1" smtClean="0">
                <a:solidFill>
                  <a:srgbClr val="0070C0"/>
                </a:solidFill>
              </a:rPr>
              <a:t>Vulvovaginitis</a:t>
            </a:r>
            <a:r>
              <a:rPr lang="tr-TR" dirty="0" smtClean="0">
                <a:solidFill>
                  <a:srgbClr val="0070C0"/>
                </a:solidFill>
              </a:rPr>
              <a:t> (</a:t>
            </a:r>
            <a:r>
              <a:rPr lang="tr-TR" dirty="0">
                <a:solidFill>
                  <a:srgbClr val="0070C0"/>
                </a:solidFill>
              </a:rPr>
              <a:t>IBV), </a:t>
            </a:r>
            <a:r>
              <a:rPr lang="tr-TR" dirty="0" smtClean="0">
                <a:solidFill>
                  <a:srgbClr val="0070C0"/>
                </a:solidFill>
              </a:rPr>
              <a:t/>
            </a:r>
            <a:br>
              <a:rPr lang="tr-TR" dirty="0" smtClean="0">
                <a:solidFill>
                  <a:srgbClr val="0070C0"/>
                </a:solidFill>
              </a:rPr>
            </a:br>
            <a:r>
              <a:rPr lang="tr-TR" dirty="0" err="1" smtClean="0">
                <a:solidFill>
                  <a:srgbClr val="0070C0"/>
                </a:solidFill>
              </a:rPr>
              <a:t>Infectious</a:t>
            </a:r>
            <a:r>
              <a:rPr lang="tr-TR" dirty="0" smtClean="0">
                <a:solidFill>
                  <a:srgbClr val="0070C0"/>
                </a:solidFill>
              </a:rPr>
              <a:t> </a:t>
            </a:r>
            <a:r>
              <a:rPr lang="tr-TR" dirty="0" err="1" smtClean="0">
                <a:solidFill>
                  <a:srgbClr val="0070C0"/>
                </a:solidFill>
              </a:rPr>
              <a:t>balanoposthitis</a:t>
            </a:r>
            <a:r>
              <a:rPr lang="tr-TR" dirty="0" smtClean="0">
                <a:solidFill>
                  <a:srgbClr val="0070C0"/>
                </a:solidFill>
              </a:rPr>
              <a:t> (IPV)</a:t>
            </a:r>
            <a:endParaRPr lang="tr-TR" dirty="0">
              <a:solidFill>
                <a:srgbClr val="0070C0"/>
              </a:solidFill>
            </a:endParaRPr>
          </a:p>
        </p:txBody>
      </p:sp>
    </p:spTree>
    <p:extLst>
      <p:ext uri="{BB962C8B-B14F-4D97-AF65-F5344CB8AC3E}">
        <p14:creationId xmlns:p14="http://schemas.microsoft.com/office/powerpoint/2010/main" val="438291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Clinical</a:t>
            </a:r>
            <a:r>
              <a:rPr lang="tr-TR" dirty="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a:xfrm>
            <a:off x="280060" y="1708047"/>
            <a:ext cx="8657111" cy="4621295"/>
          </a:xfrm>
        </p:spPr>
        <p:txBody>
          <a:bodyPr>
            <a:normAutofit fontScale="77500" lnSpcReduction="20000"/>
          </a:bodyPr>
          <a:lstStyle/>
          <a:p>
            <a:pPr marL="0" indent="0">
              <a:buNone/>
            </a:pPr>
            <a:r>
              <a:rPr lang="tr-TR" sz="3000" dirty="0" smtClean="0">
                <a:solidFill>
                  <a:srgbClr val="FF3300"/>
                </a:solidFill>
              </a:rPr>
              <a:t>A. </a:t>
            </a:r>
            <a:r>
              <a:rPr lang="tr-TR" sz="3000" dirty="0" err="1" smtClean="0">
                <a:solidFill>
                  <a:srgbClr val="FF3300"/>
                </a:solidFill>
              </a:rPr>
              <a:t>Respiratory</a:t>
            </a:r>
            <a:r>
              <a:rPr lang="tr-TR" sz="3000" dirty="0" smtClean="0">
                <a:solidFill>
                  <a:srgbClr val="FF3300"/>
                </a:solidFill>
              </a:rPr>
              <a:t> </a:t>
            </a:r>
            <a:r>
              <a:rPr lang="tr-TR" sz="3000" dirty="0" err="1">
                <a:solidFill>
                  <a:srgbClr val="FF3300"/>
                </a:solidFill>
              </a:rPr>
              <a:t>infection</a:t>
            </a:r>
            <a:endParaRPr lang="tr-TR" sz="3000" dirty="0" smtClean="0">
              <a:solidFill>
                <a:srgbClr val="FF3300"/>
              </a:solidFill>
            </a:endParaRPr>
          </a:p>
          <a:p>
            <a:r>
              <a:rPr lang="en-US" dirty="0" smtClean="0">
                <a:solidFill>
                  <a:srgbClr val="7030A0"/>
                </a:solidFill>
              </a:rPr>
              <a:t>Fever (40</a:t>
            </a:r>
            <a:r>
              <a:rPr lang="en-US" dirty="0">
                <a:solidFill>
                  <a:srgbClr val="7030A0"/>
                </a:solidFill>
              </a:rPr>
              <a:t>°–</a:t>
            </a:r>
            <a:r>
              <a:rPr lang="en-US" dirty="0" smtClean="0">
                <a:solidFill>
                  <a:srgbClr val="7030A0"/>
                </a:solidFill>
              </a:rPr>
              <a:t>42°C), </a:t>
            </a:r>
            <a:endParaRPr lang="tr-TR" dirty="0" smtClean="0">
              <a:solidFill>
                <a:srgbClr val="7030A0"/>
              </a:solidFill>
            </a:endParaRPr>
          </a:p>
          <a:p>
            <a:r>
              <a:rPr lang="en-US" dirty="0" smtClean="0">
                <a:solidFill>
                  <a:srgbClr val="7030A0"/>
                </a:solidFill>
              </a:rPr>
              <a:t>depression</a:t>
            </a:r>
            <a:r>
              <a:rPr lang="en-US" dirty="0">
                <a:solidFill>
                  <a:srgbClr val="7030A0"/>
                </a:solidFill>
              </a:rPr>
              <a:t>, </a:t>
            </a:r>
            <a:endParaRPr lang="tr-TR" dirty="0" smtClean="0">
              <a:solidFill>
                <a:srgbClr val="7030A0"/>
              </a:solidFill>
            </a:endParaRPr>
          </a:p>
          <a:p>
            <a:r>
              <a:rPr lang="en-US" dirty="0" smtClean="0">
                <a:solidFill>
                  <a:srgbClr val="7030A0"/>
                </a:solidFill>
              </a:rPr>
              <a:t>decreased </a:t>
            </a:r>
            <a:r>
              <a:rPr lang="en-US" dirty="0">
                <a:solidFill>
                  <a:srgbClr val="7030A0"/>
                </a:solidFill>
              </a:rPr>
              <a:t>feed intake, </a:t>
            </a:r>
            <a:endParaRPr lang="tr-TR" dirty="0" smtClean="0">
              <a:solidFill>
                <a:srgbClr val="7030A0"/>
              </a:solidFill>
            </a:endParaRPr>
          </a:p>
          <a:p>
            <a:r>
              <a:rPr lang="en-US" dirty="0" smtClean="0">
                <a:solidFill>
                  <a:srgbClr val="7030A0"/>
                </a:solidFill>
              </a:rPr>
              <a:t>increased </a:t>
            </a:r>
            <a:r>
              <a:rPr lang="en-US" dirty="0">
                <a:solidFill>
                  <a:srgbClr val="7030A0"/>
                </a:solidFill>
              </a:rPr>
              <a:t>respiratory rate, </a:t>
            </a:r>
            <a:endParaRPr lang="tr-TR" dirty="0" smtClean="0">
              <a:solidFill>
                <a:srgbClr val="7030A0"/>
              </a:solidFill>
            </a:endParaRPr>
          </a:p>
          <a:p>
            <a:r>
              <a:rPr lang="en-US" dirty="0" smtClean="0">
                <a:solidFill>
                  <a:srgbClr val="7030A0"/>
                </a:solidFill>
              </a:rPr>
              <a:t>cough</a:t>
            </a:r>
            <a:r>
              <a:rPr lang="en-US" dirty="0">
                <a:solidFill>
                  <a:srgbClr val="7030A0"/>
                </a:solidFill>
              </a:rPr>
              <a:t>, </a:t>
            </a:r>
            <a:endParaRPr lang="tr-TR" dirty="0" smtClean="0">
              <a:solidFill>
                <a:srgbClr val="7030A0"/>
              </a:solidFill>
            </a:endParaRPr>
          </a:p>
          <a:p>
            <a:r>
              <a:rPr lang="en-US" dirty="0" smtClean="0">
                <a:solidFill>
                  <a:srgbClr val="7030A0"/>
                </a:solidFill>
              </a:rPr>
              <a:t>nasal </a:t>
            </a:r>
            <a:r>
              <a:rPr lang="en-US" dirty="0">
                <a:solidFill>
                  <a:srgbClr val="7030A0"/>
                </a:solidFill>
              </a:rPr>
              <a:t>and lacrimal discharge are </a:t>
            </a:r>
            <a:r>
              <a:rPr lang="en-US" dirty="0" smtClean="0">
                <a:solidFill>
                  <a:srgbClr val="7030A0"/>
                </a:solidFill>
              </a:rPr>
              <a:t>common.</a:t>
            </a:r>
            <a:endParaRPr lang="tr-TR" dirty="0" smtClean="0">
              <a:solidFill>
                <a:srgbClr val="7030A0"/>
              </a:solidFill>
            </a:endParaRPr>
          </a:p>
          <a:p>
            <a:r>
              <a:rPr lang="en-US" dirty="0" smtClean="0"/>
              <a:t>Dyspnea</a:t>
            </a:r>
            <a:r>
              <a:rPr lang="en-US" dirty="0"/>
              <a:t>, possibly with open-mouthed breathing, </a:t>
            </a:r>
            <a:endParaRPr lang="tr-TR" dirty="0" smtClean="0"/>
          </a:p>
          <a:p>
            <a:pPr marL="0" indent="0">
              <a:buNone/>
            </a:pPr>
            <a:r>
              <a:rPr lang="en-US" dirty="0" smtClean="0"/>
              <a:t>may </a:t>
            </a:r>
            <a:r>
              <a:rPr lang="en-US" dirty="0"/>
              <a:t>become pronounced in the later stages of the disease. </a:t>
            </a:r>
            <a:endParaRPr lang="tr-TR" dirty="0" smtClean="0"/>
          </a:p>
          <a:p>
            <a:r>
              <a:rPr lang="en-US" dirty="0" smtClean="0"/>
              <a:t>Subcutaneous </a:t>
            </a:r>
            <a:r>
              <a:rPr lang="en-US" dirty="0"/>
              <a:t>emphysema may occur</a:t>
            </a:r>
            <a:r>
              <a:rPr lang="en-US" dirty="0" smtClean="0"/>
              <a:t>.</a:t>
            </a:r>
            <a:endParaRPr lang="tr-TR" dirty="0" smtClean="0"/>
          </a:p>
          <a:p>
            <a:r>
              <a:rPr lang="en-US" dirty="0" smtClean="0"/>
              <a:t>Secondary </a:t>
            </a:r>
            <a:r>
              <a:rPr lang="en-US" dirty="0"/>
              <a:t>bacterial pneumonia is a frequent occurrence. </a:t>
            </a:r>
            <a:endParaRPr lang="tr-TR" dirty="0" smtClean="0"/>
          </a:p>
          <a:p>
            <a:r>
              <a:rPr lang="en-US" dirty="0">
                <a:solidFill>
                  <a:srgbClr val="FF33CC"/>
                </a:solidFill>
              </a:rPr>
              <a:t>Abortion </a:t>
            </a:r>
            <a:r>
              <a:rPr lang="en-US" dirty="0"/>
              <a:t>as a complication of the respiratory form of BHV-1 infection has been frequently reported in North America and Europe </a:t>
            </a:r>
            <a:endParaRPr lang="tr-TR" dirty="0"/>
          </a:p>
        </p:txBody>
      </p:sp>
      <p:pic>
        <p:nvPicPr>
          <p:cNvPr id="8194" name="Picture 2" descr="IBR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171" y="16159"/>
            <a:ext cx="2889869" cy="3113834"/>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8830293" y="3129993"/>
            <a:ext cx="3361707" cy="954107"/>
          </a:xfrm>
          <a:prstGeom prst="rect">
            <a:avLst/>
          </a:prstGeom>
        </p:spPr>
        <p:txBody>
          <a:bodyPr wrap="square">
            <a:spAutoFit/>
          </a:bodyPr>
          <a:lstStyle/>
          <a:p>
            <a:r>
              <a:rPr lang="en-US" sz="1400" dirty="0"/>
              <a:t>Suspected IBR in a recently purchased </a:t>
            </a:r>
            <a:r>
              <a:rPr lang="en-US" sz="1400" dirty="0" err="1"/>
              <a:t>Charolais</a:t>
            </a:r>
            <a:r>
              <a:rPr lang="en-US" sz="1400" dirty="0"/>
              <a:t> bull.  The bull was febrile (41.5°C). The lungs were also scanned to check for chronic </a:t>
            </a:r>
            <a:r>
              <a:rPr lang="en-US" sz="1400" dirty="0" err="1"/>
              <a:t>suppurative</a:t>
            </a:r>
            <a:r>
              <a:rPr lang="en-US" sz="1400" dirty="0"/>
              <a:t> pneumonia.</a:t>
            </a:r>
            <a:endParaRPr lang="tr-TR" sz="1400" dirty="0"/>
          </a:p>
        </p:txBody>
      </p:sp>
      <p:pic>
        <p:nvPicPr>
          <p:cNvPr id="8196" name="Picture 4" descr="IBR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8260" y="4077739"/>
            <a:ext cx="3453740" cy="2780261"/>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9758320" y="6611779"/>
            <a:ext cx="2433680" cy="246221"/>
          </a:xfrm>
          <a:prstGeom prst="rect">
            <a:avLst/>
          </a:prstGeom>
        </p:spPr>
        <p:txBody>
          <a:bodyPr wrap="none">
            <a:spAutoFit/>
          </a:bodyPr>
          <a:lstStyle/>
          <a:p>
            <a:r>
              <a:rPr lang="tr-TR" sz="1000" dirty="0"/>
              <a:t>http://www.nadis.org.uk/bulletins/ibr.aspx</a:t>
            </a:r>
          </a:p>
        </p:txBody>
      </p:sp>
    </p:spTree>
    <p:extLst>
      <p:ext uri="{BB962C8B-B14F-4D97-AF65-F5344CB8AC3E}">
        <p14:creationId xmlns:p14="http://schemas.microsoft.com/office/powerpoint/2010/main" val="1082249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osp.mans.edu.eg/elsawalhy/Inf-Dis/images/IBR.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230" y="1340118"/>
            <a:ext cx="4638652" cy="3384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3226" y="1410071"/>
            <a:ext cx="3364506" cy="3245056"/>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9097883" y="6596390"/>
            <a:ext cx="3094117" cy="261610"/>
          </a:xfrm>
          <a:prstGeom prst="rect">
            <a:avLst/>
          </a:prstGeom>
        </p:spPr>
        <p:txBody>
          <a:bodyPr wrap="none">
            <a:spAutoFit/>
          </a:bodyPr>
          <a:lstStyle/>
          <a:p>
            <a:r>
              <a:rPr lang="tr-TR" sz="1100" dirty="0"/>
              <a:t>http://osp.mans.edu.eg/elsawalhy/Inf-Dis/IBR.htm</a:t>
            </a:r>
          </a:p>
        </p:txBody>
      </p:sp>
    </p:spTree>
    <p:extLst>
      <p:ext uri="{BB962C8B-B14F-4D97-AF65-F5344CB8AC3E}">
        <p14:creationId xmlns:p14="http://schemas.microsoft.com/office/powerpoint/2010/main" val="3069139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5686" y="522514"/>
            <a:ext cx="10894621" cy="2897579"/>
          </a:xfrm>
        </p:spPr>
        <p:txBody>
          <a:bodyPr>
            <a:normAutofit/>
          </a:bodyPr>
          <a:lstStyle/>
          <a:p>
            <a:pPr marL="0" indent="0">
              <a:buNone/>
            </a:pPr>
            <a:r>
              <a:rPr lang="tr-TR" sz="3300" dirty="0" smtClean="0">
                <a:solidFill>
                  <a:srgbClr val="FF3300"/>
                </a:solidFill>
              </a:rPr>
              <a:t>B.</a:t>
            </a:r>
            <a:r>
              <a:rPr lang="en-US" sz="3300" dirty="0" smtClean="0">
                <a:solidFill>
                  <a:srgbClr val="FF3300"/>
                </a:solidFill>
              </a:rPr>
              <a:t>Genital infection </a:t>
            </a:r>
            <a:endParaRPr lang="tr-TR" sz="3300" dirty="0" smtClean="0">
              <a:solidFill>
                <a:srgbClr val="FF3300"/>
              </a:solidFill>
            </a:endParaRPr>
          </a:p>
          <a:p>
            <a:r>
              <a:rPr lang="en-US" sz="2400" dirty="0" smtClean="0"/>
              <a:t>Genital infection with BHV-1 occurs in both sexes and is a more frequent manifestation of this herpesvirus infection in cattle on pasture. </a:t>
            </a:r>
            <a:endParaRPr lang="tr-TR" sz="2400" dirty="0" smtClean="0"/>
          </a:p>
          <a:p>
            <a:r>
              <a:rPr lang="en-US" sz="2400" dirty="0" smtClean="0"/>
              <a:t>The infection may result in the development of </a:t>
            </a:r>
            <a:r>
              <a:rPr lang="en-US" sz="2400" dirty="0" smtClean="0">
                <a:solidFill>
                  <a:srgbClr val="92D050"/>
                </a:solidFill>
              </a:rPr>
              <a:t>vesicles, pustules and erosions or ulcers in the mucosa of the vulva and vagina or on the penis and prepuce. </a:t>
            </a:r>
          </a:p>
        </p:txBody>
      </p:sp>
      <p:sp>
        <p:nvSpPr>
          <p:cNvPr id="5" name="Dikdörtgen 4"/>
          <p:cNvSpPr/>
          <p:nvPr/>
        </p:nvSpPr>
        <p:spPr>
          <a:xfrm>
            <a:off x="315686" y="2624776"/>
            <a:ext cx="8482940" cy="4154984"/>
          </a:xfrm>
          <a:prstGeom prst="rect">
            <a:avLst/>
          </a:prstGeom>
        </p:spPr>
        <p:txBody>
          <a:bodyPr wrap="square">
            <a:spAutoFit/>
          </a:bodyPr>
          <a:lstStyle/>
          <a:p>
            <a:r>
              <a:rPr lang="en-US" sz="2400" dirty="0">
                <a:solidFill>
                  <a:srgbClr val="FF33CC"/>
                </a:solidFill>
              </a:rPr>
              <a:t>1</a:t>
            </a:r>
            <a:r>
              <a:rPr lang="tr-TR" sz="2400" dirty="0">
                <a:solidFill>
                  <a:srgbClr val="FF33CC"/>
                </a:solidFill>
              </a:rPr>
              <a:t>.</a:t>
            </a:r>
            <a:r>
              <a:rPr lang="en-US" sz="2400" dirty="0">
                <a:solidFill>
                  <a:srgbClr val="FF33CC"/>
                </a:solidFill>
              </a:rPr>
              <a:t> </a:t>
            </a:r>
            <a:r>
              <a:rPr lang="en-US" sz="2400" dirty="0" err="1">
                <a:solidFill>
                  <a:srgbClr val="FF33CC"/>
                </a:solidFill>
              </a:rPr>
              <a:t>Vulvovaginitis</a:t>
            </a:r>
            <a:r>
              <a:rPr lang="en-US" sz="2400" dirty="0">
                <a:solidFill>
                  <a:srgbClr val="FF33CC"/>
                </a:solidFill>
              </a:rPr>
              <a:t> </a:t>
            </a:r>
            <a:endParaRPr lang="tr-TR" sz="2400" dirty="0">
              <a:solidFill>
                <a:srgbClr val="FF33CC"/>
              </a:solidFill>
            </a:endParaRPr>
          </a:p>
          <a:p>
            <a:r>
              <a:rPr lang="en-US" sz="2400" dirty="0"/>
              <a:t>This painful condition, which is known as infectious pustular </a:t>
            </a:r>
            <a:r>
              <a:rPr lang="en-US" sz="2400" dirty="0" err="1"/>
              <a:t>vulvovaginitis</a:t>
            </a:r>
            <a:r>
              <a:rPr lang="en-US" sz="2400" dirty="0"/>
              <a:t> (IPV), may be observed within a few days of mating. </a:t>
            </a:r>
            <a:endParaRPr lang="tr-TR" sz="2400" dirty="0"/>
          </a:p>
          <a:p>
            <a:r>
              <a:rPr lang="en-US" sz="2400" dirty="0"/>
              <a:t>Frequent micturition and raising of the tail are the first clinical signs. </a:t>
            </a:r>
            <a:endParaRPr lang="tr-TR" sz="2400" dirty="0"/>
          </a:p>
          <a:p>
            <a:r>
              <a:rPr lang="en-US" sz="2400" dirty="0">
                <a:solidFill>
                  <a:srgbClr val="FF0000"/>
                </a:solidFill>
              </a:rPr>
              <a:t>There may be </a:t>
            </a:r>
            <a:r>
              <a:rPr lang="en-US" sz="2400" dirty="0" err="1">
                <a:solidFill>
                  <a:srgbClr val="FF0000"/>
                </a:solidFill>
              </a:rPr>
              <a:t>hyperaemia</a:t>
            </a:r>
            <a:r>
              <a:rPr lang="en-US" sz="2400" dirty="0">
                <a:solidFill>
                  <a:srgbClr val="FF0000"/>
                </a:solidFill>
              </a:rPr>
              <a:t> or </a:t>
            </a:r>
            <a:r>
              <a:rPr lang="en-US" sz="2400" dirty="0" err="1">
                <a:solidFill>
                  <a:srgbClr val="FF0000"/>
                </a:solidFill>
              </a:rPr>
              <a:t>oedema</a:t>
            </a:r>
            <a:r>
              <a:rPr lang="en-US" sz="2400" dirty="0">
                <a:solidFill>
                  <a:srgbClr val="FF0000"/>
                </a:solidFill>
              </a:rPr>
              <a:t> of the vulva and the posterior third of the vagina. </a:t>
            </a:r>
            <a:endParaRPr lang="tr-TR" sz="2400" dirty="0">
              <a:solidFill>
                <a:srgbClr val="FF0000"/>
              </a:solidFill>
            </a:endParaRPr>
          </a:p>
          <a:p>
            <a:r>
              <a:rPr lang="en-US" sz="2400" dirty="0"/>
              <a:t>Small red to white ulcers develop into pustules (0.5–3 mm in diameter). </a:t>
            </a:r>
            <a:endParaRPr lang="tr-TR" sz="2400" dirty="0" smtClean="0"/>
          </a:p>
          <a:p>
            <a:r>
              <a:rPr lang="en-US" sz="2400" dirty="0" smtClean="0"/>
              <a:t>There </a:t>
            </a:r>
            <a:r>
              <a:rPr lang="en-US" sz="2400" dirty="0"/>
              <a:t>may be a thick yellow or white mucopurulent exudate, especially in cases complicated by secondary bacterial infection.</a:t>
            </a:r>
            <a:endParaRPr lang="tr-TR" sz="2400" dirty="0"/>
          </a:p>
        </p:txBody>
      </p:sp>
      <p:pic>
        <p:nvPicPr>
          <p:cNvPr id="6"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999" y="3140473"/>
            <a:ext cx="3207326" cy="3187406"/>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9540312" y="6656649"/>
            <a:ext cx="2651688" cy="246221"/>
          </a:xfrm>
          <a:prstGeom prst="rect">
            <a:avLst/>
          </a:prstGeom>
        </p:spPr>
        <p:txBody>
          <a:bodyPr wrap="none">
            <a:spAutoFit/>
          </a:bodyPr>
          <a:lstStyle/>
          <a:p>
            <a:r>
              <a:rPr lang="tr-TR" sz="1000" dirty="0"/>
              <a:t>https://veteriankey.com/respiratory-disorders/</a:t>
            </a:r>
          </a:p>
        </p:txBody>
      </p:sp>
    </p:spTree>
    <p:extLst>
      <p:ext uri="{BB962C8B-B14F-4D97-AF65-F5344CB8AC3E}">
        <p14:creationId xmlns:p14="http://schemas.microsoft.com/office/powerpoint/2010/main" val="426121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6324" y="519339"/>
            <a:ext cx="10597737" cy="3048466"/>
          </a:xfrm>
        </p:spPr>
        <p:txBody>
          <a:bodyPr>
            <a:normAutofit fontScale="85000" lnSpcReduction="10000"/>
          </a:bodyPr>
          <a:lstStyle/>
          <a:p>
            <a:pPr marL="0" indent="0">
              <a:buNone/>
            </a:pPr>
            <a:r>
              <a:rPr lang="en-US" dirty="0" smtClean="0">
                <a:solidFill>
                  <a:srgbClr val="FF33CC"/>
                </a:solidFill>
              </a:rPr>
              <a:t>2</a:t>
            </a:r>
            <a:r>
              <a:rPr lang="tr-TR" dirty="0" smtClean="0">
                <a:solidFill>
                  <a:srgbClr val="FF33CC"/>
                </a:solidFill>
              </a:rPr>
              <a:t>.</a:t>
            </a:r>
            <a:r>
              <a:rPr lang="en-US" dirty="0" smtClean="0">
                <a:solidFill>
                  <a:srgbClr val="FF33CC"/>
                </a:solidFill>
              </a:rPr>
              <a:t> </a:t>
            </a:r>
            <a:r>
              <a:rPr lang="en-US" dirty="0" err="1">
                <a:solidFill>
                  <a:srgbClr val="FF33CC"/>
                </a:solidFill>
              </a:rPr>
              <a:t>Balanoposthitis</a:t>
            </a:r>
            <a:r>
              <a:rPr lang="en-US" dirty="0">
                <a:solidFill>
                  <a:srgbClr val="FF33CC"/>
                </a:solidFill>
              </a:rPr>
              <a:t> </a:t>
            </a:r>
            <a:endParaRPr lang="tr-TR" dirty="0">
              <a:solidFill>
                <a:srgbClr val="FF33CC"/>
              </a:solidFill>
            </a:endParaRPr>
          </a:p>
          <a:p>
            <a:pPr marL="0" indent="0">
              <a:buNone/>
            </a:pPr>
            <a:r>
              <a:rPr lang="en-US" dirty="0"/>
              <a:t>The disease in bulls is known as infectious pustular </a:t>
            </a:r>
            <a:r>
              <a:rPr lang="en-US" dirty="0" err="1"/>
              <a:t>balanoposthitis</a:t>
            </a:r>
            <a:r>
              <a:rPr lang="en-US" dirty="0"/>
              <a:t> (IPB). </a:t>
            </a:r>
            <a:endParaRPr lang="tr-TR" dirty="0" smtClean="0"/>
          </a:p>
          <a:p>
            <a:pPr marL="0" indent="0">
              <a:buNone/>
            </a:pPr>
            <a:r>
              <a:rPr lang="en-US" dirty="0" smtClean="0"/>
              <a:t>After </a:t>
            </a:r>
            <a:r>
              <a:rPr lang="en-US" dirty="0"/>
              <a:t>a 2–3 day incubation period, pustules appear on the mucosal surface of the penis and prepuce</a:t>
            </a:r>
            <a:r>
              <a:rPr lang="en-US" dirty="0" smtClean="0"/>
              <a:t>.</a:t>
            </a:r>
            <a:endParaRPr lang="tr-TR" dirty="0" smtClean="0"/>
          </a:p>
          <a:p>
            <a:pPr marL="0" indent="0">
              <a:buNone/>
            </a:pPr>
            <a:r>
              <a:rPr lang="en-US" dirty="0" smtClean="0"/>
              <a:t>These </a:t>
            </a:r>
            <a:r>
              <a:rPr lang="en-US" dirty="0"/>
              <a:t>pustules can progress to ulcers with a mucopurulent discharge and may prevent a bull from serving. </a:t>
            </a:r>
            <a:endParaRPr lang="tr-TR" dirty="0" smtClean="0"/>
          </a:p>
          <a:p>
            <a:pPr marL="0" indent="0">
              <a:buNone/>
            </a:pPr>
            <a:r>
              <a:rPr lang="en-US" dirty="0" smtClean="0"/>
              <a:t>A </a:t>
            </a:r>
            <a:r>
              <a:rPr lang="en-US" dirty="0"/>
              <a:t>proportion of infected bulls will also excrete virus in their semen. In turn, infected semen can infect susceptible females, by natural or artificial insemination. </a:t>
            </a:r>
            <a:endParaRPr lang="tr-TR" dirty="0"/>
          </a:p>
          <a:p>
            <a:endParaRPr lang="tr-TR" dirty="0"/>
          </a:p>
        </p:txBody>
      </p:sp>
      <p:pic>
        <p:nvPicPr>
          <p:cNvPr id="10244" name="Picture 4" descr="http://3.bp.blogspot.com/-w3llcikBPmo/U48Nx4GlwwI/AAAAAAAAlt0/qfRRRaz4TJo/s1600/bull1432.ip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0036" y="3460929"/>
            <a:ext cx="4099638" cy="314988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1.bp.blogspot.com/-9Uc1qP799Ew/U48Nvj5iQ3I/AAAAAAAAlts/r5tdd86ZQQw/s1600/bull1453tiff.ipv+(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124" y="3460929"/>
            <a:ext cx="4203471" cy="314988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3251124" y="6611779"/>
            <a:ext cx="6096000" cy="246221"/>
          </a:xfrm>
          <a:prstGeom prst="rect">
            <a:avLst/>
          </a:prstGeom>
        </p:spPr>
        <p:txBody>
          <a:bodyPr>
            <a:spAutoFit/>
          </a:bodyPr>
          <a:lstStyle/>
          <a:p>
            <a:r>
              <a:rPr lang="tr-TR" sz="1000" dirty="0"/>
              <a:t>http://loribovinesection.blogspot.com.tr/2014/06/infectious-balanoposthitis-keywords-ipv.html</a:t>
            </a:r>
          </a:p>
        </p:txBody>
      </p:sp>
    </p:spTree>
    <p:extLst>
      <p:ext uri="{BB962C8B-B14F-4D97-AF65-F5344CB8AC3E}">
        <p14:creationId xmlns:p14="http://schemas.microsoft.com/office/powerpoint/2010/main" val="259789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58140"/>
            <a:ext cx="10515600" cy="5618823"/>
          </a:xfrm>
        </p:spPr>
        <p:txBody>
          <a:bodyPr/>
          <a:lstStyle/>
          <a:p>
            <a:pPr marL="0" indent="0">
              <a:buNone/>
            </a:pPr>
            <a:r>
              <a:rPr lang="tr-TR" sz="3200" dirty="0" smtClean="0">
                <a:solidFill>
                  <a:srgbClr val="FF3300"/>
                </a:solidFill>
              </a:rPr>
              <a:t>C. </a:t>
            </a:r>
            <a:r>
              <a:rPr lang="en-US" sz="3200" dirty="0" smtClean="0">
                <a:solidFill>
                  <a:srgbClr val="FF3300"/>
                </a:solidFill>
              </a:rPr>
              <a:t>Conjunctivitis </a:t>
            </a:r>
            <a:endParaRPr lang="tr-TR" sz="3200" dirty="0" smtClean="0">
              <a:solidFill>
                <a:srgbClr val="FF3300"/>
              </a:solidFill>
            </a:endParaRPr>
          </a:p>
          <a:p>
            <a:r>
              <a:rPr lang="en-US" dirty="0" smtClean="0"/>
              <a:t>The </a:t>
            </a:r>
            <a:r>
              <a:rPr lang="en-US" dirty="0"/>
              <a:t>conjunctival form of BHV-1 infection, which resembles ‘pink eye’, is relatively uncommon. </a:t>
            </a:r>
            <a:endParaRPr lang="tr-TR" dirty="0" smtClean="0"/>
          </a:p>
          <a:p>
            <a:r>
              <a:rPr lang="en-US" dirty="0" smtClean="0"/>
              <a:t>There </a:t>
            </a:r>
            <a:r>
              <a:rPr lang="en-US" dirty="0"/>
              <a:t>can be occasional involvement of the cornea, and a </a:t>
            </a:r>
            <a:r>
              <a:rPr lang="en-US" dirty="0" err="1"/>
              <a:t>panophthalmitis</a:t>
            </a:r>
            <a:r>
              <a:rPr lang="en-US" dirty="0"/>
              <a:t>. </a:t>
            </a:r>
            <a:endParaRPr lang="tr-TR" dirty="0" smtClean="0"/>
          </a:p>
          <a:p>
            <a:r>
              <a:rPr lang="en-US" dirty="0" smtClean="0"/>
              <a:t>In </a:t>
            </a:r>
            <a:r>
              <a:rPr lang="en-US" dirty="0"/>
              <a:t>some cases the only sign of infection is conjunctivitis. </a:t>
            </a:r>
            <a:endParaRPr lang="tr-TR" dirty="0"/>
          </a:p>
        </p:txBody>
      </p:sp>
      <p:pic>
        <p:nvPicPr>
          <p:cNvPr id="9218"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048" y="3549711"/>
            <a:ext cx="3889890" cy="2520374"/>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3730048" y="6176963"/>
            <a:ext cx="3626314" cy="338554"/>
          </a:xfrm>
          <a:prstGeom prst="rect">
            <a:avLst/>
          </a:prstGeom>
        </p:spPr>
        <p:txBody>
          <a:bodyPr wrap="none">
            <a:spAutoFit/>
          </a:bodyPr>
          <a:lstStyle/>
          <a:p>
            <a:r>
              <a:rPr lang="en-US" sz="1600" dirty="0">
                <a:solidFill>
                  <a:srgbClr val="3152A9"/>
                </a:solidFill>
                <a:latin typeface="Charis"/>
              </a:rPr>
              <a:t> </a:t>
            </a:r>
            <a:r>
              <a:rPr lang="en-US" sz="1600" dirty="0">
                <a:solidFill>
                  <a:srgbClr val="4AC5A7"/>
                </a:solidFill>
                <a:latin typeface="Charis"/>
              </a:rPr>
              <a:t>IBR with severe palpebral congestion</a:t>
            </a:r>
            <a:endParaRPr lang="tr-TR" sz="1600" dirty="0"/>
          </a:p>
        </p:txBody>
      </p:sp>
      <p:sp>
        <p:nvSpPr>
          <p:cNvPr id="5" name="Dikdörtgen 4"/>
          <p:cNvSpPr/>
          <p:nvPr/>
        </p:nvSpPr>
        <p:spPr>
          <a:xfrm>
            <a:off x="9637792" y="6611779"/>
            <a:ext cx="2651688" cy="246221"/>
          </a:xfrm>
          <a:prstGeom prst="rect">
            <a:avLst/>
          </a:prstGeom>
        </p:spPr>
        <p:txBody>
          <a:bodyPr wrap="none">
            <a:spAutoFit/>
          </a:bodyPr>
          <a:lstStyle/>
          <a:p>
            <a:r>
              <a:rPr lang="tr-TR" sz="1000" dirty="0"/>
              <a:t>https://veteriankey.com/respiratory-disorders/</a:t>
            </a:r>
          </a:p>
        </p:txBody>
      </p:sp>
    </p:spTree>
    <p:extLst>
      <p:ext uri="{BB962C8B-B14F-4D97-AF65-F5344CB8AC3E}">
        <p14:creationId xmlns:p14="http://schemas.microsoft.com/office/powerpoint/2010/main" val="1411788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Immunology</a:t>
            </a:r>
            <a:endParaRPr lang="tr-TR" dirty="0">
              <a:solidFill>
                <a:srgbClr val="0070C0"/>
              </a:solidFill>
            </a:endParaRPr>
          </a:p>
        </p:txBody>
      </p:sp>
      <p:sp>
        <p:nvSpPr>
          <p:cNvPr id="3" name="İçerik Yer Tutucusu 2"/>
          <p:cNvSpPr>
            <a:spLocks noGrp="1"/>
          </p:cNvSpPr>
          <p:nvPr>
            <p:ph idx="1"/>
          </p:nvPr>
        </p:nvSpPr>
        <p:spPr/>
        <p:txBody>
          <a:bodyPr/>
          <a:lstStyle/>
          <a:p>
            <a:r>
              <a:rPr lang="en-US" dirty="0"/>
              <a:t>An infection normally elicits an antibody response and a cell-mediated immune response within 7–10 days. </a:t>
            </a:r>
            <a:endParaRPr lang="tr-TR" dirty="0" smtClean="0"/>
          </a:p>
          <a:p>
            <a:r>
              <a:rPr lang="en-US" dirty="0" smtClean="0"/>
              <a:t>The </a:t>
            </a:r>
            <a:r>
              <a:rPr lang="en-US" dirty="0"/>
              <a:t>immune response is presumed to persist for life, although it may fall below the detection limit of some tests. </a:t>
            </a:r>
            <a:endParaRPr lang="tr-TR" dirty="0" smtClean="0"/>
          </a:p>
          <a:p>
            <a:r>
              <a:rPr lang="en-US" dirty="0" smtClean="0"/>
              <a:t>Maternal </a:t>
            </a:r>
            <a:r>
              <a:rPr lang="en-US" dirty="0"/>
              <a:t>antibodies are transferred via colostrum to the young calf, which is consequently protected against BoHV-1-induced </a:t>
            </a:r>
            <a:r>
              <a:rPr lang="en-US" dirty="0" smtClean="0"/>
              <a:t>disease</a:t>
            </a:r>
            <a:r>
              <a:rPr lang="tr-TR" dirty="0" smtClean="0"/>
              <a:t>. </a:t>
            </a:r>
          </a:p>
          <a:p>
            <a:r>
              <a:rPr lang="en-US" dirty="0" smtClean="0"/>
              <a:t>Maternal </a:t>
            </a:r>
            <a:r>
              <a:rPr lang="en-US" dirty="0"/>
              <a:t>antibodies have a biological half-life of about 3 weeks, but may be detected occasionally in animals up to 9 months old, and rarely in animals over this age. </a:t>
            </a:r>
            <a:endParaRPr lang="tr-TR" dirty="0"/>
          </a:p>
        </p:txBody>
      </p:sp>
    </p:spTree>
    <p:extLst>
      <p:ext uri="{BB962C8B-B14F-4D97-AF65-F5344CB8AC3E}">
        <p14:creationId xmlns:p14="http://schemas.microsoft.com/office/powerpoint/2010/main" val="3242917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17623"/>
            <a:ext cx="10515600" cy="1325563"/>
          </a:xfrm>
        </p:spPr>
        <p:txBody>
          <a:bodyPr/>
          <a:lstStyle/>
          <a:p>
            <a:r>
              <a:rPr lang="tr-TR" dirty="0" err="1"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normAutofit fontScale="77500" lnSpcReduction="20000"/>
          </a:bodyPr>
          <a:lstStyle/>
          <a:p>
            <a:r>
              <a:rPr lang="en-US" dirty="0"/>
              <a:t>Uncomplicated BHV-1 infections can be diagnosed based on the characteristic signs and lesions</a:t>
            </a:r>
            <a:r>
              <a:rPr lang="en-US" dirty="0" smtClean="0"/>
              <a:t>.</a:t>
            </a:r>
            <a:endParaRPr lang="tr-TR" dirty="0" smtClean="0"/>
          </a:p>
          <a:p>
            <a:r>
              <a:rPr lang="en-US" dirty="0"/>
              <a:t> Samples should be taken early in the disease, and a diagnosis should be possible in 2–3 days. </a:t>
            </a:r>
            <a:endParaRPr lang="tr-TR" dirty="0" smtClean="0"/>
          </a:p>
          <a:p>
            <a:r>
              <a:rPr lang="en-US" dirty="0" smtClean="0"/>
              <a:t>A </a:t>
            </a:r>
            <a:r>
              <a:rPr lang="en-US" dirty="0"/>
              <a:t>rise in serum antibody titer also can be used to confirm a diagnosis. It is not possible to detect a rising antibody titer in abortions, because infection generally occurs a considerable length of time before the abortion, and titers are already maximal. </a:t>
            </a:r>
            <a:endParaRPr lang="tr-TR" dirty="0" smtClean="0"/>
          </a:p>
          <a:p>
            <a:r>
              <a:rPr lang="en-US" dirty="0" smtClean="0"/>
              <a:t>BHV-1 </a:t>
            </a:r>
            <a:r>
              <a:rPr lang="en-US" dirty="0"/>
              <a:t>abortion can be diagnosed by identifying characteristic lesions and demonstrating the virus in fetal tissues by </a:t>
            </a:r>
            <a:endParaRPr lang="tr-TR" dirty="0" smtClean="0"/>
          </a:p>
          <a:p>
            <a:r>
              <a:rPr lang="en-US" dirty="0" smtClean="0">
                <a:solidFill>
                  <a:srgbClr val="FF33CC"/>
                </a:solidFill>
              </a:rPr>
              <a:t>PCR</a:t>
            </a:r>
            <a:r>
              <a:rPr lang="en-US" dirty="0">
                <a:solidFill>
                  <a:srgbClr val="FF33CC"/>
                </a:solidFill>
              </a:rPr>
              <a:t>, </a:t>
            </a:r>
            <a:endParaRPr lang="tr-TR" dirty="0" smtClean="0">
              <a:solidFill>
                <a:srgbClr val="FF33CC"/>
              </a:solidFill>
            </a:endParaRPr>
          </a:p>
          <a:p>
            <a:r>
              <a:rPr lang="en-US" dirty="0" smtClean="0">
                <a:solidFill>
                  <a:srgbClr val="FF33CC"/>
                </a:solidFill>
              </a:rPr>
              <a:t>virus </a:t>
            </a:r>
            <a:r>
              <a:rPr lang="en-US" dirty="0">
                <a:solidFill>
                  <a:srgbClr val="FF33CC"/>
                </a:solidFill>
              </a:rPr>
              <a:t>isolation, </a:t>
            </a:r>
            <a:endParaRPr lang="tr-TR" dirty="0" smtClean="0">
              <a:solidFill>
                <a:srgbClr val="FF33CC"/>
              </a:solidFill>
            </a:endParaRPr>
          </a:p>
          <a:p>
            <a:r>
              <a:rPr lang="en-US" dirty="0" err="1" smtClean="0">
                <a:solidFill>
                  <a:srgbClr val="FF33CC"/>
                </a:solidFill>
              </a:rPr>
              <a:t>Immunoperoxidase</a:t>
            </a:r>
            <a:endParaRPr lang="tr-TR" dirty="0" smtClean="0">
              <a:solidFill>
                <a:srgbClr val="FF33CC"/>
              </a:solidFill>
            </a:endParaRPr>
          </a:p>
          <a:p>
            <a:r>
              <a:rPr lang="en-US" dirty="0" smtClean="0">
                <a:solidFill>
                  <a:srgbClr val="FF33CC"/>
                </a:solidFill>
              </a:rPr>
              <a:t>fluorescent </a:t>
            </a:r>
            <a:r>
              <a:rPr lang="en-US" dirty="0">
                <a:solidFill>
                  <a:srgbClr val="FF33CC"/>
                </a:solidFill>
              </a:rPr>
              <a:t>antibody staining. </a:t>
            </a:r>
            <a:endParaRPr lang="tr-TR" dirty="0">
              <a:solidFill>
                <a:srgbClr val="FF33CC"/>
              </a:solidFill>
            </a:endParaRPr>
          </a:p>
        </p:txBody>
      </p:sp>
    </p:spTree>
    <p:extLst>
      <p:ext uri="{BB962C8B-B14F-4D97-AF65-F5344CB8AC3E}">
        <p14:creationId xmlns:p14="http://schemas.microsoft.com/office/powerpoint/2010/main" val="2594489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66948" y="151369"/>
            <a:ext cx="10515600" cy="1325563"/>
          </a:xfrm>
        </p:spPr>
        <p:txBody>
          <a:bodyPr/>
          <a:lstStyle/>
          <a:p>
            <a:r>
              <a:rPr lang="tr-TR" dirty="0" err="1" smtClean="0">
                <a:solidFill>
                  <a:srgbClr val="0070C0"/>
                </a:solidFill>
              </a:rPr>
              <a:t>Prevention</a:t>
            </a:r>
            <a:r>
              <a:rPr lang="tr-TR" dirty="0" smtClean="0">
                <a:solidFill>
                  <a:srgbClr val="0070C0"/>
                </a:solidFill>
              </a:rPr>
              <a:t> </a:t>
            </a:r>
            <a:r>
              <a:rPr lang="tr-TR" dirty="0" err="1" smtClean="0">
                <a:solidFill>
                  <a:srgbClr val="0070C0"/>
                </a:solidFill>
              </a:rPr>
              <a:t>and</a:t>
            </a:r>
            <a:r>
              <a:rPr lang="tr-TR" dirty="0" smtClean="0">
                <a:solidFill>
                  <a:srgbClr val="0070C0"/>
                </a:solidFill>
              </a:rPr>
              <a:t> Control</a:t>
            </a:r>
            <a:endParaRPr lang="tr-TR" dirty="0">
              <a:solidFill>
                <a:srgbClr val="0070C0"/>
              </a:solidFill>
            </a:endParaRPr>
          </a:p>
        </p:txBody>
      </p:sp>
      <p:sp>
        <p:nvSpPr>
          <p:cNvPr id="3" name="İçerik Yer Tutucusu 2"/>
          <p:cNvSpPr>
            <a:spLocks noGrp="1"/>
          </p:cNvSpPr>
          <p:nvPr>
            <p:ph idx="1"/>
          </p:nvPr>
        </p:nvSpPr>
        <p:spPr>
          <a:xfrm>
            <a:off x="679931" y="1279361"/>
            <a:ext cx="10515600" cy="4351338"/>
          </a:xfrm>
        </p:spPr>
        <p:txBody>
          <a:bodyPr/>
          <a:lstStyle/>
          <a:p>
            <a:r>
              <a:rPr lang="en-US" dirty="0"/>
              <a:t> Immunization with modified-live or inactivated virus vaccines generally provides adequate protection against clinical disease. </a:t>
            </a:r>
            <a:endParaRPr lang="tr-TR" dirty="0" smtClean="0"/>
          </a:p>
          <a:p>
            <a:r>
              <a:rPr lang="en-US" dirty="0" smtClean="0"/>
              <a:t>Both </a:t>
            </a:r>
            <a:r>
              <a:rPr lang="en-US" dirty="0"/>
              <a:t>IM and intranasal modified-live vaccines are available, but the IM types may cause abortion in pregnant cattle. </a:t>
            </a:r>
            <a:endParaRPr lang="tr-TR" dirty="0" smtClean="0"/>
          </a:p>
          <a:p>
            <a:r>
              <a:rPr lang="en-US" dirty="0" smtClean="0"/>
              <a:t>The </a:t>
            </a:r>
            <a:r>
              <a:rPr lang="en-US" dirty="0"/>
              <a:t>intranasal vaccines can be used in pregnant cattle</a:t>
            </a:r>
            <a:r>
              <a:rPr lang="en-US" dirty="0" smtClean="0"/>
              <a:t>.</a:t>
            </a:r>
            <a:endParaRPr lang="tr-TR" dirty="0" smtClean="0"/>
          </a:p>
          <a:p>
            <a:r>
              <a:rPr lang="en-US" dirty="0"/>
              <a:t>Only inactive </a:t>
            </a:r>
            <a:r>
              <a:rPr lang="en-US" dirty="0" smtClean="0"/>
              <a:t>vaccine</a:t>
            </a:r>
            <a:r>
              <a:rPr lang="tr-TR" dirty="0" smtClean="0"/>
              <a:t>s</a:t>
            </a:r>
            <a:r>
              <a:rPr lang="en-US" dirty="0" smtClean="0"/>
              <a:t> </a:t>
            </a:r>
            <a:r>
              <a:rPr lang="tr-TR" dirty="0" err="1" smtClean="0"/>
              <a:t>are</a:t>
            </a:r>
            <a:r>
              <a:rPr lang="en-US" dirty="0" smtClean="0"/>
              <a:t> </a:t>
            </a:r>
            <a:r>
              <a:rPr lang="tr-TR" dirty="0" err="1" smtClean="0"/>
              <a:t>used</a:t>
            </a:r>
            <a:r>
              <a:rPr lang="en-US" dirty="0" smtClean="0"/>
              <a:t> </a:t>
            </a:r>
            <a:r>
              <a:rPr lang="en-US" dirty="0"/>
              <a:t>in our </a:t>
            </a:r>
            <a:r>
              <a:rPr lang="en-US" dirty="0" smtClean="0"/>
              <a:t>country</a:t>
            </a:r>
            <a:r>
              <a:rPr lang="tr-TR" dirty="0" smtClean="0"/>
              <a:t>.</a:t>
            </a:r>
            <a:endParaRPr lang="tr-TR" dirty="0"/>
          </a:p>
        </p:txBody>
      </p:sp>
      <p:pic>
        <p:nvPicPr>
          <p:cNvPr id="15362" name="Picture 2" descr="infectious bovine rhinotracheitis (ibr) vaccine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931" y="4381886"/>
            <a:ext cx="3571151" cy="208912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nfectious bovine rhinotracheitis (ibr) vaccine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2652" y="3862619"/>
            <a:ext cx="2912849" cy="301479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4"/>
          <a:stretch>
            <a:fillRect/>
          </a:stretch>
        </p:blipFill>
        <p:spPr>
          <a:xfrm>
            <a:off x="4728502" y="3991041"/>
            <a:ext cx="3726730" cy="2479969"/>
          </a:xfrm>
          <a:prstGeom prst="rect">
            <a:avLst/>
          </a:prstGeom>
        </p:spPr>
      </p:pic>
    </p:spTree>
    <p:extLst>
      <p:ext uri="{BB962C8B-B14F-4D97-AF65-F5344CB8AC3E}">
        <p14:creationId xmlns:p14="http://schemas.microsoft.com/office/powerpoint/2010/main" val="3435716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88769"/>
            <a:ext cx="10515600" cy="5167560"/>
          </a:xfrm>
        </p:spPr>
        <p:txBody>
          <a:bodyPr/>
          <a:lstStyle/>
          <a:p>
            <a:r>
              <a:rPr lang="en-US" dirty="0"/>
              <a:t>There are a variety of effective IBR vaccines available, including </a:t>
            </a:r>
            <a:r>
              <a:rPr lang="en-US" dirty="0">
                <a:solidFill>
                  <a:srgbClr val="FF3300"/>
                </a:solidFill>
              </a:rPr>
              <a:t>marker vaccines that allow vaccinated animals to be distinguished from naturally infected ones </a:t>
            </a:r>
            <a:r>
              <a:rPr lang="en-US" dirty="0"/>
              <a:t>on serology tests. </a:t>
            </a:r>
            <a:endParaRPr lang="tr-TR" dirty="0" smtClean="0"/>
          </a:p>
          <a:p>
            <a:r>
              <a:rPr lang="en-US" dirty="0"/>
              <a:t>To aid in eradication, </a:t>
            </a:r>
            <a:r>
              <a:rPr lang="en-US" dirty="0">
                <a:solidFill>
                  <a:srgbClr val="FF33CC"/>
                </a:solidFill>
              </a:rPr>
              <a:t>deletion mutant vaccines </a:t>
            </a:r>
            <a:r>
              <a:rPr lang="en-US" dirty="0"/>
              <a:t>have been developed that permit discrimination between antibody produced in response to the vaccine and antibody produced in response to natural exposure.</a:t>
            </a:r>
            <a:r>
              <a:rPr lang="en-US" dirty="0">
                <a:solidFill>
                  <a:srgbClr val="FF3300"/>
                </a:solidFill>
              </a:rPr>
              <a:t> </a:t>
            </a:r>
            <a:endParaRPr lang="tr-TR" dirty="0" smtClean="0"/>
          </a:p>
        </p:txBody>
      </p:sp>
      <p:pic>
        <p:nvPicPr>
          <p:cNvPr id="16386" name="Picture 2" descr="http://www.notonmyfarm.co.uk/images/IBRmarkerillust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199" y="3368753"/>
            <a:ext cx="6022480" cy="333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645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ChangeArrowheads="1"/>
          </p:cNvSpPr>
          <p:nvPr/>
        </p:nvSpPr>
        <p:spPr bwMode="auto">
          <a:xfrm>
            <a:off x="2209800" y="609600"/>
            <a:ext cx="7772400" cy="1143000"/>
          </a:xfrm>
          <a:prstGeom prst="rect">
            <a:avLst/>
          </a:prstGeom>
          <a:noFill/>
          <a:ln w="9525">
            <a:noFill/>
            <a:miter lim="800000"/>
            <a:headEnd/>
            <a:tailEnd/>
          </a:ln>
          <a:effectLst/>
        </p:spPr>
        <p:txBody>
          <a:bodyPr anchor="ctr"/>
          <a:lstStyle/>
          <a:p>
            <a:pPr eaLnBrk="1" hangingPunct="1">
              <a:defRPr/>
            </a:pPr>
            <a:endParaRPr lang="tr-TR" sz="4400" b="1" i="1">
              <a:solidFill>
                <a:schemeClr val="tx2"/>
              </a:solidFill>
              <a:effectLst>
                <a:outerShdw blurRad="38100" dist="38100" dir="2700000" algn="tl">
                  <a:srgbClr val="C0C0C0"/>
                </a:outerShdw>
              </a:effectLst>
              <a:latin typeface="Comic Sans MS" pitchFamily="66" charset="0"/>
            </a:endParaRPr>
          </a:p>
        </p:txBody>
      </p:sp>
      <p:sp>
        <p:nvSpPr>
          <p:cNvPr id="55299" name="Rectangle 3"/>
          <p:cNvSpPr>
            <a:spLocks noChangeArrowheads="1"/>
          </p:cNvSpPr>
          <p:nvPr/>
        </p:nvSpPr>
        <p:spPr bwMode="auto">
          <a:xfrm>
            <a:off x="1905000" y="18288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buClr>
                <a:schemeClr val="tx2"/>
              </a:buClr>
              <a:buFont typeface="Wingdings" panose="05000000000000000000" pitchFamily="2" charset="2"/>
              <a:buNone/>
            </a:pPr>
            <a:r>
              <a:rPr lang="tr-TR" altLang="tr-TR" b="1"/>
              <a:t>     </a:t>
            </a:r>
            <a:endParaRPr lang="tr-TR" altLang="tr-TR">
              <a:latin typeface="Comic Sans MS" panose="030F0702030302020204" pitchFamily="66" charset="0"/>
            </a:endParaRPr>
          </a:p>
        </p:txBody>
      </p:sp>
      <p:sp>
        <p:nvSpPr>
          <p:cNvPr id="55300" name="Rectangle 4"/>
          <p:cNvSpPr>
            <a:spLocks noChangeArrowheads="1"/>
          </p:cNvSpPr>
          <p:nvPr/>
        </p:nvSpPr>
        <p:spPr bwMode="auto">
          <a:xfrm>
            <a:off x="920832" y="1201216"/>
            <a:ext cx="1042653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spcBef>
                <a:spcPct val="50000"/>
              </a:spcBef>
              <a:buClr>
                <a:schemeClr val="tx2"/>
              </a:buClr>
              <a:buNone/>
            </a:pPr>
            <a:r>
              <a:rPr lang="en-US" altLang="tr-TR" sz="2800" dirty="0">
                <a:solidFill>
                  <a:srgbClr val="000066"/>
                </a:solidFill>
                <a:latin typeface="+mn-lt"/>
              </a:rPr>
              <a:t>This vaccine is obtained by deletion mutant of the glycoprotein E-encoding gene</a:t>
            </a:r>
            <a:r>
              <a:rPr lang="en-US" altLang="tr-TR" sz="2800" dirty="0" smtClean="0">
                <a:solidFill>
                  <a:srgbClr val="000066"/>
                </a:solidFill>
                <a:latin typeface="+mn-lt"/>
              </a:rPr>
              <a:t>.</a:t>
            </a:r>
            <a:r>
              <a:rPr lang="tr-TR" altLang="tr-TR" sz="2800" dirty="0" smtClean="0">
                <a:solidFill>
                  <a:srgbClr val="000066"/>
                </a:solidFill>
                <a:latin typeface="+mn-lt"/>
              </a:rPr>
              <a:t> </a:t>
            </a:r>
          </a:p>
          <a:p>
            <a:pPr>
              <a:spcBef>
                <a:spcPct val="50000"/>
              </a:spcBef>
              <a:buClr>
                <a:schemeClr val="tx2"/>
              </a:buClr>
              <a:buNone/>
            </a:pPr>
            <a:r>
              <a:rPr lang="en-US" altLang="tr-TR" sz="2800" dirty="0" smtClean="0">
                <a:solidFill>
                  <a:srgbClr val="000066"/>
                </a:solidFill>
                <a:latin typeface="+mn-lt"/>
              </a:rPr>
              <a:t>This</a:t>
            </a:r>
            <a:r>
              <a:rPr lang="tr-TR" altLang="tr-TR" sz="2800" dirty="0" smtClean="0">
                <a:solidFill>
                  <a:srgbClr val="000066"/>
                </a:solidFill>
                <a:latin typeface="+mn-lt"/>
              </a:rPr>
              <a:t> </a:t>
            </a:r>
            <a:r>
              <a:rPr lang="en-US" altLang="tr-TR" sz="2800" dirty="0" smtClean="0">
                <a:solidFill>
                  <a:srgbClr val="000066"/>
                </a:solidFill>
                <a:latin typeface="+mn-lt"/>
              </a:rPr>
              <a:t>gene is responsible for pathogenicity and is not essential for virus replication.</a:t>
            </a:r>
            <a:endParaRPr lang="tr-TR" altLang="tr-TR" sz="2800" dirty="0">
              <a:solidFill>
                <a:srgbClr val="000066"/>
              </a:solidFill>
              <a:latin typeface="+mn-lt"/>
            </a:endParaRPr>
          </a:p>
        </p:txBody>
      </p:sp>
      <p:sp>
        <p:nvSpPr>
          <p:cNvPr id="55301" name="Rectangle 5"/>
          <p:cNvSpPr>
            <a:spLocks noChangeArrowheads="1"/>
          </p:cNvSpPr>
          <p:nvPr/>
        </p:nvSpPr>
        <p:spPr bwMode="auto">
          <a:xfrm>
            <a:off x="3429001" y="239713"/>
            <a:ext cx="48357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4400" dirty="0" err="1">
                <a:solidFill>
                  <a:srgbClr val="0070C0"/>
                </a:solidFill>
                <a:latin typeface="+mn-lt"/>
              </a:rPr>
              <a:t>gE</a:t>
            </a:r>
            <a:r>
              <a:rPr lang="tr-TR" altLang="tr-TR" sz="4400" dirty="0">
                <a:solidFill>
                  <a:srgbClr val="0070C0"/>
                </a:solidFill>
                <a:latin typeface="+mn-lt"/>
              </a:rPr>
              <a:t>(-) marker </a:t>
            </a:r>
            <a:r>
              <a:rPr lang="tr-TR" altLang="tr-TR" sz="4400" dirty="0" err="1" smtClean="0">
                <a:solidFill>
                  <a:srgbClr val="0070C0"/>
                </a:solidFill>
                <a:latin typeface="+mn-lt"/>
              </a:rPr>
              <a:t>vaccine</a:t>
            </a:r>
            <a:endParaRPr lang="en-US" altLang="tr-TR" sz="4400" dirty="0">
              <a:solidFill>
                <a:srgbClr val="0070C0"/>
              </a:solidFill>
              <a:latin typeface="+mn-lt"/>
            </a:endParaRPr>
          </a:p>
        </p:txBody>
      </p:sp>
      <p:pic>
        <p:nvPicPr>
          <p:cNvPr id="553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505200"/>
            <a:ext cx="2667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429000"/>
            <a:ext cx="2743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 Box 8"/>
          <p:cNvSpPr txBox="1">
            <a:spLocks noChangeArrowheads="1"/>
          </p:cNvSpPr>
          <p:nvPr/>
        </p:nvSpPr>
        <p:spPr bwMode="auto">
          <a:xfrm>
            <a:off x="3108325" y="5761038"/>
            <a:ext cx="877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2400" dirty="0" err="1" smtClean="0">
                <a:latin typeface="Comic Sans MS" panose="030F0702030302020204" pitchFamily="66" charset="0"/>
              </a:rPr>
              <a:t>virus</a:t>
            </a:r>
            <a:endParaRPr lang="tr-TR" altLang="tr-TR" sz="2400" dirty="0">
              <a:latin typeface="Comic Sans MS" panose="030F0702030302020204" pitchFamily="66" charset="0"/>
            </a:endParaRPr>
          </a:p>
        </p:txBody>
      </p:sp>
      <p:sp>
        <p:nvSpPr>
          <p:cNvPr id="55305" name="Text Box 9"/>
          <p:cNvSpPr txBox="1">
            <a:spLocks noChangeArrowheads="1"/>
          </p:cNvSpPr>
          <p:nvPr/>
        </p:nvSpPr>
        <p:spPr bwMode="auto">
          <a:xfrm>
            <a:off x="7070725" y="5684838"/>
            <a:ext cx="20601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2400" dirty="0" err="1" smtClean="0">
                <a:latin typeface="Comic Sans MS" panose="030F0702030302020204" pitchFamily="66" charset="0"/>
              </a:rPr>
              <a:t>Vaccine</a:t>
            </a:r>
            <a:r>
              <a:rPr lang="tr-TR" altLang="tr-TR" sz="2400" dirty="0" smtClean="0">
                <a:latin typeface="Comic Sans MS" panose="030F0702030302020204" pitchFamily="66" charset="0"/>
              </a:rPr>
              <a:t> </a:t>
            </a:r>
            <a:r>
              <a:rPr lang="tr-TR" altLang="tr-TR" sz="2400" dirty="0" err="1" smtClean="0">
                <a:latin typeface="Comic Sans MS" panose="030F0702030302020204" pitchFamily="66" charset="0"/>
              </a:rPr>
              <a:t>virus</a:t>
            </a:r>
            <a:endParaRPr lang="tr-TR" altLang="tr-TR" sz="2400" dirty="0">
              <a:latin typeface="Comic Sans MS" panose="030F0702030302020204" pitchFamily="66" charset="0"/>
            </a:endParaRPr>
          </a:p>
        </p:txBody>
      </p:sp>
    </p:spTree>
    <p:extLst>
      <p:ext uri="{BB962C8B-B14F-4D97-AF65-F5344CB8AC3E}">
        <p14:creationId xmlns:p14="http://schemas.microsoft.com/office/powerpoint/2010/main" val="28329852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092530"/>
            <a:ext cx="10515600" cy="5084433"/>
          </a:xfrm>
        </p:spPr>
        <p:txBody>
          <a:bodyPr>
            <a:normAutofit/>
          </a:bodyPr>
          <a:lstStyle/>
          <a:p>
            <a:r>
              <a:rPr lang="en-US" dirty="0"/>
              <a:t>Infectious bovine </a:t>
            </a:r>
            <a:r>
              <a:rPr lang="en-US" dirty="0" err="1"/>
              <a:t>rhinotracheitis</a:t>
            </a:r>
            <a:r>
              <a:rPr lang="en-US" dirty="0"/>
              <a:t>/infectious pustular </a:t>
            </a:r>
            <a:r>
              <a:rPr lang="en-US" dirty="0" err="1"/>
              <a:t>vulvovaginitis</a:t>
            </a:r>
            <a:r>
              <a:rPr lang="en-US" dirty="0"/>
              <a:t>, caused by bovine herpesvirus 1 (BoHV-1), is a disease of domestic and wild cattle. </a:t>
            </a:r>
            <a:endParaRPr lang="tr-TR" dirty="0" smtClean="0"/>
          </a:p>
          <a:p>
            <a:r>
              <a:rPr lang="en-US" dirty="0" smtClean="0"/>
              <a:t>The </a:t>
            </a:r>
            <a:r>
              <a:rPr lang="en-US" dirty="0"/>
              <a:t>virus is distributed</a:t>
            </a:r>
            <a:r>
              <a:rPr lang="en-US" dirty="0">
                <a:solidFill>
                  <a:srgbClr val="FF33CC"/>
                </a:solidFill>
              </a:rPr>
              <a:t> </a:t>
            </a:r>
            <a:r>
              <a:rPr lang="en-US" dirty="0" smtClean="0">
                <a:solidFill>
                  <a:srgbClr val="FF33CC"/>
                </a:solidFill>
              </a:rPr>
              <a:t>world-wide</a:t>
            </a:r>
            <a:r>
              <a:rPr lang="tr-TR" dirty="0" smtClean="0">
                <a:solidFill>
                  <a:srgbClr val="FF33CC"/>
                </a:solidFill>
              </a:rPr>
              <a:t>.</a:t>
            </a:r>
            <a:endParaRPr lang="tr-TR" dirty="0" smtClean="0"/>
          </a:p>
          <a:p>
            <a:r>
              <a:rPr lang="en-US" dirty="0"/>
              <a:t>Bovine herpesvirus1 (BHV-1) virus causes two diseases in cattle: </a:t>
            </a:r>
            <a:r>
              <a:rPr lang="tr-TR" dirty="0" smtClean="0"/>
              <a:t>	</a:t>
            </a:r>
            <a:r>
              <a:rPr lang="en-US" dirty="0" smtClean="0">
                <a:solidFill>
                  <a:srgbClr val="FF3300"/>
                </a:solidFill>
              </a:rPr>
              <a:t>infectious </a:t>
            </a:r>
            <a:r>
              <a:rPr lang="en-US" dirty="0">
                <a:solidFill>
                  <a:srgbClr val="FF3300"/>
                </a:solidFill>
              </a:rPr>
              <a:t>bovine </a:t>
            </a:r>
            <a:r>
              <a:rPr lang="en-US" dirty="0" err="1">
                <a:solidFill>
                  <a:srgbClr val="FF3300"/>
                </a:solidFill>
              </a:rPr>
              <a:t>rhinotracheitis</a:t>
            </a:r>
            <a:r>
              <a:rPr lang="en-US" dirty="0">
                <a:solidFill>
                  <a:srgbClr val="FF3300"/>
                </a:solidFill>
              </a:rPr>
              <a:t> (IBR) </a:t>
            </a:r>
            <a:endParaRPr lang="tr-TR" dirty="0" smtClean="0"/>
          </a:p>
          <a:p>
            <a:pPr marL="0" indent="0">
              <a:buNone/>
            </a:pPr>
            <a:r>
              <a:rPr lang="tr-TR" dirty="0" smtClean="0"/>
              <a:t>	</a:t>
            </a:r>
            <a:r>
              <a:rPr lang="en-US" dirty="0" smtClean="0">
                <a:solidFill>
                  <a:srgbClr val="FF3300"/>
                </a:solidFill>
              </a:rPr>
              <a:t>infectious </a:t>
            </a:r>
            <a:r>
              <a:rPr lang="en-US" dirty="0">
                <a:solidFill>
                  <a:srgbClr val="FF3300"/>
                </a:solidFill>
              </a:rPr>
              <a:t>pustular </a:t>
            </a:r>
            <a:r>
              <a:rPr lang="en-US" dirty="0" err="1">
                <a:solidFill>
                  <a:srgbClr val="FF3300"/>
                </a:solidFill>
              </a:rPr>
              <a:t>vulvovaginitis</a:t>
            </a:r>
            <a:r>
              <a:rPr lang="en-US" dirty="0">
                <a:solidFill>
                  <a:srgbClr val="FF3300"/>
                </a:solidFill>
              </a:rPr>
              <a:t> (IPV). </a:t>
            </a:r>
            <a:endParaRPr lang="tr-TR" dirty="0" smtClean="0">
              <a:solidFill>
                <a:srgbClr val="FF3300"/>
              </a:solidFill>
            </a:endParaRPr>
          </a:p>
          <a:p>
            <a:r>
              <a:rPr lang="en-US" dirty="0" smtClean="0"/>
              <a:t>The </a:t>
            </a:r>
            <a:r>
              <a:rPr lang="en-US" dirty="0"/>
              <a:t>clinical signs are </a:t>
            </a:r>
            <a:r>
              <a:rPr lang="en-US" dirty="0" err="1"/>
              <a:t>characterised</a:t>
            </a:r>
            <a:r>
              <a:rPr lang="en-US" dirty="0"/>
              <a:t> by fever and involvement of the upper respiratory tract, including conjunctivitis, rhinitis and </a:t>
            </a:r>
            <a:r>
              <a:rPr lang="en-US" dirty="0" err="1"/>
              <a:t>tracheitis</a:t>
            </a:r>
            <a:r>
              <a:rPr lang="en-US" dirty="0"/>
              <a:t>. Secondary bacterial infections may lead to pneumonia, especially in intensively managed livestock, such as beef cattle in feedlots. </a:t>
            </a:r>
            <a:endParaRPr lang="tr-TR" dirty="0"/>
          </a:p>
        </p:txBody>
      </p:sp>
    </p:spTree>
    <p:extLst>
      <p:ext uri="{BB962C8B-B14F-4D97-AF65-F5344CB8AC3E}">
        <p14:creationId xmlns:p14="http://schemas.microsoft.com/office/powerpoint/2010/main" val="417895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Oval 16"/>
          <p:cNvSpPr>
            <a:spLocks noChangeArrowheads="1"/>
          </p:cNvSpPr>
          <p:nvPr/>
        </p:nvSpPr>
        <p:spPr bwMode="auto">
          <a:xfrm>
            <a:off x="7419975" y="2989263"/>
            <a:ext cx="685800" cy="685800"/>
          </a:xfrm>
          <a:prstGeom prst="ellipse">
            <a:avLst/>
          </a:prstGeom>
          <a:solidFill>
            <a:schemeClr val="bg1"/>
          </a:solidFill>
          <a:ln w="9525">
            <a:solidFill>
              <a:schemeClr val="tx1"/>
            </a:solidFill>
            <a:round/>
            <a:headEnd/>
            <a:tailEnd/>
          </a:ln>
        </p:spPr>
        <p:txBody>
          <a:bodyPr wrap="none" anchor="ct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endParaRPr lang="tr-TR" altLang="tr-TR" sz="2400">
              <a:latin typeface="Times New Roman" panose="02020603050405020304" pitchFamily="18" charset="0"/>
            </a:endParaRPr>
          </a:p>
        </p:txBody>
      </p:sp>
      <p:sp>
        <p:nvSpPr>
          <p:cNvPr id="56323" name="Oval 17"/>
          <p:cNvSpPr>
            <a:spLocks noChangeArrowheads="1"/>
          </p:cNvSpPr>
          <p:nvPr/>
        </p:nvSpPr>
        <p:spPr bwMode="auto">
          <a:xfrm>
            <a:off x="7610475" y="3179763"/>
            <a:ext cx="304800" cy="304800"/>
          </a:xfrm>
          <a:prstGeom prst="ellipse">
            <a:avLst/>
          </a:prstGeom>
          <a:solidFill>
            <a:srgbClr val="CC0000"/>
          </a:solidFill>
          <a:ln w="9525">
            <a:solidFill>
              <a:schemeClr val="tx1"/>
            </a:solidFill>
            <a:round/>
            <a:headEnd/>
            <a:tailEnd/>
          </a:ln>
        </p:spPr>
        <p:txBody>
          <a:bodyPr wrap="none" anchor="ct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endParaRPr lang="tr-TR" altLang="tr-TR" sz="2400">
              <a:latin typeface="Times New Roman" panose="02020603050405020304" pitchFamily="18" charset="0"/>
            </a:endParaRPr>
          </a:p>
        </p:txBody>
      </p:sp>
      <p:sp>
        <p:nvSpPr>
          <p:cNvPr id="56324" name="Oval 18"/>
          <p:cNvSpPr>
            <a:spLocks noChangeArrowheads="1"/>
          </p:cNvSpPr>
          <p:nvPr/>
        </p:nvSpPr>
        <p:spPr bwMode="auto">
          <a:xfrm>
            <a:off x="7419975" y="3903663"/>
            <a:ext cx="685800" cy="685800"/>
          </a:xfrm>
          <a:prstGeom prst="ellipse">
            <a:avLst/>
          </a:prstGeom>
          <a:solidFill>
            <a:schemeClr val="bg1"/>
          </a:solidFill>
          <a:ln w="9525">
            <a:solidFill>
              <a:schemeClr val="tx1"/>
            </a:solidFill>
            <a:round/>
            <a:headEnd/>
            <a:tailEnd/>
          </a:ln>
        </p:spPr>
        <p:txBody>
          <a:bodyPr wrap="none" anchor="ct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endParaRPr lang="tr-TR" altLang="tr-TR" sz="2400">
              <a:latin typeface="Times New Roman" panose="02020603050405020304" pitchFamily="18" charset="0"/>
            </a:endParaRPr>
          </a:p>
        </p:txBody>
      </p:sp>
      <p:sp>
        <p:nvSpPr>
          <p:cNvPr id="56325" name="Oval 19"/>
          <p:cNvSpPr>
            <a:spLocks noChangeArrowheads="1"/>
          </p:cNvSpPr>
          <p:nvPr/>
        </p:nvSpPr>
        <p:spPr bwMode="auto">
          <a:xfrm>
            <a:off x="7610475" y="4094163"/>
            <a:ext cx="304800" cy="304800"/>
          </a:xfrm>
          <a:prstGeom prst="ellipse">
            <a:avLst/>
          </a:prstGeom>
          <a:solidFill>
            <a:schemeClr val="bg1"/>
          </a:solidFill>
          <a:ln w="9525">
            <a:solidFill>
              <a:schemeClr val="tx1"/>
            </a:solidFill>
            <a:round/>
            <a:headEnd/>
            <a:tailEnd/>
          </a:ln>
        </p:spPr>
        <p:txBody>
          <a:bodyPr wrap="none" anchor="ct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endParaRPr lang="tr-TR" altLang="tr-TR" sz="2400">
              <a:latin typeface="Times New Roman" panose="02020603050405020304" pitchFamily="18" charset="0"/>
            </a:endParaRPr>
          </a:p>
        </p:txBody>
      </p:sp>
      <p:sp>
        <p:nvSpPr>
          <p:cNvPr id="56326" name="Oval 20"/>
          <p:cNvSpPr>
            <a:spLocks noChangeArrowheads="1"/>
          </p:cNvSpPr>
          <p:nvPr/>
        </p:nvSpPr>
        <p:spPr bwMode="auto">
          <a:xfrm>
            <a:off x="8410575" y="3903663"/>
            <a:ext cx="685800" cy="685800"/>
          </a:xfrm>
          <a:prstGeom prst="ellipse">
            <a:avLst/>
          </a:prstGeom>
          <a:solidFill>
            <a:schemeClr val="bg1"/>
          </a:solidFill>
          <a:ln w="9525">
            <a:solidFill>
              <a:schemeClr val="tx1"/>
            </a:solidFill>
            <a:round/>
            <a:headEnd/>
            <a:tailEnd/>
          </a:ln>
        </p:spPr>
        <p:txBody>
          <a:bodyPr wrap="none" anchor="ct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endParaRPr lang="tr-TR" altLang="tr-TR" sz="2400">
              <a:latin typeface="Times New Roman" panose="02020603050405020304" pitchFamily="18" charset="0"/>
            </a:endParaRPr>
          </a:p>
        </p:txBody>
      </p:sp>
      <p:sp>
        <p:nvSpPr>
          <p:cNvPr id="56327" name="Oval 21"/>
          <p:cNvSpPr>
            <a:spLocks noChangeArrowheads="1"/>
          </p:cNvSpPr>
          <p:nvPr/>
        </p:nvSpPr>
        <p:spPr bwMode="auto">
          <a:xfrm>
            <a:off x="8601075" y="4094163"/>
            <a:ext cx="304800" cy="304800"/>
          </a:xfrm>
          <a:prstGeom prst="ellipse">
            <a:avLst/>
          </a:prstGeom>
          <a:solidFill>
            <a:srgbClr val="CC0000"/>
          </a:solidFill>
          <a:ln w="9525">
            <a:solidFill>
              <a:schemeClr val="tx1"/>
            </a:solidFill>
            <a:round/>
            <a:headEnd/>
            <a:tailEnd/>
          </a:ln>
        </p:spPr>
        <p:txBody>
          <a:bodyPr wrap="none" anchor="ct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endParaRPr lang="tr-TR" altLang="tr-TR" sz="2400">
              <a:latin typeface="Times New Roman" panose="02020603050405020304" pitchFamily="18" charset="0"/>
            </a:endParaRPr>
          </a:p>
        </p:txBody>
      </p:sp>
      <p:sp>
        <p:nvSpPr>
          <p:cNvPr id="56328" name="Oval 22"/>
          <p:cNvSpPr>
            <a:spLocks noChangeArrowheads="1"/>
          </p:cNvSpPr>
          <p:nvPr/>
        </p:nvSpPr>
        <p:spPr bwMode="auto">
          <a:xfrm>
            <a:off x="8410575" y="2989263"/>
            <a:ext cx="685800" cy="685800"/>
          </a:xfrm>
          <a:prstGeom prst="ellipse">
            <a:avLst/>
          </a:prstGeom>
          <a:solidFill>
            <a:schemeClr val="bg1"/>
          </a:solidFill>
          <a:ln w="9525">
            <a:solidFill>
              <a:schemeClr val="tx1"/>
            </a:solidFill>
            <a:round/>
            <a:headEnd/>
            <a:tailEnd/>
          </a:ln>
        </p:spPr>
        <p:txBody>
          <a:bodyPr wrap="none" anchor="ct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endParaRPr lang="tr-TR" altLang="tr-TR" sz="2400">
              <a:latin typeface="Times New Roman" panose="02020603050405020304" pitchFamily="18" charset="0"/>
            </a:endParaRPr>
          </a:p>
        </p:txBody>
      </p:sp>
      <p:sp>
        <p:nvSpPr>
          <p:cNvPr id="56329" name="Oval 23"/>
          <p:cNvSpPr>
            <a:spLocks noChangeArrowheads="1"/>
          </p:cNvSpPr>
          <p:nvPr/>
        </p:nvSpPr>
        <p:spPr bwMode="auto">
          <a:xfrm>
            <a:off x="8601075" y="3179763"/>
            <a:ext cx="304800" cy="304800"/>
          </a:xfrm>
          <a:prstGeom prst="ellipse">
            <a:avLst/>
          </a:prstGeom>
          <a:solidFill>
            <a:srgbClr val="CC0000"/>
          </a:solidFill>
          <a:ln w="9525">
            <a:solidFill>
              <a:schemeClr val="tx1"/>
            </a:solidFill>
            <a:round/>
            <a:headEnd/>
            <a:tailEnd/>
          </a:ln>
        </p:spPr>
        <p:txBody>
          <a:bodyPr wrap="none" anchor="ct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endParaRPr lang="tr-TR" altLang="tr-TR" sz="2400">
              <a:latin typeface="Times New Roman" panose="02020603050405020304" pitchFamily="18" charset="0"/>
            </a:endParaRPr>
          </a:p>
        </p:txBody>
      </p:sp>
      <p:sp>
        <p:nvSpPr>
          <p:cNvPr id="56330" name="Text Box 24"/>
          <p:cNvSpPr txBox="1">
            <a:spLocks noChangeArrowheads="1"/>
          </p:cNvSpPr>
          <p:nvPr/>
        </p:nvSpPr>
        <p:spPr bwMode="auto">
          <a:xfrm>
            <a:off x="7556501" y="4502150"/>
            <a:ext cx="53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spcBef>
                <a:spcPct val="0"/>
              </a:spcBef>
              <a:buFontTx/>
              <a:buNone/>
            </a:pPr>
            <a:r>
              <a:rPr lang="en-US" altLang="tr-TR" sz="2400">
                <a:latin typeface="Comic Sans MS" panose="030F0702030302020204" pitchFamily="66" charset="0"/>
              </a:rPr>
              <a:t>gE</a:t>
            </a:r>
          </a:p>
        </p:txBody>
      </p:sp>
      <p:sp>
        <p:nvSpPr>
          <p:cNvPr id="56331" name="Text Box 25"/>
          <p:cNvSpPr txBox="1">
            <a:spLocks noChangeArrowheads="1"/>
          </p:cNvSpPr>
          <p:nvPr/>
        </p:nvSpPr>
        <p:spPr bwMode="auto">
          <a:xfrm>
            <a:off x="8486776" y="4518025"/>
            <a:ext cx="538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spcBef>
                <a:spcPct val="0"/>
              </a:spcBef>
              <a:buFontTx/>
              <a:buNone/>
            </a:pPr>
            <a:r>
              <a:rPr lang="en-US" altLang="tr-TR" sz="2400">
                <a:latin typeface="Comic Sans MS" panose="030F0702030302020204" pitchFamily="66" charset="0"/>
              </a:rPr>
              <a:t>gB</a:t>
            </a:r>
          </a:p>
        </p:txBody>
      </p:sp>
      <p:sp>
        <p:nvSpPr>
          <p:cNvPr id="56332" name="Text Box 26"/>
          <p:cNvSpPr txBox="1">
            <a:spLocks noChangeArrowheads="1"/>
          </p:cNvSpPr>
          <p:nvPr/>
        </p:nvSpPr>
        <p:spPr bwMode="auto">
          <a:xfrm>
            <a:off x="9264650" y="3148014"/>
            <a:ext cx="112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spcBef>
                <a:spcPct val="0"/>
              </a:spcBef>
              <a:buFontTx/>
              <a:buNone/>
            </a:pPr>
            <a:r>
              <a:rPr lang="tr-TR" altLang="tr-TR" sz="2000" b="1">
                <a:latin typeface="Comic Sans MS" panose="030F0702030302020204" pitchFamily="66" charset="0"/>
              </a:rPr>
              <a:t>enfekte</a:t>
            </a:r>
            <a:endParaRPr lang="en-US" altLang="tr-TR" sz="2000" b="1">
              <a:latin typeface="Comic Sans MS" panose="030F0702030302020204" pitchFamily="66" charset="0"/>
            </a:endParaRPr>
          </a:p>
        </p:txBody>
      </p:sp>
      <p:sp>
        <p:nvSpPr>
          <p:cNvPr id="56333" name="Text Box 27"/>
          <p:cNvSpPr txBox="1">
            <a:spLocks noChangeArrowheads="1"/>
          </p:cNvSpPr>
          <p:nvPr/>
        </p:nvSpPr>
        <p:spPr bwMode="auto">
          <a:xfrm>
            <a:off x="9264650" y="4044951"/>
            <a:ext cx="661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spcBef>
                <a:spcPct val="0"/>
              </a:spcBef>
              <a:buFontTx/>
              <a:buNone/>
            </a:pPr>
            <a:r>
              <a:rPr lang="tr-TR" altLang="tr-TR" sz="2000" b="1">
                <a:latin typeface="Comic Sans MS" panose="030F0702030302020204" pitchFamily="66" charset="0"/>
              </a:rPr>
              <a:t>aşılı</a:t>
            </a:r>
            <a:endParaRPr lang="en-US" altLang="tr-TR" sz="2000" b="1">
              <a:latin typeface="Comic Sans MS" panose="030F0702030302020204" pitchFamily="66" charset="0"/>
            </a:endParaRPr>
          </a:p>
        </p:txBody>
      </p:sp>
      <p:sp>
        <p:nvSpPr>
          <p:cNvPr id="56334" name="Text Box 28"/>
          <p:cNvSpPr txBox="1">
            <a:spLocks noChangeArrowheads="1"/>
          </p:cNvSpPr>
          <p:nvPr/>
        </p:nvSpPr>
        <p:spPr bwMode="auto">
          <a:xfrm>
            <a:off x="7319964" y="2571751"/>
            <a:ext cx="2103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spcBef>
                <a:spcPct val="0"/>
              </a:spcBef>
              <a:buFontTx/>
              <a:buNone/>
            </a:pPr>
            <a:r>
              <a:rPr lang="tr-TR" altLang="tr-TR" sz="2000" b="1">
                <a:latin typeface="Comic Sans MS" panose="030F0702030302020204" pitchFamily="66" charset="0"/>
              </a:rPr>
              <a:t>Antikor</a:t>
            </a:r>
            <a:r>
              <a:rPr lang="en-US" altLang="tr-TR" sz="2000" b="1">
                <a:latin typeface="Comic Sans MS" panose="030F0702030302020204" pitchFamily="66" charset="0"/>
              </a:rPr>
              <a:t> ELISA</a:t>
            </a:r>
            <a:r>
              <a:rPr lang="tr-TR" altLang="tr-TR" sz="2000" b="1">
                <a:latin typeface="Comic Sans MS" panose="030F0702030302020204" pitchFamily="66" charset="0"/>
              </a:rPr>
              <a:t> </a:t>
            </a:r>
            <a:endParaRPr lang="en-US" altLang="tr-TR" sz="2000" b="1">
              <a:latin typeface="Comic Sans MS" panose="030F0702030302020204" pitchFamily="66" charset="0"/>
            </a:endParaRPr>
          </a:p>
        </p:txBody>
      </p:sp>
      <p:sp>
        <p:nvSpPr>
          <p:cNvPr id="56335" name="Rectangle 35"/>
          <p:cNvSpPr>
            <a:spLocks noChangeArrowheads="1"/>
          </p:cNvSpPr>
          <p:nvPr/>
        </p:nvSpPr>
        <p:spPr bwMode="auto">
          <a:xfrm>
            <a:off x="2133600" y="1328739"/>
            <a:ext cx="85344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algn="just" eaLnBrk="1" hangingPunct="1">
              <a:lnSpc>
                <a:spcPct val="50000"/>
              </a:lnSpc>
              <a:spcBef>
                <a:spcPct val="50000"/>
              </a:spcBef>
              <a:buClr>
                <a:schemeClr val="tx2"/>
              </a:buClr>
              <a:buFont typeface="Wingdings" panose="05000000000000000000" pitchFamily="2" charset="2"/>
              <a:buNone/>
            </a:pPr>
            <a:r>
              <a:rPr lang="tr-TR" altLang="tr-TR" sz="2800" dirty="0" err="1">
                <a:solidFill>
                  <a:srgbClr val="000066"/>
                </a:solidFill>
                <a:latin typeface="Comic Sans MS" panose="030F0702030302020204" pitchFamily="66" charset="0"/>
              </a:rPr>
              <a:t>gE</a:t>
            </a:r>
            <a:r>
              <a:rPr lang="tr-TR" altLang="tr-TR" sz="2800" dirty="0">
                <a:solidFill>
                  <a:srgbClr val="000066"/>
                </a:solidFill>
                <a:latin typeface="Comic Sans MS" panose="030F0702030302020204" pitchFamily="66" charset="0"/>
              </a:rPr>
              <a:t>(-) marker aşı ile aşılama sonrasında serumda </a:t>
            </a:r>
          </a:p>
          <a:p>
            <a:pPr algn="just" eaLnBrk="1" hangingPunct="1">
              <a:lnSpc>
                <a:spcPct val="50000"/>
              </a:lnSpc>
              <a:spcBef>
                <a:spcPct val="50000"/>
              </a:spcBef>
              <a:buClr>
                <a:schemeClr val="tx2"/>
              </a:buClr>
              <a:buFont typeface="Wingdings" panose="05000000000000000000" pitchFamily="2" charset="2"/>
              <a:buNone/>
            </a:pPr>
            <a:r>
              <a:rPr lang="tr-TR" altLang="tr-TR" sz="2800" dirty="0" err="1">
                <a:solidFill>
                  <a:srgbClr val="000066"/>
                </a:solidFill>
                <a:latin typeface="Comic Sans MS" panose="030F0702030302020204" pitchFamily="66" charset="0"/>
              </a:rPr>
              <a:t>gE</a:t>
            </a:r>
            <a:r>
              <a:rPr lang="tr-TR" altLang="tr-TR" sz="2800" dirty="0">
                <a:solidFill>
                  <a:srgbClr val="000066"/>
                </a:solidFill>
                <a:latin typeface="Comic Sans MS" panose="030F0702030302020204" pitchFamily="66" charset="0"/>
              </a:rPr>
              <a:t> dışında tüm </a:t>
            </a:r>
            <a:r>
              <a:rPr lang="tr-TR" altLang="tr-TR" sz="2800" dirty="0" err="1">
                <a:solidFill>
                  <a:srgbClr val="000066"/>
                </a:solidFill>
                <a:latin typeface="Comic Sans MS" panose="030F0702030302020204" pitchFamily="66" charset="0"/>
              </a:rPr>
              <a:t>glikoproteinlere</a:t>
            </a:r>
            <a:r>
              <a:rPr lang="tr-TR" altLang="tr-TR" sz="2800" dirty="0">
                <a:solidFill>
                  <a:srgbClr val="000066"/>
                </a:solidFill>
                <a:latin typeface="Comic Sans MS" panose="030F0702030302020204" pitchFamily="66" charset="0"/>
              </a:rPr>
              <a:t> karşı  antikor</a:t>
            </a:r>
          </a:p>
          <a:p>
            <a:pPr algn="just" eaLnBrk="1" hangingPunct="1">
              <a:lnSpc>
                <a:spcPct val="50000"/>
              </a:lnSpc>
              <a:spcBef>
                <a:spcPct val="50000"/>
              </a:spcBef>
              <a:buClr>
                <a:schemeClr val="tx2"/>
              </a:buClr>
              <a:buFont typeface="Wingdings" panose="05000000000000000000" pitchFamily="2" charset="2"/>
              <a:buNone/>
            </a:pPr>
            <a:r>
              <a:rPr lang="tr-TR" altLang="tr-TR" sz="2800" dirty="0">
                <a:solidFill>
                  <a:srgbClr val="000066"/>
                </a:solidFill>
                <a:latin typeface="Comic Sans MS" panose="030F0702030302020204" pitchFamily="66" charset="0"/>
              </a:rPr>
              <a:t>tespiti mümkündür.</a:t>
            </a:r>
            <a:endParaRPr lang="en-US" altLang="tr-TR" sz="2800" dirty="0">
              <a:solidFill>
                <a:srgbClr val="000066"/>
              </a:solidFill>
              <a:latin typeface="Comic Sans MS" panose="030F0702030302020204" pitchFamily="66" charset="0"/>
            </a:endParaRPr>
          </a:p>
        </p:txBody>
      </p:sp>
      <p:sp>
        <p:nvSpPr>
          <p:cNvPr id="56336" name="Text Box 37"/>
          <p:cNvSpPr txBox="1">
            <a:spLocks noChangeArrowheads="1"/>
          </p:cNvSpPr>
          <p:nvPr/>
        </p:nvSpPr>
        <p:spPr bwMode="auto">
          <a:xfrm>
            <a:off x="3048000" y="228600"/>
            <a:ext cx="63452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chemeClr val="tx1"/>
                </a:solidFill>
                <a:latin typeface="Tahoma" panose="020B0604030504040204" pitchFamily="34" charset="0"/>
              </a:defRPr>
            </a:lvl1pPr>
            <a:lvl2pPr marL="742950" indent="-285750">
              <a:spcBef>
                <a:spcPct val="20000"/>
              </a:spcBef>
              <a:buSzPct val="75000"/>
              <a:buBlip>
                <a:blip r:embed="rId3"/>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4400" b="1" dirty="0">
                <a:solidFill>
                  <a:srgbClr val="FF3399"/>
                </a:solidFill>
                <a:latin typeface="Comic Sans MS" panose="030F0702030302020204" pitchFamily="66" charset="0"/>
              </a:rPr>
              <a:t>Marker aşı ile aşılama</a:t>
            </a:r>
            <a:r>
              <a:rPr lang="tr-TR" altLang="tr-TR" sz="4400" dirty="0">
                <a:solidFill>
                  <a:srgbClr val="FF3399"/>
                </a:solidFill>
                <a:latin typeface="Comic Sans MS" panose="030F0702030302020204" pitchFamily="66" charset="0"/>
              </a:rPr>
              <a:t>;</a:t>
            </a:r>
          </a:p>
        </p:txBody>
      </p:sp>
      <p:pic>
        <p:nvPicPr>
          <p:cNvPr id="56337" name="Picture 40" descr="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9718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8" name="Line 42"/>
          <p:cNvSpPr>
            <a:spLocks noChangeShapeType="1"/>
          </p:cNvSpPr>
          <p:nvPr/>
        </p:nvSpPr>
        <p:spPr bwMode="auto">
          <a:xfrm>
            <a:off x="4572000" y="4343400"/>
            <a:ext cx="2819400" cy="0"/>
          </a:xfrm>
          <a:prstGeom prst="line">
            <a:avLst/>
          </a:prstGeom>
          <a:noFill/>
          <a:ln w="9525">
            <a:solidFill>
              <a:srgbClr val="FFCC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tr-TR"/>
          </a:p>
        </p:txBody>
      </p:sp>
      <p:sp>
        <p:nvSpPr>
          <p:cNvPr id="56339" name="Line 46"/>
          <p:cNvSpPr>
            <a:spLocks noChangeShapeType="1"/>
          </p:cNvSpPr>
          <p:nvPr/>
        </p:nvSpPr>
        <p:spPr bwMode="auto">
          <a:xfrm flipV="1">
            <a:off x="2971800" y="3352800"/>
            <a:ext cx="4419600" cy="914400"/>
          </a:xfrm>
          <a:prstGeom prst="line">
            <a:avLst/>
          </a:prstGeom>
          <a:noFill/>
          <a:ln w="9525">
            <a:solidFill>
              <a:srgbClr val="00FF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tr-TR"/>
          </a:p>
        </p:txBody>
      </p:sp>
    </p:spTree>
    <p:extLst>
      <p:ext uri="{BB962C8B-B14F-4D97-AF65-F5344CB8AC3E}">
        <p14:creationId xmlns:p14="http://schemas.microsoft.com/office/powerpoint/2010/main" val="26531721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338" y="1068389"/>
            <a:ext cx="53594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3 Metin kutusu"/>
          <p:cNvSpPr txBox="1">
            <a:spLocks noChangeArrowheads="1"/>
          </p:cNvSpPr>
          <p:nvPr/>
        </p:nvSpPr>
        <p:spPr bwMode="auto">
          <a:xfrm>
            <a:off x="2424114" y="5300664"/>
            <a:ext cx="3621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1800">
                <a:latin typeface="Arial" panose="020B0604020202020204" pitchFamily="34" charset="0"/>
              </a:rPr>
              <a:t>Konvansiyonel aşılı ya da enfekte</a:t>
            </a:r>
          </a:p>
        </p:txBody>
      </p:sp>
      <p:sp>
        <p:nvSpPr>
          <p:cNvPr id="57348" name="4 Dikdörtgen"/>
          <p:cNvSpPr>
            <a:spLocks noChangeArrowheads="1"/>
          </p:cNvSpPr>
          <p:nvPr/>
        </p:nvSpPr>
        <p:spPr bwMode="auto">
          <a:xfrm>
            <a:off x="6383338" y="5229225"/>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sz="1800">
                <a:latin typeface="Arial" panose="020B0604020202020204" pitchFamily="34" charset="0"/>
              </a:rPr>
              <a:t>marker aşı ile aşılı</a:t>
            </a:r>
          </a:p>
        </p:txBody>
      </p:sp>
      <p:sp>
        <p:nvSpPr>
          <p:cNvPr id="5" name="5 Metin kutusu"/>
          <p:cNvSpPr txBox="1"/>
          <p:nvPr/>
        </p:nvSpPr>
        <p:spPr>
          <a:xfrm>
            <a:off x="3143251" y="4221163"/>
            <a:ext cx="2081595"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1" hangingPunct="1">
              <a:defRPr/>
            </a:pPr>
            <a:r>
              <a:rPr lang="tr-TR" dirty="0" err="1">
                <a:solidFill>
                  <a:srgbClr val="00B050"/>
                </a:solidFill>
              </a:rPr>
              <a:t>gE’ye</a:t>
            </a:r>
            <a:r>
              <a:rPr lang="tr-TR" dirty="0">
                <a:solidFill>
                  <a:srgbClr val="00B050"/>
                </a:solidFill>
              </a:rPr>
              <a:t> karşı ab pozitif</a:t>
            </a:r>
          </a:p>
        </p:txBody>
      </p:sp>
      <p:sp>
        <p:nvSpPr>
          <p:cNvPr id="6" name="6 Dikdörtgen"/>
          <p:cNvSpPr/>
          <p:nvPr/>
        </p:nvSpPr>
        <p:spPr>
          <a:xfrm>
            <a:off x="6096000" y="4221163"/>
            <a:ext cx="214712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1" hangingPunct="1">
              <a:defRPr/>
            </a:pPr>
            <a:r>
              <a:rPr lang="tr-TR" dirty="0" err="1">
                <a:solidFill>
                  <a:schemeClr val="accent2">
                    <a:lumMod val="75000"/>
                  </a:schemeClr>
                </a:solidFill>
              </a:rPr>
              <a:t>gE’ye</a:t>
            </a:r>
            <a:r>
              <a:rPr lang="tr-TR" dirty="0">
                <a:solidFill>
                  <a:schemeClr val="accent2">
                    <a:lumMod val="75000"/>
                  </a:schemeClr>
                </a:solidFill>
              </a:rPr>
              <a:t> karşı ab negatif</a:t>
            </a:r>
          </a:p>
        </p:txBody>
      </p:sp>
      <p:sp>
        <p:nvSpPr>
          <p:cNvPr id="7" name="18 Aşağı Ok"/>
          <p:cNvSpPr/>
          <p:nvPr/>
        </p:nvSpPr>
        <p:spPr>
          <a:xfrm flipH="1">
            <a:off x="4079876" y="4652963"/>
            <a:ext cx="385763" cy="792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
        <p:nvSpPr>
          <p:cNvPr id="8" name="19 Aşağı Ok"/>
          <p:cNvSpPr/>
          <p:nvPr/>
        </p:nvSpPr>
        <p:spPr>
          <a:xfrm flipH="1">
            <a:off x="7175500" y="4581526"/>
            <a:ext cx="387350" cy="792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
        <p:nvSpPr>
          <p:cNvPr id="57353" name="8 Metin kutusu"/>
          <p:cNvSpPr txBox="1">
            <a:spLocks noChangeArrowheads="1"/>
          </p:cNvSpPr>
          <p:nvPr/>
        </p:nvSpPr>
        <p:spPr bwMode="auto">
          <a:xfrm>
            <a:off x="3436938" y="290514"/>
            <a:ext cx="464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defRPr>
            </a:lvl1pPr>
            <a:lvl2pPr marL="742950" indent="-285750">
              <a:spcBef>
                <a:spcPct val="20000"/>
              </a:spcBef>
              <a:buSzPct val="75000"/>
              <a:buBlip>
                <a:blip r:embed="rId4"/>
              </a:buBlip>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Tahoma" panose="020B0604030504040204" pitchFamily="34" charset="0"/>
              </a:defRPr>
            </a:lvl9pPr>
          </a:lstStyle>
          <a:p>
            <a:pPr eaLnBrk="1" hangingPunct="1">
              <a:spcBef>
                <a:spcPct val="0"/>
              </a:spcBef>
              <a:buFontTx/>
              <a:buNone/>
            </a:pPr>
            <a:r>
              <a:rPr lang="tr-TR" altLang="tr-TR" dirty="0">
                <a:latin typeface="Arial" panose="020B0604020202020204" pitchFamily="34" charset="0"/>
              </a:rPr>
              <a:t>Antikor pozitif hayvanlar </a:t>
            </a:r>
          </a:p>
        </p:txBody>
      </p:sp>
    </p:spTree>
    <p:extLst>
      <p:ext uri="{BB962C8B-B14F-4D97-AF65-F5344CB8AC3E}">
        <p14:creationId xmlns:p14="http://schemas.microsoft.com/office/powerpoint/2010/main" val="1774109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128156"/>
            <a:ext cx="10515600" cy="5048807"/>
          </a:xfrm>
        </p:spPr>
        <p:txBody>
          <a:bodyPr>
            <a:normAutofit lnSpcReduction="10000"/>
          </a:bodyPr>
          <a:lstStyle/>
          <a:p>
            <a:r>
              <a:rPr lang="en-US" dirty="0"/>
              <a:t>IBR vaccination is inexpensive, either by single intranasal or intramuscular injection and is incorporated into veterinary herd plans. </a:t>
            </a:r>
            <a:endParaRPr lang="tr-TR" dirty="0" smtClean="0"/>
          </a:p>
          <a:p>
            <a:r>
              <a:rPr lang="en-US" dirty="0" smtClean="0"/>
              <a:t>Elimination </a:t>
            </a:r>
            <a:r>
              <a:rPr lang="en-US" dirty="0"/>
              <a:t>of the virus from closed herds is possible with testing and vaccination. </a:t>
            </a:r>
            <a:endParaRPr lang="tr-TR" dirty="0"/>
          </a:p>
          <a:p>
            <a:r>
              <a:rPr lang="en-US" dirty="0" smtClean="0"/>
              <a:t>Eradication </a:t>
            </a:r>
            <a:r>
              <a:rPr lang="en-US" dirty="0"/>
              <a:t>of the virus is possible by a combination of </a:t>
            </a:r>
            <a:endParaRPr lang="tr-TR" dirty="0" smtClean="0"/>
          </a:p>
          <a:p>
            <a:pPr lvl="1"/>
            <a:r>
              <a:rPr lang="en-US" dirty="0" smtClean="0">
                <a:solidFill>
                  <a:srgbClr val="FF3300"/>
                </a:solidFill>
              </a:rPr>
              <a:t>serologic </a:t>
            </a:r>
            <a:r>
              <a:rPr lang="en-US" dirty="0">
                <a:solidFill>
                  <a:srgbClr val="FF3300"/>
                </a:solidFill>
              </a:rPr>
              <a:t>surveillance, </a:t>
            </a:r>
            <a:endParaRPr lang="tr-TR" dirty="0" smtClean="0">
              <a:solidFill>
                <a:srgbClr val="FF3300"/>
              </a:solidFill>
            </a:endParaRPr>
          </a:p>
          <a:p>
            <a:pPr lvl="1"/>
            <a:r>
              <a:rPr lang="en-US" dirty="0" smtClean="0">
                <a:solidFill>
                  <a:srgbClr val="FF3300"/>
                </a:solidFill>
              </a:rPr>
              <a:t>culling </a:t>
            </a:r>
            <a:r>
              <a:rPr lang="en-US" dirty="0">
                <a:solidFill>
                  <a:srgbClr val="FF3300"/>
                </a:solidFill>
              </a:rPr>
              <a:t>of reactors, </a:t>
            </a:r>
            <a:endParaRPr lang="tr-TR" dirty="0" smtClean="0">
              <a:solidFill>
                <a:srgbClr val="FF3300"/>
              </a:solidFill>
            </a:endParaRPr>
          </a:p>
          <a:p>
            <a:pPr lvl="1"/>
            <a:r>
              <a:rPr lang="en-US" dirty="0" smtClean="0">
                <a:solidFill>
                  <a:srgbClr val="FF3300"/>
                </a:solidFill>
              </a:rPr>
              <a:t>biosecurity</a:t>
            </a:r>
            <a:r>
              <a:rPr lang="en-US" dirty="0">
                <a:solidFill>
                  <a:srgbClr val="FF3300"/>
                </a:solidFill>
              </a:rPr>
              <a:t>, </a:t>
            </a:r>
            <a:endParaRPr lang="tr-TR" dirty="0" smtClean="0">
              <a:solidFill>
                <a:srgbClr val="FF3300"/>
              </a:solidFill>
            </a:endParaRPr>
          </a:p>
          <a:p>
            <a:pPr lvl="1"/>
            <a:r>
              <a:rPr lang="en-US" dirty="0" smtClean="0">
                <a:solidFill>
                  <a:srgbClr val="FF3300"/>
                </a:solidFill>
              </a:rPr>
              <a:t>vaccination</a:t>
            </a:r>
            <a:r>
              <a:rPr lang="en-US" dirty="0">
                <a:solidFill>
                  <a:srgbClr val="FF3300"/>
                </a:solidFill>
              </a:rPr>
              <a:t>. </a:t>
            </a:r>
            <a:endParaRPr lang="tr-TR" dirty="0" smtClean="0">
              <a:solidFill>
                <a:srgbClr val="FF3300"/>
              </a:solidFill>
            </a:endParaRPr>
          </a:p>
          <a:p>
            <a:r>
              <a:rPr lang="en-US" dirty="0" smtClean="0"/>
              <a:t>Some </a:t>
            </a:r>
            <a:r>
              <a:rPr lang="en-US" dirty="0"/>
              <a:t>European countries have achieved eradication of IBR and export to these countries requires a negative test for the virus,</a:t>
            </a:r>
            <a:endParaRPr lang="tr-TR" dirty="0"/>
          </a:p>
        </p:txBody>
      </p:sp>
    </p:spTree>
    <p:extLst>
      <p:ext uri="{BB962C8B-B14F-4D97-AF65-F5344CB8AC3E}">
        <p14:creationId xmlns:p14="http://schemas.microsoft.com/office/powerpoint/2010/main" val="3857881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a:hlinkClick r:id="rId2"/>
              </a:rPr>
              <a:t>http://</a:t>
            </a:r>
            <a:r>
              <a:rPr lang="tr-TR" dirty="0" smtClean="0">
                <a:hlinkClick r:id="rId2"/>
              </a:rPr>
              <a:t>www.msdvetmanual.com/respiratory-system/respiratory-diseases-of-cattle/viral-respiratory-tract-infections-in-cattle#v3293459</a:t>
            </a:r>
            <a:endParaRPr lang="tr-TR" dirty="0" smtClean="0"/>
          </a:p>
          <a:p>
            <a:r>
              <a:rPr lang="tr-TR" dirty="0"/>
              <a:t>CHAPTER 2.4.13. INFECTIOUS BOVINE RHINOTRACHEITIS/ INFECTIOUS PUSTULAR VULVOVAGINITIS OIE </a:t>
            </a:r>
            <a:r>
              <a:rPr lang="tr-TR" dirty="0" err="1"/>
              <a:t>Terrestrial</a:t>
            </a:r>
            <a:r>
              <a:rPr lang="tr-TR" dirty="0"/>
              <a:t> Manual </a:t>
            </a:r>
            <a:r>
              <a:rPr lang="tr-TR" dirty="0" smtClean="0"/>
              <a:t>2008</a:t>
            </a:r>
          </a:p>
          <a:p>
            <a:r>
              <a:rPr lang="tr-TR" dirty="0"/>
              <a:t>http://www.nadis.org.uk/bulletins/ibr.aspx</a:t>
            </a:r>
          </a:p>
        </p:txBody>
      </p:sp>
    </p:spTree>
    <p:extLst>
      <p:ext uri="{BB962C8B-B14F-4D97-AF65-F5344CB8AC3E}">
        <p14:creationId xmlns:p14="http://schemas.microsoft.com/office/powerpoint/2010/main" val="461082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normAutofit/>
          </a:bodyPr>
          <a:lstStyle/>
          <a:p>
            <a:r>
              <a:rPr lang="tr-TR" dirty="0" err="1" smtClean="0">
                <a:solidFill>
                  <a:srgbClr val="0070C0"/>
                </a:solidFill>
              </a:rPr>
              <a:t>Equine</a:t>
            </a:r>
            <a:r>
              <a:rPr lang="tr-TR" dirty="0" smtClean="0">
                <a:solidFill>
                  <a:srgbClr val="0070C0"/>
                </a:solidFill>
              </a:rPr>
              <a:t> </a:t>
            </a:r>
            <a:r>
              <a:rPr lang="tr-TR" dirty="0" err="1" smtClean="0">
                <a:solidFill>
                  <a:srgbClr val="0070C0"/>
                </a:solidFill>
              </a:rPr>
              <a:t>Herpesvirus</a:t>
            </a:r>
            <a:r>
              <a:rPr lang="tr-TR" dirty="0" smtClean="0">
                <a:solidFill>
                  <a:srgbClr val="0070C0"/>
                </a:solidFill>
              </a:rPr>
              <a:t> </a:t>
            </a:r>
            <a:r>
              <a:rPr lang="tr-TR" dirty="0" err="1" smtClean="0">
                <a:solidFill>
                  <a:srgbClr val="0070C0"/>
                </a:solidFill>
              </a:rPr>
              <a:t>Infection</a:t>
            </a:r>
            <a:r>
              <a:rPr lang="tr-TR" dirty="0" smtClean="0">
                <a:solidFill>
                  <a:srgbClr val="0070C0"/>
                </a:solidFill>
              </a:rPr>
              <a:t/>
            </a:r>
            <a:br>
              <a:rPr lang="tr-TR" dirty="0" smtClean="0">
                <a:solidFill>
                  <a:srgbClr val="0070C0"/>
                </a:solidFill>
              </a:rPr>
            </a:br>
            <a:endParaRPr lang="tr-TR" dirty="0"/>
          </a:p>
        </p:txBody>
      </p:sp>
      <p:sp>
        <p:nvSpPr>
          <p:cNvPr id="3" name="Alt Başlık 2"/>
          <p:cNvSpPr>
            <a:spLocks noGrp="1"/>
          </p:cNvSpPr>
          <p:nvPr>
            <p:ph type="subTitle" idx="1"/>
          </p:nvPr>
        </p:nvSpPr>
        <p:spPr/>
        <p:txBody>
          <a:bodyPr>
            <a:normAutofit/>
          </a:bodyPr>
          <a:lstStyle/>
          <a:p>
            <a:r>
              <a:rPr lang="tr-TR" sz="3200" dirty="0" smtClean="0">
                <a:solidFill>
                  <a:srgbClr val="0070C0"/>
                </a:solidFill>
              </a:rPr>
              <a:t>(</a:t>
            </a:r>
            <a:r>
              <a:rPr lang="tr-TR" sz="3200" dirty="0" err="1" smtClean="0">
                <a:solidFill>
                  <a:srgbClr val="0070C0"/>
                </a:solidFill>
              </a:rPr>
              <a:t>Equine</a:t>
            </a:r>
            <a:r>
              <a:rPr lang="tr-TR" sz="3200" dirty="0" smtClean="0">
                <a:solidFill>
                  <a:srgbClr val="0070C0"/>
                </a:solidFill>
              </a:rPr>
              <a:t> </a:t>
            </a:r>
            <a:r>
              <a:rPr lang="tr-TR" sz="3200" dirty="0" err="1" smtClean="0">
                <a:solidFill>
                  <a:srgbClr val="0070C0"/>
                </a:solidFill>
              </a:rPr>
              <a:t>viral</a:t>
            </a:r>
            <a:r>
              <a:rPr lang="tr-TR" sz="3200" dirty="0" smtClean="0">
                <a:solidFill>
                  <a:srgbClr val="0070C0"/>
                </a:solidFill>
              </a:rPr>
              <a:t> </a:t>
            </a:r>
            <a:r>
              <a:rPr lang="tr-TR" sz="3200" dirty="0" err="1" smtClean="0">
                <a:solidFill>
                  <a:srgbClr val="0070C0"/>
                </a:solidFill>
              </a:rPr>
              <a:t>rhinopneumonitis</a:t>
            </a:r>
            <a:r>
              <a:rPr lang="tr-TR" sz="3200" dirty="0" smtClean="0">
                <a:solidFill>
                  <a:srgbClr val="0070C0"/>
                </a:solidFill>
              </a:rPr>
              <a:t>, </a:t>
            </a:r>
            <a:r>
              <a:rPr lang="tr-TR" sz="3200" dirty="0" err="1" smtClean="0">
                <a:solidFill>
                  <a:srgbClr val="0070C0"/>
                </a:solidFill>
              </a:rPr>
              <a:t>Equine</a:t>
            </a:r>
            <a:r>
              <a:rPr lang="tr-TR" sz="3200" dirty="0" smtClean="0">
                <a:solidFill>
                  <a:srgbClr val="0070C0"/>
                </a:solidFill>
              </a:rPr>
              <a:t> </a:t>
            </a:r>
            <a:r>
              <a:rPr lang="tr-TR" sz="3200" dirty="0" err="1" smtClean="0">
                <a:solidFill>
                  <a:srgbClr val="0070C0"/>
                </a:solidFill>
              </a:rPr>
              <a:t>abortion</a:t>
            </a:r>
            <a:r>
              <a:rPr lang="tr-TR" sz="3200" dirty="0" smtClean="0">
                <a:solidFill>
                  <a:srgbClr val="0070C0"/>
                </a:solidFill>
              </a:rPr>
              <a:t> </a:t>
            </a:r>
            <a:r>
              <a:rPr lang="tr-TR" sz="3200" dirty="0" err="1" smtClean="0">
                <a:solidFill>
                  <a:srgbClr val="0070C0"/>
                </a:solidFill>
              </a:rPr>
              <a:t>virus</a:t>
            </a:r>
            <a:r>
              <a:rPr lang="tr-TR" sz="3200" dirty="0" smtClean="0">
                <a:solidFill>
                  <a:srgbClr val="0070C0"/>
                </a:solidFill>
              </a:rPr>
              <a:t>)</a:t>
            </a:r>
            <a:endParaRPr lang="tr-TR" sz="3200" dirty="0"/>
          </a:p>
        </p:txBody>
      </p:sp>
    </p:spTree>
    <p:extLst>
      <p:ext uri="{BB962C8B-B14F-4D97-AF65-F5344CB8AC3E}">
        <p14:creationId xmlns:p14="http://schemas.microsoft.com/office/powerpoint/2010/main" val="3718613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endParaRPr lang="tr-TR" sz="4000" dirty="0">
              <a:solidFill>
                <a:srgbClr val="0070C0"/>
              </a:solidFill>
            </a:endParaRPr>
          </a:p>
        </p:txBody>
      </p:sp>
      <p:sp>
        <p:nvSpPr>
          <p:cNvPr id="3" name="İçerik Yer Tutucusu 2"/>
          <p:cNvSpPr>
            <a:spLocks noGrp="1"/>
          </p:cNvSpPr>
          <p:nvPr>
            <p:ph idx="1"/>
          </p:nvPr>
        </p:nvSpPr>
        <p:spPr/>
        <p:txBody>
          <a:bodyPr>
            <a:normAutofit/>
          </a:bodyPr>
          <a:lstStyle/>
          <a:p>
            <a:r>
              <a:rPr lang="tr-TR" dirty="0" err="1" smtClean="0"/>
              <a:t>Equine</a:t>
            </a:r>
            <a:r>
              <a:rPr lang="tr-TR" dirty="0" smtClean="0"/>
              <a:t> </a:t>
            </a:r>
            <a:r>
              <a:rPr lang="tr-TR" dirty="0" err="1" smtClean="0"/>
              <a:t>herpesvirus</a:t>
            </a:r>
            <a:r>
              <a:rPr lang="tr-TR" dirty="0" smtClean="0"/>
              <a:t> 1 (EHV-1) </a:t>
            </a:r>
            <a:r>
              <a:rPr lang="tr-TR" dirty="0" err="1" smtClean="0"/>
              <a:t>and</a:t>
            </a:r>
            <a:r>
              <a:rPr lang="tr-TR" dirty="0" smtClean="0"/>
              <a:t> </a:t>
            </a:r>
            <a:r>
              <a:rPr lang="tr-TR" dirty="0" err="1" smtClean="0"/>
              <a:t>equine</a:t>
            </a:r>
            <a:r>
              <a:rPr lang="tr-TR" dirty="0" smtClean="0"/>
              <a:t> </a:t>
            </a:r>
            <a:r>
              <a:rPr lang="tr-TR" dirty="0" err="1" smtClean="0"/>
              <a:t>herpesvirus</a:t>
            </a:r>
            <a:r>
              <a:rPr lang="tr-TR" dirty="0" smtClean="0"/>
              <a:t> 4 (EHV-4) </a:t>
            </a:r>
            <a:r>
              <a:rPr lang="tr-TR" dirty="0" err="1" smtClean="0"/>
              <a:t>comprise</a:t>
            </a:r>
            <a:r>
              <a:rPr lang="tr-TR" dirty="0" smtClean="0"/>
              <a:t> </a:t>
            </a:r>
            <a:r>
              <a:rPr lang="tr-TR" dirty="0" err="1" smtClean="0"/>
              <a:t>two</a:t>
            </a:r>
            <a:r>
              <a:rPr lang="tr-TR" dirty="0" smtClean="0"/>
              <a:t> </a:t>
            </a:r>
            <a:r>
              <a:rPr lang="tr-TR" dirty="0" err="1" smtClean="0"/>
              <a:t>antigenically</a:t>
            </a:r>
            <a:r>
              <a:rPr lang="tr-TR" dirty="0" smtClean="0"/>
              <a:t> </a:t>
            </a:r>
            <a:r>
              <a:rPr lang="tr-TR" dirty="0" err="1" smtClean="0"/>
              <a:t>distinct</a:t>
            </a:r>
            <a:r>
              <a:rPr lang="tr-TR" dirty="0" smtClean="0"/>
              <a:t> </a:t>
            </a:r>
            <a:r>
              <a:rPr lang="tr-TR" dirty="0" err="1" smtClean="0"/>
              <a:t>groups</a:t>
            </a:r>
            <a:r>
              <a:rPr lang="tr-TR" dirty="0" smtClean="0"/>
              <a:t>.</a:t>
            </a:r>
          </a:p>
          <a:p>
            <a:r>
              <a:rPr lang="en-US" dirty="0" smtClean="0"/>
              <a:t>The two most significant are </a:t>
            </a:r>
            <a:endParaRPr lang="tr-TR" dirty="0" smtClean="0"/>
          </a:p>
          <a:p>
            <a:pPr lvl="1"/>
            <a:r>
              <a:rPr lang="en-US" dirty="0" smtClean="0">
                <a:solidFill>
                  <a:srgbClr val="FF33CC"/>
                </a:solidFill>
              </a:rPr>
              <a:t>EHV-1, which causes respiratory disease, abortion, and neurologic disease </a:t>
            </a:r>
            <a:endParaRPr lang="tr-TR" dirty="0" smtClean="0">
              <a:solidFill>
                <a:srgbClr val="FF33CC"/>
              </a:solidFill>
            </a:endParaRPr>
          </a:p>
          <a:p>
            <a:pPr lvl="1"/>
            <a:r>
              <a:rPr lang="en-US" dirty="0" smtClean="0">
                <a:solidFill>
                  <a:srgbClr val="FF33CC"/>
                </a:solidFill>
              </a:rPr>
              <a:t>EHV-4, which primarily causes respiratory disease and only occasionally can cause abortion or neurologic disease.</a:t>
            </a:r>
            <a:r>
              <a:rPr lang="tr-TR" dirty="0" smtClean="0">
                <a:solidFill>
                  <a:srgbClr val="FF33CC"/>
                </a:solidFill>
              </a:rPr>
              <a:t> </a:t>
            </a:r>
          </a:p>
        </p:txBody>
      </p:sp>
    </p:spTree>
    <p:extLst>
      <p:ext uri="{BB962C8B-B14F-4D97-AF65-F5344CB8AC3E}">
        <p14:creationId xmlns:p14="http://schemas.microsoft.com/office/powerpoint/2010/main" val="3237986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068779"/>
            <a:ext cx="10515600" cy="5108184"/>
          </a:xfrm>
        </p:spPr>
        <p:txBody>
          <a:bodyPr>
            <a:normAutofit/>
          </a:bodyPr>
          <a:lstStyle/>
          <a:p>
            <a:r>
              <a:rPr lang="tr-TR" dirty="0" err="1" smtClean="0"/>
              <a:t>Both</a:t>
            </a:r>
            <a:r>
              <a:rPr lang="tr-TR" dirty="0" smtClean="0"/>
              <a:t> </a:t>
            </a:r>
            <a:r>
              <a:rPr lang="tr-TR" dirty="0" err="1" smtClean="0"/>
              <a:t>viruses</a:t>
            </a:r>
            <a:r>
              <a:rPr lang="tr-TR" dirty="0" smtClean="0"/>
              <a:t> </a:t>
            </a:r>
            <a:r>
              <a:rPr lang="tr-TR" dirty="0" err="1" smtClean="0"/>
              <a:t>are</a:t>
            </a:r>
            <a:r>
              <a:rPr lang="tr-TR" dirty="0" smtClean="0"/>
              <a:t> </a:t>
            </a:r>
            <a:r>
              <a:rPr lang="tr-TR" dirty="0" err="1" smtClean="0"/>
              <a:t>ubiquitous</a:t>
            </a:r>
            <a:r>
              <a:rPr lang="tr-TR" dirty="0" smtClean="0"/>
              <a:t> in </a:t>
            </a:r>
            <a:r>
              <a:rPr lang="tr-TR" dirty="0" err="1" smtClean="0"/>
              <a:t>horse</a:t>
            </a:r>
            <a:r>
              <a:rPr lang="tr-TR" dirty="0" smtClean="0"/>
              <a:t> </a:t>
            </a:r>
            <a:r>
              <a:rPr lang="tr-TR" dirty="0" err="1" smtClean="0"/>
              <a:t>populations</a:t>
            </a:r>
            <a:r>
              <a:rPr lang="tr-TR" dirty="0" smtClean="0"/>
              <a:t> </a:t>
            </a:r>
            <a:r>
              <a:rPr lang="tr-TR" dirty="0" err="1" smtClean="0"/>
              <a:t>worldwide</a:t>
            </a:r>
            <a:r>
              <a:rPr lang="tr-TR" dirty="0" smtClean="0"/>
              <a:t> </a:t>
            </a:r>
            <a:r>
              <a:rPr lang="tr-TR" dirty="0" err="1" smtClean="0"/>
              <a:t>and</a:t>
            </a:r>
            <a:r>
              <a:rPr lang="tr-TR" dirty="0" smtClean="0"/>
              <a:t> </a:t>
            </a:r>
            <a:r>
              <a:rPr lang="tr-TR" dirty="0" err="1" smtClean="0"/>
              <a:t>produce</a:t>
            </a:r>
            <a:r>
              <a:rPr lang="tr-TR" dirty="0" smtClean="0"/>
              <a:t> an </a:t>
            </a:r>
            <a:r>
              <a:rPr lang="tr-TR" dirty="0" err="1" smtClean="0">
                <a:solidFill>
                  <a:srgbClr val="FF0000"/>
                </a:solidFill>
              </a:rPr>
              <a:t>acute</a:t>
            </a:r>
            <a:r>
              <a:rPr lang="tr-TR" dirty="0" smtClean="0">
                <a:solidFill>
                  <a:srgbClr val="FF0000"/>
                </a:solidFill>
              </a:rPr>
              <a:t> </a:t>
            </a:r>
            <a:r>
              <a:rPr lang="tr-TR" dirty="0" err="1" smtClean="0">
                <a:solidFill>
                  <a:srgbClr val="FF0000"/>
                </a:solidFill>
              </a:rPr>
              <a:t>febrile</a:t>
            </a:r>
            <a:r>
              <a:rPr lang="tr-TR" dirty="0" smtClean="0">
                <a:solidFill>
                  <a:srgbClr val="FF0000"/>
                </a:solidFill>
              </a:rPr>
              <a:t> </a:t>
            </a:r>
            <a:r>
              <a:rPr lang="tr-TR" dirty="0" err="1" smtClean="0">
                <a:solidFill>
                  <a:srgbClr val="FF0000"/>
                </a:solidFill>
              </a:rPr>
              <a:t>respiratory</a:t>
            </a:r>
            <a:r>
              <a:rPr lang="tr-TR" dirty="0" smtClean="0">
                <a:solidFill>
                  <a:srgbClr val="FF0000"/>
                </a:solidFill>
              </a:rPr>
              <a:t> </a:t>
            </a:r>
            <a:r>
              <a:rPr lang="tr-TR" dirty="0" err="1" smtClean="0">
                <a:solidFill>
                  <a:srgbClr val="FF0000"/>
                </a:solidFill>
              </a:rPr>
              <a:t>disease</a:t>
            </a:r>
            <a:r>
              <a:rPr lang="tr-TR" dirty="0" smtClean="0">
                <a:solidFill>
                  <a:srgbClr val="FF0000"/>
                </a:solidFill>
              </a:rPr>
              <a:t> </a:t>
            </a:r>
            <a:r>
              <a:rPr lang="tr-TR" dirty="0" err="1" smtClean="0"/>
              <a:t>upon</a:t>
            </a:r>
            <a:r>
              <a:rPr lang="tr-TR" dirty="0" smtClean="0"/>
              <a:t> </a:t>
            </a:r>
            <a:r>
              <a:rPr lang="tr-TR" dirty="0" err="1" smtClean="0"/>
              <a:t>primary</a:t>
            </a:r>
            <a:r>
              <a:rPr lang="tr-TR" dirty="0" smtClean="0"/>
              <a:t> </a:t>
            </a:r>
            <a:r>
              <a:rPr lang="tr-TR" dirty="0" err="1" smtClean="0"/>
              <a:t>infection</a:t>
            </a:r>
            <a:r>
              <a:rPr lang="tr-TR" dirty="0" smtClean="0"/>
              <a:t>, </a:t>
            </a:r>
            <a:r>
              <a:rPr lang="tr-TR" dirty="0" err="1" smtClean="0"/>
              <a:t>characterized</a:t>
            </a:r>
            <a:r>
              <a:rPr lang="tr-TR" dirty="0" smtClean="0"/>
              <a:t> </a:t>
            </a:r>
            <a:r>
              <a:rPr lang="tr-TR" dirty="0" err="1" smtClean="0">
                <a:solidFill>
                  <a:srgbClr val="FF33CC"/>
                </a:solidFill>
              </a:rPr>
              <a:t>by</a:t>
            </a:r>
            <a:r>
              <a:rPr lang="tr-TR" dirty="0" smtClean="0">
                <a:solidFill>
                  <a:srgbClr val="FF33CC"/>
                </a:solidFill>
              </a:rPr>
              <a:t> </a:t>
            </a:r>
            <a:r>
              <a:rPr lang="tr-TR" dirty="0" err="1" smtClean="0">
                <a:solidFill>
                  <a:srgbClr val="FF33CC"/>
                </a:solidFill>
              </a:rPr>
              <a:t>rhinopharyngitis</a:t>
            </a:r>
            <a:r>
              <a:rPr lang="tr-TR" dirty="0" smtClean="0">
                <a:solidFill>
                  <a:srgbClr val="FF33CC"/>
                </a:solidFill>
              </a:rPr>
              <a:t> </a:t>
            </a:r>
            <a:r>
              <a:rPr lang="tr-TR" dirty="0" err="1" smtClean="0">
                <a:solidFill>
                  <a:srgbClr val="FF33CC"/>
                </a:solidFill>
              </a:rPr>
              <a:t>and</a:t>
            </a:r>
            <a:r>
              <a:rPr lang="tr-TR" dirty="0" smtClean="0">
                <a:solidFill>
                  <a:srgbClr val="FF33CC"/>
                </a:solidFill>
              </a:rPr>
              <a:t> </a:t>
            </a:r>
            <a:r>
              <a:rPr lang="tr-TR" dirty="0" err="1" smtClean="0">
                <a:solidFill>
                  <a:srgbClr val="FF33CC"/>
                </a:solidFill>
              </a:rPr>
              <a:t>tracheobronchitis</a:t>
            </a:r>
            <a:r>
              <a:rPr lang="tr-TR" dirty="0" smtClean="0"/>
              <a:t>.</a:t>
            </a:r>
          </a:p>
          <a:p>
            <a:r>
              <a:rPr lang="en-US" dirty="0" smtClean="0"/>
              <a:t>Outbreaks of respiratory disease occur annually among foals in areas with concentrated horse populations. </a:t>
            </a:r>
            <a:endParaRPr lang="tr-TR" dirty="0" smtClean="0"/>
          </a:p>
          <a:p>
            <a:r>
              <a:rPr lang="en-US" dirty="0" smtClean="0"/>
              <a:t>Most of these outbreaks in weanlings are caused by strains of EHV-4. </a:t>
            </a:r>
            <a:endParaRPr lang="tr-TR" dirty="0" smtClean="0"/>
          </a:p>
          <a:p>
            <a:r>
              <a:rPr lang="en-US" dirty="0" smtClean="0"/>
              <a:t>The age, seasonal, and geographic distributions vary and are determined by immune status and horse population. </a:t>
            </a:r>
            <a:endParaRPr lang="tr-TR" dirty="0" smtClean="0"/>
          </a:p>
          <a:p>
            <a:r>
              <a:rPr lang="en-US" dirty="0" smtClean="0"/>
              <a:t>In individual horses, the outcome of exposure is determined by viral strain, immune status, pregnancy status, and possibly age. Infection of pregnant mares with EHV-4 rarely results in abortion.</a:t>
            </a:r>
          </a:p>
          <a:p>
            <a:endParaRPr lang="tr-TR" dirty="0"/>
          </a:p>
        </p:txBody>
      </p:sp>
    </p:spTree>
    <p:extLst>
      <p:ext uri="{BB962C8B-B14F-4D97-AF65-F5344CB8AC3E}">
        <p14:creationId xmlns:p14="http://schemas.microsoft.com/office/powerpoint/2010/main" val="425849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080655"/>
            <a:ext cx="10515600" cy="5096308"/>
          </a:xfrm>
        </p:spPr>
        <p:txBody>
          <a:bodyPr>
            <a:normAutofit/>
          </a:bodyPr>
          <a:lstStyle/>
          <a:p>
            <a:r>
              <a:rPr lang="en-US" dirty="0" smtClean="0">
                <a:solidFill>
                  <a:srgbClr val="FF33CC"/>
                </a:solidFill>
              </a:rPr>
              <a:t>Mares may abort</a:t>
            </a:r>
            <a:r>
              <a:rPr lang="en-US" dirty="0" smtClean="0"/>
              <a:t> several weeks to months after clinical or subclinical infection </a:t>
            </a:r>
            <a:r>
              <a:rPr lang="en-US" dirty="0" smtClean="0">
                <a:solidFill>
                  <a:srgbClr val="FF33CC"/>
                </a:solidFill>
              </a:rPr>
              <a:t>with EHV-1. </a:t>
            </a:r>
            <a:endParaRPr lang="tr-TR" dirty="0" smtClean="0">
              <a:solidFill>
                <a:srgbClr val="FF33CC"/>
              </a:solidFill>
            </a:endParaRPr>
          </a:p>
          <a:p>
            <a:r>
              <a:rPr lang="en-US" dirty="0" smtClean="0"/>
              <a:t>The neurologic form of EHV-1 has demonstrated increasing morbidity and mortality in the documented outbreaks since 2000 and appears to be evolving in virulence and behavior. </a:t>
            </a:r>
            <a:endParaRPr lang="tr-TR" dirty="0" smtClean="0"/>
          </a:p>
          <a:p>
            <a:r>
              <a:rPr lang="en-US" dirty="0" smtClean="0"/>
              <a:t>Therefore, the USDA has designated neuropathic EHV-1 as a potentially emerging disease. </a:t>
            </a:r>
            <a:endParaRPr lang="tr-TR" dirty="0" smtClean="0"/>
          </a:p>
          <a:p>
            <a:r>
              <a:rPr lang="en-US" dirty="0" smtClean="0"/>
              <a:t>The natural reservoir of both EHV-1 and EHV-4 is the horse. </a:t>
            </a:r>
            <a:endParaRPr lang="tr-TR" dirty="0" smtClean="0"/>
          </a:p>
          <a:p>
            <a:r>
              <a:rPr lang="en-US" dirty="0" smtClean="0"/>
              <a:t>Latent infections and carrier states are seen with both virus types. </a:t>
            </a:r>
            <a:r>
              <a:rPr lang="en-US" dirty="0" smtClean="0">
                <a:solidFill>
                  <a:srgbClr val="FF3300"/>
                </a:solidFill>
              </a:rPr>
              <a:t>Transmission occurs by direct or indirect contact with infectious nasal secretions, aborted fetuses, placentas, or placental fluids.</a:t>
            </a:r>
            <a:endParaRPr lang="tr-TR" dirty="0">
              <a:solidFill>
                <a:srgbClr val="FF3300"/>
              </a:solidFill>
            </a:endParaRPr>
          </a:p>
        </p:txBody>
      </p:sp>
    </p:spTree>
    <p:extLst>
      <p:ext uri="{BB962C8B-B14F-4D97-AF65-F5344CB8AC3E}">
        <p14:creationId xmlns:p14="http://schemas.microsoft.com/office/powerpoint/2010/main" val="3307990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Etiology</a:t>
            </a:r>
            <a:endParaRPr lang="tr-TR" dirty="0">
              <a:solidFill>
                <a:srgbClr val="0070C0"/>
              </a:solidFill>
            </a:endParaRPr>
          </a:p>
        </p:txBody>
      </p:sp>
      <p:sp>
        <p:nvSpPr>
          <p:cNvPr id="3" name="İçerik Yer Tutucusu 2"/>
          <p:cNvSpPr>
            <a:spLocks noGrp="1"/>
          </p:cNvSpPr>
          <p:nvPr>
            <p:ph idx="1"/>
          </p:nvPr>
        </p:nvSpPr>
        <p:spPr/>
        <p:txBody>
          <a:bodyPr/>
          <a:lstStyle/>
          <a:p>
            <a:r>
              <a:rPr lang="tr-TR" dirty="0" err="1"/>
              <a:t>Equine</a:t>
            </a:r>
            <a:r>
              <a:rPr lang="tr-TR" dirty="0"/>
              <a:t> </a:t>
            </a:r>
            <a:r>
              <a:rPr lang="tr-TR" dirty="0" err="1"/>
              <a:t>herpesviruses</a:t>
            </a:r>
            <a:r>
              <a:rPr lang="tr-TR" dirty="0"/>
              <a:t> (EHV) </a:t>
            </a:r>
            <a:r>
              <a:rPr lang="tr-TR" dirty="0" err="1" smtClean="0"/>
              <a:t>Alphaherpesviridae</a:t>
            </a:r>
            <a:r>
              <a:rPr lang="tr-TR" dirty="0" smtClean="0"/>
              <a:t> </a:t>
            </a:r>
          </a:p>
          <a:p>
            <a:r>
              <a:rPr lang="tr-TR" dirty="0" err="1" smtClean="0"/>
              <a:t>enveloped</a:t>
            </a:r>
            <a:r>
              <a:rPr lang="tr-TR" dirty="0" smtClean="0"/>
              <a:t> </a:t>
            </a:r>
          </a:p>
          <a:p>
            <a:r>
              <a:rPr lang="tr-TR" dirty="0" err="1" smtClean="0"/>
              <a:t>double</a:t>
            </a:r>
            <a:r>
              <a:rPr lang="tr-TR" dirty="0" smtClean="0"/>
              <a:t> </a:t>
            </a:r>
            <a:r>
              <a:rPr lang="tr-TR" dirty="0" err="1"/>
              <a:t>stranded</a:t>
            </a:r>
            <a:r>
              <a:rPr lang="tr-TR" dirty="0"/>
              <a:t> DNA </a:t>
            </a:r>
            <a:r>
              <a:rPr lang="tr-TR" dirty="0" err="1" smtClean="0"/>
              <a:t>viruses</a:t>
            </a:r>
            <a:r>
              <a:rPr lang="tr-TR" dirty="0"/>
              <a:t>  </a:t>
            </a:r>
            <a:endParaRPr lang="tr-TR" dirty="0" smtClean="0"/>
          </a:p>
          <a:p>
            <a:r>
              <a:rPr lang="tr-TR" dirty="0" err="1" smtClean="0"/>
              <a:t>There</a:t>
            </a:r>
            <a:r>
              <a:rPr lang="tr-TR" dirty="0" smtClean="0"/>
              <a:t> </a:t>
            </a:r>
            <a:r>
              <a:rPr lang="tr-TR" dirty="0" err="1"/>
              <a:t>are</a:t>
            </a:r>
            <a:r>
              <a:rPr lang="tr-TR" dirty="0"/>
              <a:t> 5 </a:t>
            </a:r>
            <a:r>
              <a:rPr lang="tr-TR" dirty="0" err="1"/>
              <a:t>alpha</a:t>
            </a:r>
            <a:r>
              <a:rPr lang="tr-TR" dirty="0"/>
              <a:t> </a:t>
            </a:r>
            <a:r>
              <a:rPr lang="tr-TR" dirty="0" err="1"/>
              <a:t>herpesviruses</a:t>
            </a:r>
            <a:r>
              <a:rPr lang="tr-TR" dirty="0"/>
              <a:t> </a:t>
            </a:r>
            <a:r>
              <a:rPr lang="tr-TR" dirty="0" err="1"/>
              <a:t>that</a:t>
            </a:r>
            <a:r>
              <a:rPr lang="tr-TR" dirty="0"/>
              <a:t> </a:t>
            </a:r>
            <a:r>
              <a:rPr lang="tr-TR" dirty="0" err="1"/>
              <a:t>infect</a:t>
            </a:r>
            <a:r>
              <a:rPr lang="tr-TR" dirty="0"/>
              <a:t> </a:t>
            </a:r>
            <a:r>
              <a:rPr lang="tr-TR" dirty="0" err="1"/>
              <a:t>horses</a:t>
            </a:r>
            <a:r>
              <a:rPr lang="tr-TR" dirty="0"/>
              <a:t> </a:t>
            </a:r>
            <a:endParaRPr lang="tr-TR" dirty="0" smtClean="0"/>
          </a:p>
          <a:p>
            <a:r>
              <a:rPr lang="tr-TR" dirty="0" smtClean="0"/>
              <a:t>EHV-1</a:t>
            </a:r>
            <a:r>
              <a:rPr lang="tr-TR" dirty="0"/>
              <a:t>, 2, 3, 4, </a:t>
            </a:r>
            <a:r>
              <a:rPr lang="tr-TR" dirty="0" err="1"/>
              <a:t>and</a:t>
            </a:r>
            <a:r>
              <a:rPr lang="tr-TR" dirty="0"/>
              <a:t> </a:t>
            </a:r>
            <a:r>
              <a:rPr lang="tr-TR" dirty="0" smtClean="0"/>
              <a:t>5.</a:t>
            </a:r>
            <a:r>
              <a:rPr lang="tr-TR" dirty="0"/>
              <a:t>  </a:t>
            </a:r>
            <a:endParaRPr lang="tr-TR" dirty="0" smtClean="0"/>
          </a:p>
          <a:p>
            <a:r>
              <a:rPr lang="tr-TR" dirty="0" err="1" smtClean="0"/>
              <a:t>we</a:t>
            </a:r>
            <a:r>
              <a:rPr lang="tr-TR" dirty="0" smtClean="0"/>
              <a:t> </a:t>
            </a:r>
            <a:r>
              <a:rPr lang="tr-TR" dirty="0" err="1"/>
              <a:t>will</a:t>
            </a:r>
            <a:r>
              <a:rPr lang="tr-TR" dirty="0"/>
              <a:t> </a:t>
            </a:r>
            <a:r>
              <a:rPr lang="tr-TR" dirty="0" err="1"/>
              <a:t>focus</a:t>
            </a:r>
            <a:r>
              <a:rPr lang="tr-TR" dirty="0"/>
              <a:t> on EHV-1 </a:t>
            </a:r>
            <a:r>
              <a:rPr lang="tr-TR" dirty="0" err="1"/>
              <a:t>and</a:t>
            </a:r>
            <a:r>
              <a:rPr lang="tr-TR" dirty="0"/>
              <a:t> EHV-4, </a:t>
            </a:r>
            <a:r>
              <a:rPr lang="tr-TR" dirty="0" err="1"/>
              <a:t>which</a:t>
            </a:r>
            <a:r>
              <a:rPr lang="tr-TR" dirty="0"/>
              <a:t> </a:t>
            </a:r>
            <a:r>
              <a:rPr lang="tr-TR" dirty="0" err="1"/>
              <a:t>are</a:t>
            </a:r>
            <a:r>
              <a:rPr lang="tr-TR" dirty="0"/>
              <a:t> </a:t>
            </a:r>
            <a:r>
              <a:rPr lang="tr-TR" dirty="0" err="1"/>
              <a:t>the</a:t>
            </a:r>
            <a:r>
              <a:rPr lang="tr-TR" dirty="0"/>
              <a:t> </a:t>
            </a:r>
            <a:r>
              <a:rPr lang="tr-TR" dirty="0" err="1"/>
              <a:t>two</a:t>
            </a:r>
            <a:r>
              <a:rPr lang="tr-TR" dirty="0"/>
              <a:t> </a:t>
            </a:r>
            <a:r>
              <a:rPr lang="tr-TR" dirty="0" err="1"/>
              <a:t>that</a:t>
            </a:r>
            <a:r>
              <a:rPr lang="tr-TR" dirty="0"/>
              <a:t> </a:t>
            </a:r>
            <a:r>
              <a:rPr lang="tr-TR" dirty="0" err="1"/>
              <a:t>result</a:t>
            </a:r>
            <a:r>
              <a:rPr lang="tr-TR" dirty="0"/>
              <a:t> in </a:t>
            </a:r>
            <a:r>
              <a:rPr lang="tr-TR" dirty="0" err="1"/>
              <a:t>serious</a:t>
            </a:r>
            <a:r>
              <a:rPr lang="tr-TR" dirty="0"/>
              <a:t> </a:t>
            </a:r>
            <a:r>
              <a:rPr lang="tr-TR" dirty="0" err="1"/>
              <a:t>clinical</a:t>
            </a:r>
            <a:r>
              <a:rPr lang="tr-TR" dirty="0"/>
              <a:t> </a:t>
            </a:r>
            <a:r>
              <a:rPr lang="tr-TR" dirty="0" err="1"/>
              <a:t>disease</a:t>
            </a:r>
            <a:r>
              <a:rPr lang="tr-TR" dirty="0"/>
              <a:t> in </a:t>
            </a:r>
            <a:r>
              <a:rPr lang="tr-TR" dirty="0" err="1"/>
              <a:t>the</a:t>
            </a:r>
            <a:r>
              <a:rPr lang="tr-TR" dirty="0"/>
              <a:t> </a:t>
            </a:r>
            <a:r>
              <a:rPr lang="tr-TR" dirty="0" err="1"/>
              <a:t>horse</a:t>
            </a:r>
            <a:r>
              <a:rPr lang="tr-TR" dirty="0"/>
              <a:t>.</a:t>
            </a:r>
          </a:p>
        </p:txBody>
      </p:sp>
    </p:spTree>
    <p:extLst>
      <p:ext uri="{BB962C8B-B14F-4D97-AF65-F5344CB8AC3E}">
        <p14:creationId xmlns:p14="http://schemas.microsoft.com/office/powerpoint/2010/main" val="3879977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p:txBody>
          <a:bodyPr>
            <a:normAutofit fontScale="92500"/>
          </a:bodyPr>
          <a:lstStyle/>
          <a:p>
            <a:pPr marL="0" indent="0">
              <a:buNone/>
            </a:pPr>
            <a:r>
              <a:rPr lang="tr-TR" dirty="0" err="1">
                <a:solidFill>
                  <a:srgbClr val="FF33CC"/>
                </a:solidFill>
              </a:rPr>
              <a:t>Respiratory</a:t>
            </a:r>
            <a:r>
              <a:rPr lang="tr-TR" dirty="0">
                <a:solidFill>
                  <a:srgbClr val="FF33CC"/>
                </a:solidFill>
              </a:rPr>
              <a:t> </a:t>
            </a:r>
            <a:r>
              <a:rPr lang="tr-TR" dirty="0" err="1">
                <a:solidFill>
                  <a:srgbClr val="FF33CC"/>
                </a:solidFill>
              </a:rPr>
              <a:t>transmission</a:t>
            </a:r>
            <a:r>
              <a:rPr lang="tr-TR" dirty="0">
                <a:solidFill>
                  <a:srgbClr val="FF33CC"/>
                </a:solidFill>
              </a:rPr>
              <a:t> </a:t>
            </a:r>
            <a:r>
              <a:rPr lang="tr-TR" dirty="0" smtClean="0">
                <a:solidFill>
                  <a:srgbClr val="FF33CC"/>
                </a:solidFill>
              </a:rPr>
              <a:t>(</a:t>
            </a:r>
            <a:r>
              <a:rPr lang="tr-TR" dirty="0" err="1">
                <a:solidFill>
                  <a:srgbClr val="FF33CC"/>
                </a:solidFill>
              </a:rPr>
              <a:t>most</a:t>
            </a:r>
            <a:r>
              <a:rPr lang="tr-TR" dirty="0">
                <a:solidFill>
                  <a:srgbClr val="FF33CC"/>
                </a:solidFill>
              </a:rPr>
              <a:t> </a:t>
            </a:r>
            <a:r>
              <a:rPr lang="tr-TR" dirty="0" err="1">
                <a:solidFill>
                  <a:srgbClr val="FF33CC"/>
                </a:solidFill>
              </a:rPr>
              <a:t>common</a:t>
            </a:r>
            <a:r>
              <a:rPr lang="tr-TR" dirty="0">
                <a:solidFill>
                  <a:srgbClr val="FF33CC"/>
                </a:solidFill>
              </a:rPr>
              <a:t> </a:t>
            </a:r>
            <a:r>
              <a:rPr lang="tr-TR" dirty="0" err="1">
                <a:solidFill>
                  <a:srgbClr val="FF33CC"/>
                </a:solidFill>
              </a:rPr>
              <a:t>route</a:t>
            </a:r>
            <a:r>
              <a:rPr lang="tr-TR" dirty="0">
                <a:solidFill>
                  <a:srgbClr val="FF33CC"/>
                </a:solidFill>
              </a:rPr>
              <a:t> of </a:t>
            </a:r>
            <a:r>
              <a:rPr lang="tr-TR" dirty="0" err="1">
                <a:solidFill>
                  <a:srgbClr val="FF33CC"/>
                </a:solidFill>
              </a:rPr>
              <a:t>exposure</a:t>
            </a:r>
            <a:r>
              <a:rPr lang="tr-TR" dirty="0">
                <a:solidFill>
                  <a:srgbClr val="FF33CC"/>
                </a:solidFill>
              </a:rPr>
              <a:t>) </a:t>
            </a:r>
            <a:endParaRPr lang="tr-TR" dirty="0" smtClean="0">
              <a:solidFill>
                <a:srgbClr val="FF33CC"/>
              </a:solidFill>
            </a:endParaRPr>
          </a:p>
          <a:p>
            <a:r>
              <a:rPr lang="tr-TR" dirty="0" err="1" smtClean="0"/>
              <a:t>Inhalation</a:t>
            </a:r>
            <a:r>
              <a:rPr lang="tr-TR" dirty="0" smtClean="0"/>
              <a:t> </a:t>
            </a:r>
            <a:r>
              <a:rPr lang="tr-TR" dirty="0"/>
              <a:t>of </a:t>
            </a:r>
            <a:r>
              <a:rPr lang="tr-TR" dirty="0" err="1"/>
              <a:t>droplets</a:t>
            </a:r>
            <a:r>
              <a:rPr lang="tr-TR" dirty="0"/>
              <a:t> </a:t>
            </a:r>
            <a:r>
              <a:rPr lang="tr-TR" dirty="0" err="1"/>
              <a:t>from</a:t>
            </a:r>
            <a:r>
              <a:rPr lang="tr-TR" dirty="0"/>
              <a:t> </a:t>
            </a:r>
            <a:r>
              <a:rPr lang="tr-TR" dirty="0" err="1"/>
              <a:t>coughing</a:t>
            </a:r>
            <a:r>
              <a:rPr lang="tr-TR" dirty="0"/>
              <a:t> </a:t>
            </a:r>
            <a:r>
              <a:rPr lang="tr-TR" dirty="0" err="1"/>
              <a:t>and</a:t>
            </a:r>
            <a:r>
              <a:rPr lang="tr-TR" dirty="0"/>
              <a:t> </a:t>
            </a:r>
            <a:r>
              <a:rPr lang="tr-TR" dirty="0" err="1"/>
              <a:t>snorting</a:t>
            </a:r>
            <a:r>
              <a:rPr lang="tr-TR" dirty="0"/>
              <a:t>. </a:t>
            </a:r>
            <a:endParaRPr lang="tr-TR" dirty="0" smtClean="0"/>
          </a:p>
          <a:p>
            <a:r>
              <a:rPr lang="tr-TR" dirty="0" err="1" smtClean="0"/>
              <a:t>Mares</a:t>
            </a:r>
            <a:r>
              <a:rPr lang="tr-TR" dirty="0" smtClean="0"/>
              <a:t> </a:t>
            </a:r>
            <a:r>
              <a:rPr lang="tr-TR" dirty="0" err="1"/>
              <a:t>which</a:t>
            </a:r>
            <a:r>
              <a:rPr lang="tr-TR" dirty="0"/>
              <a:t> </a:t>
            </a:r>
            <a:r>
              <a:rPr lang="tr-TR" dirty="0" err="1"/>
              <a:t>have</a:t>
            </a:r>
            <a:r>
              <a:rPr lang="tr-TR" dirty="0"/>
              <a:t> </a:t>
            </a:r>
            <a:r>
              <a:rPr lang="tr-TR" dirty="0" err="1"/>
              <a:t>aborted</a:t>
            </a:r>
            <a:r>
              <a:rPr lang="tr-TR" dirty="0"/>
              <a:t>, </a:t>
            </a:r>
            <a:r>
              <a:rPr lang="tr-TR" dirty="0" err="1"/>
              <a:t>or</a:t>
            </a:r>
            <a:r>
              <a:rPr lang="tr-TR" dirty="0"/>
              <a:t> </a:t>
            </a:r>
            <a:r>
              <a:rPr lang="tr-TR" dirty="0" err="1"/>
              <a:t>whose</a:t>
            </a:r>
            <a:r>
              <a:rPr lang="tr-TR" dirty="0"/>
              <a:t> </a:t>
            </a:r>
            <a:r>
              <a:rPr lang="tr-TR" dirty="0" err="1"/>
              <a:t>foals</a:t>
            </a:r>
            <a:r>
              <a:rPr lang="tr-TR" dirty="0"/>
              <a:t> </a:t>
            </a:r>
            <a:r>
              <a:rPr lang="tr-TR" dirty="0" err="1"/>
              <a:t>have</a:t>
            </a:r>
            <a:r>
              <a:rPr lang="tr-TR" dirty="0"/>
              <a:t> </a:t>
            </a:r>
            <a:r>
              <a:rPr lang="tr-TR" dirty="0" err="1"/>
              <a:t>died</a:t>
            </a:r>
            <a:r>
              <a:rPr lang="tr-TR" dirty="0"/>
              <a:t>, can </a:t>
            </a:r>
            <a:r>
              <a:rPr lang="tr-TR" dirty="0" err="1"/>
              <a:t>transmit</a:t>
            </a:r>
            <a:r>
              <a:rPr lang="tr-TR" dirty="0"/>
              <a:t> </a:t>
            </a:r>
            <a:r>
              <a:rPr lang="tr-TR" dirty="0" err="1"/>
              <a:t>infection</a:t>
            </a:r>
            <a:r>
              <a:rPr lang="tr-TR" dirty="0"/>
              <a:t> </a:t>
            </a:r>
            <a:r>
              <a:rPr lang="tr-TR" dirty="0" err="1"/>
              <a:t>via</a:t>
            </a:r>
            <a:r>
              <a:rPr lang="tr-TR" dirty="0"/>
              <a:t> </a:t>
            </a:r>
            <a:r>
              <a:rPr lang="tr-TR" dirty="0" err="1"/>
              <a:t>the</a:t>
            </a:r>
            <a:r>
              <a:rPr lang="tr-TR" dirty="0"/>
              <a:t> </a:t>
            </a:r>
            <a:r>
              <a:rPr lang="tr-TR" dirty="0" err="1"/>
              <a:t>respiratory</a:t>
            </a:r>
            <a:r>
              <a:rPr lang="tr-TR" dirty="0"/>
              <a:t> </a:t>
            </a:r>
            <a:r>
              <a:rPr lang="tr-TR" dirty="0" err="1"/>
              <a:t>route</a:t>
            </a:r>
            <a:r>
              <a:rPr lang="tr-TR" dirty="0"/>
              <a:t>. </a:t>
            </a:r>
            <a:endParaRPr lang="tr-TR" dirty="0" smtClean="0"/>
          </a:p>
          <a:p>
            <a:r>
              <a:rPr lang="tr-TR" dirty="0" err="1" smtClean="0"/>
              <a:t>Shedding</a:t>
            </a:r>
            <a:r>
              <a:rPr lang="tr-TR" dirty="0" smtClean="0"/>
              <a:t> </a:t>
            </a:r>
            <a:r>
              <a:rPr lang="tr-TR" dirty="0" err="1"/>
              <a:t>by</a:t>
            </a:r>
            <a:r>
              <a:rPr lang="tr-TR" dirty="0"/>
              <a:t> </a:t>
            </a:r>
            <a:r>
              <a:rPr lang="tr-TR" dirty="0" err="1"/>
              <a:t>the</a:t>
            </a:r>
            <a:r>
              <a:rPr lang="tr-TR" dirty="0"/>
              <a:t> </a:t>
            </a:r>
            <a:r>
              <a:rPr lang="tr-TR" dirty="0" err="1"/>
              <a:t>respiratory</a:t>
            </a:r>
            <a:r>
              <a:rPr lang="tr-TR" dirty="0"/>
              <a:t> </a:t>
            </a:r>
            <a:r>
              <a:rPr lang="tr-TR" dirty="0" err="1"/>
              <a:t>route</a:t>
            </a:r>
            <a:r>
              <a:rPr lang="tr-TR" dirty="0"/>
              <a:t> </a:t>
            </a:r>
            <a:r>
              <a:rPr lang="tr-TR" dirty="0" err="1"/>
              <a:t>typically</a:t>
            </a:r>
            <a:r>
              <a:rPr lang="tr-TR" dirty="0"/>
              <a:t> </a:t>
            </a:r>
            <a:r>
              <a:rPr lang="tr-TR" dirty="0" err="1"/>
              <a:t>lasts</a:t>
            </a:r>
            <a:r>
              <a:rPr lang="tr-TR" dirty="0"/>
              <a:t> </a:t>
            </a:r>
            <a:r>
              <a:rPr lang="tr-TR" dirty="0" err="1"/>
              <a:t>for</a:t>
            </a:r>
            <a:r>
              <a:rPr lang="tr-TR" dirty="0"/>
              <a:t> 7-10 </a:t>
            </a:r>
            <a:r>
              <a:rPr lang="tr-TR" dirty="0" err="1"/>
              <a:t>days</a:t>
            </a:r>
            <a:r>
              <a:rPr lang="tr-TR" dirty="0"/>
              <a:t>, but can be </a:t>
            </a:r>
            <a:r>
              <a:rPr lang="tr-TR" dirty="0" err="1"/>
              <a:t>much</a:t>
            </a:r>
            <a:r>
              <a:rPr lang="tr-TR" dirty="0"/>
              <a:t> </a:t>
            </a:r>
            <a:r>
              <a:rPr lang="tr-TR" dirty="0" err="1"/>
              <a:t>longer</a:t>
            </a:r>
            <a:r>
              <a:rPr lang="tr-TR" dirty="0"/>
              <a:t>. </a:t>
            </a:r>
            <a:r>
              <a:rPr lang="tr-TR" dirty="0" err="1"/>
              <a:t>Therefore</a:t>
            </a:r>
            <a:r>
              <a:rPr lang="tr-TR" dirty="0"/>
              <a:t>, </a:t>
            </a:r>
            <a:r>
              <a:rPr lang="tr-TR" dirty="0" err="1"/>
              <a:t>based</a:t>
            </a:r>
            <a:r>
              <a:rPr lang="tr-TR" dirty="0"/>
              <a:t> on a </a:t>
            </a:r>
            <a:r>
              <a:rPr lang="tr-TR" dirty="0" err="1"/>
              <a:t>thorough</a:t>
            </a:r>
            <a:r>
              <a:rPr lang="tr-TR" dirty="0"/>
              <a:t> risk </a:t>
            </a:r>
            <a:r>
              <a:rPr lang="tr-TR" dirty="0" err="1"/>
              <a:t>analysis</a:t>
            </a:r>
            <a:r>
              <a:rPr lang="tr-TR" dirty="0"/>
              <a:t> of </a:t>
            </a:r>
            <a:r>
              <a:rPr lang="tr-TR" dirty="0" err="1"/>
              <a:t>the</a:t>
            </a:r>
            <a:r>
              <a:rPr lang="tr-TR" dirty="0"/>
              <a:t> </a:t>
            </a:r>
            <a:r>
              <a:rPr lang="tr-TR" dirty="0" err="1"/>
              <a:t>particular</a:t>
            </a:r>
            <a:r>
              <a:rPr lang="tr-TR" dirty="0"/>
              <a:t> </a:t>
            </a:r>
            <a:r>
              <a:rPr lang="tr-TR" dirty="0" err="1"/>
              <a:t>outbreak</a:t>
            </a:r>
            <a:r>
              <a:rPr lang="tr-TR" dirty="0"/>
              <a:t> </a:t>
            </a:r>
            <a:r>
              <a:rPr lang="tr-TR" dirty="0" err="1"/>
              <a:t>or</a:t>
            </a:r>
            <a:r>
              <a:rPr lang="tr-TR" dirty="0"/>
              <a:t> </a:t>
            </a:r>
            <a:r>
              <a:rPr lang="tr-TR" dirty="0" err="1"/>
              <a:t>case</a:t>
            </a:r>
            <a:r>
              <a:rPr lang="tr-TR" dirty="0"/>
              <a:t>, a </a:t>
            </a:r>
            <a:r>
              <a:rPr lang="tr-TR" dirty="0" err="1"/>
              <a:t>period</a:t>
            </a:r>
            <a:r>
              <a:rPr lang="tr-TR" dirty="0"/>
              <a:t> of 14 </a:t>
            </a:r>
            <a:r>
              <a:rPr lang="tr-TR" dirty="0" err="1"/>
              <a:t>to</a:t>
            </a:r>
            <a:r>
              <a:rPr lang="tr-TR" dirty="0"/>
              <a:t> 28 </a:t>
            </a:r>
            <a:r>
              <a:rPr lang="tr-TR" dirty="0" err="1"/>
              <a:t>days</a:t>
            </a:r>
            <a:r>
              <a:rPr lang="tr-TR" dirty="0"/>
              <a:t> </a:t>
            </a:r>
            <a:r>
              <a:rPr lang="tr-TR" dirty="0" err="1"/>
              <a:t>after</a:t>
            </a:r>
            <a:r>
              <a:rPr lang="tr-TR" dirty="0"/>
              <a:t> </a:t>
            </a:r>
            <a:r>
              <a:rPr lang="tr-TR" dirty="0" err="1"/>
              <a:t>resolution</a:t>
            </a:r>
            <a:r>
              <a:rPr lang="tr-TR" dirty="0"/>
              <a:t> of </a:t>
            </a:r>
            <a:r>
              <a:rPr lang="tr-TR" dirty="0" err="1"/>
              <a:t>clinical</a:t>
            </a:r>
            <a:r>
              <a:rPr lang="tr-TR" dirty="0"/>
              <a:t> </a:t>
            </a:r>
            <a:r>
              <a:rPr lang="tr-TR" dirty="0" err="1"/>
              <a:t>signs</a:t>
            </a:r>
            <a:r>
              <a:rPr lang="tr-TR" dirty="0"/>
              <a:t> </a:t>
            </a:r>
            <a:r>
              <a:rPr lang="tr-TR" dirty="0" err="1"/>
              <a:t>may</a:t>
            </a:r>
            <a:r>
              <a:rPr lang="tr-TR" dirty="0"/>
              <a:t> be </a:t>
            </a:r>
            <a:r>
              <a:rPr lang="tr-TR" dirty="0" err="1"/>
              <a:t>necessary</a:t>
            </a:r>
            <a:r>
              <a:rPr lang="tr-TR" dirty="0"/>
              <a:t> </a:t>
            </a:r>
            <a:r>
              <a:rPr lang="tr-TR" dirty="0" err="1"/>
              <a:t>before</a:t>
            </a:r>
            <a:r>
              <a:rPr lang="tr-TR" dirty="0"/>
              <a:t> </a:t>
            </a:r>
            <a:r>
              <a:rPr lang="tr-TR" dirty="0" err="1"/>
              <a:t>release</a:t>
            </a:r>
            <a:r>
              <a:rPr lang="tr-TR" dirty="0"/>
              <a:t> </a:t>
            </a:r>
            <a:r>
              <a:rPr lang="tr-TR" dirty="0" err="1"/>
              <a:t>from</a:t>
            </a:r>
            <a:r>
              <a:rPr lang="tr-TR" dirty="0"/>
              <a:t> </a:t>
            </a:r>
            <a:r>
              <a:rPr lang="tr-TR" dirty="0" err="1"/>
              <a:t>movement</a:t>
            </a:r>
            <a:r>
              <a:rPr lang="tr-TR" dirty="0"/>
              <a:t> </a:t>
            </a:r>
            <a:r>
              <a:rPr lang="tr-TR" dirty="0" err="1"/>
              <a:t>restrictions</a:t>
            </a:r>
            <a:r>
              <a:rPr lang="tr-TR" dirty="0"/>
              <a:t>/</a:t>
            </a:r>
            <a:r>
              <a:rPr lang="tr-TR" dirty="0" err="1"/>
              <a:t>isolation</a:t>
            </a:r>
            <a:r>
              <a:rPr lang="tr-TR" dirty="0"/>
              <a:t>. </a:t>
            </a:r>
            <a:endParaRPr lang="tr-TR" dirty="0" smtClean="0"/>
          </a:p>
          <a:p>
            <a:r>
              <a:rPr lang="tr-TR" dirty="0" smtClean="0"/>
              <a:t>EHV-1 </a:t>
            </a:r>
            <a:r>
              <a:rPr lang="tr-TR" dirty="0" err="1"/>
              <a:t>testing</a:t>
            </a:r>
            <a:r>
              <a:rPr lang="tr-TR" dirty="0"/>
              <a:t> of </a:t>
            </a:r>
            <a:r>
              <a:rPr lang="tr-TR" dirty="0" err="1"/>
              <a:t>horses</a:t>
            </a:r>
            <a:r>
              <a:rPr lang="tr-TR" dirty="0"/>
              <a:t> </a:t>
            </a:r>
            <a:r>
              <a:rPr lang="tr-TR" dirty="0" err="1"/>
              <a:t>considered</a:t>
            </a:r>
            <a:r>
              <a:rPr lang="tr-TR" dirty="0"/>
              <a:t> </a:t>
            </a:r>
            <a:r>
              <a:rPr lang="tr-TR" dirty="0" err="1"/>
              <a:t>exposed</a:t>
            </a:r>
            <a:r>
              <a:rPr lang="tr-TR" dirty="0"/>
              <a:t> </a:t>
            </a:r>
            <a:r>
              <a:rPr lang="tr-TR" dirty="0" err="1"/>
              <a:t>or</a:t>
            </a:r>
            <a:r>
              <a:rPr lang="tr-TR" dirty="0"/>
              <a:t> </a:t>
            </a:r>
            <a:r>
              <a:rPr lang="tr-TR" dirty="0" err="1"/>
              <a:t>infected</a:t>
            </a:r>
            <a:r>
              <a:rPr lang="tr-TR" dirty="0"/>
              <a:t> </a:t>
            </a:r>
            <a:r>
              <a:rPr lang="tr-TR" dirty="0" err="1"/>
              <a:t>provides</a:t>
            </a:r>
            <a:r>
              <a:rPr lang="tr-TR" dirty="0"/>
              <a:t> </a:t>
            </a:r>
            <a:r>
              <a:rPr lang="tr-TR" dirty="0" err="1"/>
              <a:t>increased</a:t>
            </a:r>
            <a:r>
              <a:rPr lang="tr-TR" dirty="0"/>
              <a:t> </a:t>
            </a:r>
            <a:r>
              <a:rPr lang="tr-TR" dirty="0" err="1"/>
              <a:t>confidence</a:t>
            </a:r>
            <a:r>
              <a:rPr lang="tr-TR" dirty="0"/>
              <a:t> in </a:t>
            </a:r>
            <a:r>
              <a:rPr lang="tr-TR" dirty="0" err="1"/>
              <a:t>the</a:t>
            </a:r>
            <a:r>
              <a:rPr lang="tr-TR" dirty="0"/>
              <a:t> </a:t>
            </a:r>
            <a:r>
              <a:rPr lang="tr-TR" dirty="0" err="1"/>
              <a:t>release</a:t>
            </a:r>
            <a:r>
              <a:rPr lang="tr-TR" dirty="0"/>
              <a:t> of </a:t>
            </a:r>
            <a:r>
              <a:rPr lang="tr-TR" dirty="0" err="1"/>
              <a:t>restrictions</a:t>
            </a:r>
            <a:r>
              <a:rPr lang="tr-TR" dirty="0"/>
              <a:t>/</a:t>
            </a:r>
            <a:r>
              <a:rPr lang="tr-TR" dirty="0" err="1"/>
              <a:t>isolation</a:t>
            </a:r>
            <a:r>
              <a:rPr lang="tr-TR" dirty="0"/>
              <a:t> </a:t>
            </a:r>
            <a:r>
              <a:rPr lang="tr-TR" dirty="0" err="1"/>
              <a:t>period</a:t>
            </a:r>
            <a:r>
              <a:rPr lang="tr-TR" dirty="0"/>
              <a:t> </a:t>
            </a:r>
            <a:r>
              <a:rPr lang="tr-TR" dirty="0" err="1"/>
              <a:t>prior</a:t>
            </a:r>
            <a:r>
              <a:rPr lang="tr-TR" dirty="0"/>
              <a:t> </a:t>
            </a:r>
            <a:r>
              <a:rPr lang="tr-TR" dirty="0" err="1"/>
              <a:t>to</a:t>
            </a:r>
            <a:r>
              <a:rPr lang="tr-TR" dirty="0"/>
              <a:t> 28 </a:t>
            </a:r>
            <a:r>
              <a:rPr lang="tr-TR" dirty="0" err="1"/>
              <a:t>days</a:t>
            </a:r>
            <a:r>
              <a:rPr lang="tr-TR" dirty="0"/>
              <a:t>. </a:t>
            </a:r>
          </a:p>
        </p:txBody>
      </p:sp>
    </p:spTree>
    <p:extLst>
      <p:ext uri="{BB962C8B-B14F-4D97-AF65-F5344CB8AC3E}">
        <p14:creationId xmlns:p14="http://schemas.microsoft.com/office/powerpoint/2010/main" val="2377705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Etiology</a:t>
            </a:r>
            <a:endParaRPr lang="tr-TR" dirty="0"/>
          </a:p>
        </p:txBody>
      </p:sp>
      <p:sp>
        <p:nvSpPr>
          <p:cNvPr id="3" name="İçerik Yer Tutucusu 2"/>
          <p:cNvSpPr>
            <a:spLocks noGrp="1"/>
          </p:cNvSpPr>
          <p:nvPr>
            <p:ph idx="1"/>
          </p:nvPr>
        </p:nvSpPr>
        <p:spPr/>
        <p:txBody>
          <a:bodyPr>
            <a:normAutofit fontScale="92500" lnSpcReduction="20000"/>
          </a:bodyPr>
          <a:lstStyle/>
          <a:p>
            <a:r>
              <a:rPr lang="tr-TR" dirty="0" err="1"/>
              <a:t>Family</a:t>
            </a:r>
            <a:r>
              <a:rPr lang="tr-TR" dirty="0"/>
              <a:t> </a:t>
            </a:r>
            <a:r>
              <a:rPr lang="tr-TR" dirty="0" err="1"/>
              <a:t>Herpesviridae</a:t>
            </a:r>
            <a:r>
              <a:rPr lang="tr-TR" dirty="0"/>
              <a:t> </a:t>
            </a:r>
            <a:r>
              <a:rPr lang="tr-TR" dirty="0" smtClean="0"/>
              <a:t> </a:t>
            </a:r>
            <a:r>
              <a:rPr lang="tr-TR" dirty="0" err="1" smtClean="0"/>
              <a:t>subfamily</a:t>
            </a:r>
            <a:r>
              <a:rPr lang="tr-TR" dirty="0" smtClean="0"/>
              <a:t> </a:t>
            </a:r>
            <a:r>
              <a:rPr lang="tr-TR" dirty="0" err="1" smtClean="0"/>
              <a:t>Alphaherpesvirinae</a:t>
            </a:r>
            <a:endParaRPr lang="tr-TR" dirty="0" smtClean="0"/>
          </a:p>
          <a:p>
            <a:r>
              <a:rPr lang="tr-TR" dirty="0" err="1" smtClean="0"/>
              <a:t>Enveloped</a:t>
            </a:r>
            <a:endParaRPr lang="tr-TR" dirty="0" smtClean="0"/>
          </a:p>
          <a:p>
            <a:r>
              <a:rPr lang="tr-TR" dirty="0" smtClean="0"/>
              <a:t>DNA</a:t>
            </a:r>
          </a:p>
          <a:p>
            <a:r>
              <a:rPr lang="tr-TR" dirty="0" err="1"/>
              <a:t>I</a:t>
            </a:r>
            <a:r>
              <a:rPr lang="tr-TR" dirty="0" err="1" smtClean="0"/>
              <a:t>cosahedral</a:t>
            </a:r>
            <a:r>
              <a:rPr lang="tr-TR" dirty="0" smtClean="0"/>
              <a:t> </a:t>
            </a:r>
            <a:r>
              <a:rPr lang="tr-TR" dirty="0" err="1"/>
              <a:t>symmetries</a:t>
            </a:r>
            <a:r>
              <a:rPr lang="tr-TR" dirty="0"/>
              <a:t> </a:t>
            </a:r>
            <a:endParaRPr lang="tr-TR" dirty="0" smtClean="0"/>
          </a:p>
          <a:p>
            <a:r>
              <a:rPr lang="en-US" dirty="0" smtClean="0"/>
              <a:t>Only </a:t>
            </a:r>
            <a:r>
              <a:rPr lang="en-US" dirty="0"/>
              <a:t>a single serotype of BHV-1 is recognized; however, three subtypes of BHV-1 have been described on the basis of endonuclease cleavage patterns of viral DNA: </a:t>
            </a:r>
            <a:endParaRPr lang="tr-TR" dirty="0" smtClean="0"/>
          </a:p>
          <a:p>
            <a:pPr lvl="1"/>
            <a:r>
              <a:rPr lang="en-US" dirty="0" smtClean="0">
                <a:solidFill>
                  <a:srgbClr val="FF3300"/>
                </a:solidFill>
              </a:rPr>
              <a:t>BHV-1.1 </a:t>
            </a:r>
            <a:r>
              <a:rPr lang="en-US" dirty="0">
                <a:solidFill>
                  <a:srgbClr val="FF3300"/>
                </a:solidFill>
              </a:rPr>
              <a:t>(respiratory subtype), </a:t>
            </a:r>
            <a:endParaRPr lang="tr-TR" dirty="0" smtClean="0">
              <a:solidFill>
                <a:srgbClr val="FF3300"/>
              </a:solidFill>
            </a:endParaRPr>
          </a:p>
          <a:p>
            <a:pPr lvl="1"/>
            <a:r>
              <a:rPr lang="en-US" dirty="0" smtClean="0">
                <a:solidFill>
                  <a:srgbClr val="FF3300"/>
                </a:solidFill>
              </a:rPr>
              <a:t>BHV-1.2 </a:t>
            </a:r>
            <a:r>
              <a:rPr lang="en-US" dirty="0">
                <a:solidFill>
                  <a:srgbClr val="FF3300"/>
                </a:solidFill>
              </a:rPr>
              <a:t>(genital subtype), </a:t>
            </a:r>
            <a:endParaRPr lang="tr-TR" dirty="0" smtClean="0">
              <a:solidFill>
                <a:srgbClr val="FF3300"/>
              </a:solidFill>
            </a:endParaRPr>
          </a:p>
          <a:p>
            <a:pPr lvl="1"/>
            <a:r>
              <a:rPr lang="en-US" dirty="0" smtClean="0">
                <a:solidFill>
                  <a:srgbClr val="FF3300"/>
                </a:solidFill>
              </a:rPr>
              <a:t>BHV-1.3 </a:t>
            </a:r>
            <a:r>
              <a:rPr lang="en-US" dirty="0">
                <a:solidFill>
                  <a:srgbClr val="FF3300"/>
                </a:solidFill>
              </a:rPr>
              <a:t>(encephalitic subtype</a:t>
            </a:r>
            <a:r>
              <a:rPr lang="en-US" dirty="0" smtClean="0">
                <a:solidFill>
                  <a:srgbClr val="FF3300"/>
                </a:solidFill>
              </a:rPr>
              <a:t>)</a:t>
            </a:r>
            <a:r>
              <a:rPr lang="en-US" dirty="0">
                <a:solidFill>
                  <a:srgbClr val="FF3300"/>
                </a:solidFill>
              </a:rPr>
              <a:t> </a:t>
            </a:r>
            <a:r>
              <a:rPr lang="tr-TR" dirty="0" smtClean="0">
                <a:solidFill>
                  <a:srgbClr val="FF3300"/>
                </a:solidFill>
              </a:rPr>
              <a:t>BHV-5</a:t>
            </a:r>
          </a:p>
          <a:p>
            <a:r>
              <a:rPr lang="en-US" dirty="0">
                <a:solidFill>
                  <a:srgbClr val="FF0000"/>
                </a:solidFill>
              </a:rPr>
              <a:t>Three major glycoproteins, </a:t>
            </a:r>
            <a:r>
              <a:rPr lang="en-US" dirty="0" err="1">
                <a:solidFill>
                  <a:srgbClr val="FF0000"/>
                </a:solidFill>
              </a:rPr>
              <a:t>gB</a:t>
            </a:r>
            <a:r>
              <a:rPr lang="en-US" dirty="0">
                <a:solidFill>
                  <a:srgbClr val="FF0000"/>
                </a:solidFill>
              </a:rPr>
              <a:t>, </a:t>
            </a:r>
            <a:r>
              <a:rPr lang="en-US" dirty="0" err="1">
                <a:solidFill>
                  <a:srgbClr val="FF0000"/>
                </a:solidFill>
              </a:rPr>
              <a:t>gC</a:t>
            </a:r>
            <a:r>
              <a:rPr lang="en-US" dirty="0">
                <a:solidFill>
                  <a:srgbClr val="FF0000"/>
                </a:solidFill>
              </a:rPr>
              <a:t>, and </a:t>
            </a:r>
            <a:r>
              <a:rPr lang="en-US" dirty="0" err="1">
                <a:solidFill>
                  <a:srgbClr val="FF0000"/>
                </a:solidFill>
              </a:rPr>
              <a:t>gD</a:t>
            </a:r>
            <a:r>
              <a:rPr lang="en-US" dirty="0">
                <a:solidFill>
                  <a:srgbClr val="FF0000"/>
                </a:solidFill>
              </a:rPr>
              <a:t> induce </a:t>
            </a:r>
            <a:r>
              <a:rPr lang="en-US" dirty="0" err="1">
                <a:solidFill>
                  <a:srgbClr val="FF0000"/>
                </a:solidFill>
              </a:rPr>
              <a:t>neutralising</a:t>
            </a:r>
            <a:r>
              <a:rPr lang="en-US" dirty="0">
                <a:solidFill>
                  <a:srgbClr val="FF0000"/>
                </a:solidFill>
              </a:rPr>
              <a:t> antibody responses </a:t>
            </a:r>
            <a:endParaRPr lang="tr-TR" dirty="0">
              <a:solidFill>
                <a:srgbClr val="FF0000"/>
              </a:solidFill>
            </a:endParaRPr>
          </a:p>
        </p:txBody>
      </p:sp>
      <p:pic>
        <p:nvPicPr>
          <p:cNvPr id="4" name="Picture 8" descr="Diagram of PRV virion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1248" y="0"/>
            <a:ext cx="4030752" cy="2375065"/>
          </a:xfrm>
          <a:prstGeom prst="rect">
            <a:avLst/>
          </a:prstGeom>
          <a:noFill/>
          <a:ln w="9525">
            <a:solidFill>
              <a:srgbClr val="CC99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588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71332"/>
            <a:ext cx="10805932" cy="5505631"/>
          </a:xfrm>
        </p:spPr>
        <p:txBody>
          <a:bodyPr>
            <a:normAutofit/>
          </a:bodyPr>
          <a:lstStyle/>
          <a:p>
            <a:pPr marL="0" indent="0">
              <a:buNone/>
            </a:pPr>
            <a:r>
              <a:rPr lang="tr-TR" dirty="0" err="1">
                <a:solidFill>
                  <a:srgbClr val="FF33CC"/>
                </a:solidFill>
              </a:rPr>
              <a:t>Direction</a:t>
            </a:r>
            <a:r>
              <a:rPr lang="tr-TR" dirty="0">
                <a:solidFill>
                  <a:srgbClr val="FF33CC"/>
                </a:solidFill>
              </a:rPr>
              <a:t> </a:t>
            </a:r>
            <a:r>
              <a:rPr lang="tr-TR" dirty="0" err="1">
                <a:solidFill>
                  <a:srgbClr val="FF33CC"/>
                </a:solidFill>
              </a:rPr>
              <a:t>transmission</a:t>
            </a:r>
            <a:r>
              <a:rPr lang="tr-TR" dirty="0">
                <a:solidFill>
                  <a:srgbClr val="FF33CC"/>
                </a:solidFill>
              </a:rPr>
              <a:t> </a:t>
            </a:r>
            <a:endParaRPr lang="tr-TR" dirty="0" smtClean="0">
              <a:solidFill>
                <a:srgbClr val="FF33CC"/>
              </a:solidFill>
            </a:endParaRPr>
          </a:p>
          <a:p>
            <a:r>
              <a:rPr lang="tr-TR" dirty="0" err="1"/>
              <a:t>Aborted</a:t>
            </a:r>
            <a:r>
              <a:rPr lang="tr-TR" dirty="0"/>
              <a:t> </a:t>
            </a:r>
            <a:r>
              <a:rPr lang="tr-TR" dirty="0" err="1"/>
              <a:t>fetuses</a:t>
            </a:r>
            <a:r>
              <a:rPr lang="tr-TR" dirty="0"/>
              <a:t>, </a:t>
            </a:r>
            <a:r>
              <a:rPr lang="tr-TR" dirty="0" err="1"/>
              <a:t>fetal</a:t>
            </a:r>
            <a:r>
              <a:rPr lang="tr-TR" dirty="0"/>
              <a:t> </a:t>
            </a:r>
            <a:r>
              <a:rPr lang="tr-TR" dirty="0" err="1"/>
              <a:t>membranes</a:t>
            </a:r>
            <a:r>
              <a:rPr lang="tr-TR" dirty="0"/>
              <a:t> </a:t>
            </a:r>
            <a:r>
              <a:rPr lang="tr-TR" dirty="0" err="1"/>
              <a:t>and</a:t>
            </a:r>
            <a:r>
              <a:rPr lang="tr-TR" dirty="0"/>
              <a:t>/</a:t>
            </a:r>
            <a:r>
              <a:rPr lang="tr-TR" dirty="0" err="1"/>
              <a:t>or</a:t>
            </a:r>
            <a:r>
              <a:rPr lang="tr-TR" dirty="0"/>
              <a:t> </a:t>
            </a:r>
            <a:r>
              <a:rPr lang="tr-TR" dirty="0" err="1"/>
              <a:t>fluids</a:t>
            </a:r>
            <a:r>
              <a:rPr lang="tr-TR" dirty="0"/>
              <a:t> </a:t>
            </a:r>
            <a:r>
              <a:rPr lang="tr-TR" dirty="0" err="1"/>
              <a:t>are</a:t>
            </a:r>
            <a:r>
              <a:rPr lang="tr-TR" dirty="0"/>
              <a:t> </a:t>
            </a:r>
            <a:r>
              <a:rPr lang="tr-TR" dirty="0" err="1"/>
              <a:t>significant</a:t>
            </a:r>
            <a:r>
              <a:rPr lang="tr-TR" dirty="0"/>
              <a:t> </a:t>
            </a:r>
            <a:r>
              <a:rPr lang="tr-TR" dirty="0" err="1"/>
              <a:t>sources</a:t>
            </a:r>
            <a:r>
              <a:rPr lang="tr-TR" dirty="0"/>
              <a:t> of </a:t>
            </a:r>
            <a:r>
              <a:rPr lang="tr-TR" dirty="0" err="1"/>
              <a:t>the</a:t>
            </a:r>
            <a:r>
              <a:rPr lang="tr-TR" dirty="0"/>
              <a:t> </a:t>
            </a:r>
            <a:r>
              <a:rPr lang="tr-TR" dirty="0" err="1"/>
              <a:t>virus</a:t>
            </a:r>
            <a:r>
              <a:rPr lang="tr-TR" dirty="0"/>
              <a:t>. </a:t>
            </a:r>
            <a:endParaRPr lang="tr-TR" dirty="0" smtClean="0"/>
          </a:p>
          <a:p>
            <a:r>
              <a:rPr lang="tr-TR" dirty="0" err="1" smtClean="0"/>
              <a:t>Infected</a:t>
            </a:r>
            <a:r>
              <a:rPr lang="tr-TR" dirty="0" smtClean="0"/>
              <a:t> </a:t>
            </a:r>
            <a:r>
              <a:rPr lang="tr-TR" dirty="0" err="1"/>
              <a:t>foals</a:t>
            </a:r>
            <a:r>
              <a:rPr lang="tr-TR" dirty="0"/>
              <a:t> </a:t>
            </a:r>
            <a:r>
              <a:rPr lang="tr-TR" dirty="0" err="1"/>
              <a:t>are</a:t>
            </a:r>
            <a:r>
              <a:rPr lang="tr-TR" dirty="0"/>
              <a:t> </a:t>
            </a:r>
            <a:r>
              <a:rPr lang="tr-TR" dirty="0" err="1"/>
              <a:t>highly</a:t>
            </a:r>
            <a:r>
              <a:rPr lang="tr-TR" dirty="0"/>
              <a:t> </a:t>
            </a:r>
            <a:r>
              <a:rPr lang="tr-TR" dirty="0" err="1"/>
              <a:t>contagious</a:t>
            </a:r>
            <a:r>
              <a:rPr lang="tr-TR" dirty="0"/>
              <a:t> </a:t>
            </a:r>
            <a:r>
              <a:rPr lang="tr-TR" dirty="0" err="1"/>
              <a:t>and</a:t>
            </a:r>
            <a:r>
              <a:rPr lang="tr-TR" dirty="0"/>
              <a:t> can </a:t>
            </a:r>
            <a:r>
              <a:rPr lang="tr-TR" dirty="0" err="1"/>
              <a:t>transmit</a:t>
            </a:r>
            <a:r>
              <a:rPr lang="tr-TR" dirty="0"/>
              <a:t> </a:t>
            </a:r>
            <a:r>
              <a:rPr lang="tr-TR" dirty="0" err="1"/>
              <a:t>infection</a:t>
            </a:r>
            <a:r>
              <a:rPr lang="tr-TR" dirty="0"/>
              <a:t> </a:t>
            </a:r>
            <a:r>
              <a:rPr lang="tr-TR" dirty="0" err="1"/>
              <a:t>to</a:t>
            </a:r>
            <a:r>
              <a:rPr lang="tr-TR" dirty="0"/>
              <a:t> </a:t>
            </a:r>
            <a:r>
              <a:rPr lang="tr-TR" dirty="0" err="1"/>
              <a:t>other</a:t>
            </a:r>
            <a:r>
              <a:rPr lang="tr-TR" dirty="0"/>
              <a:t> </a:t>
            </a:r>
            <a:r>
              <a:rPr lang="tr-TR" dirty="0" err="1"/>
              <a:t>horses</a:t>
            </a:r>
            <a:r>
              <a:rPr lang="tr-TR" dirty="0"/>
              <a:t> </a:t>
            </a:r>
            <a:r>
              <a:rPr lang="tr-TR" dirty="0" err="1"/>
              <a:t>via</a:t>
            </a:r>
            <a:r>
              <a:rPr lang="tr-TR" dirty="0"/>
              <a:t> </a:t>
            </a:r>
            <a:r>
              <a:rPr lang="tr-TR" dirty="0" err="1"/>
              <a:t>the</a:t>
            </a:r>
            <a:r>
              <a:rPr lang="tr-TR" dirty="0"/>
              <a:t> </a:t>
            </a:r>
            <a:r>
              <a:rPr lang="tr-TR" dirty="0" err="1"/>
              <a:t>respiratory</a:t>
            </a:r>
            <a:r>
              <a:rPr lang="tr-TR" dirty="0"/>
              <a:t> </a:t>
            </a:r>
            <a:r>
              <a:rPr lang="tr-TR" dirty="0" err="1"/>
              <a:t>route</a:t>
            </a:r>
            <a:r>
              <a:rPr lang="tr-TR" dirty="0"/>
              <a:t> </a:t>
            </a:r>
            <a:r>
              <a:rPr lang="tr-TR" dirty="0" err="1"/>
              <a:t>through</a:t>
            </a:r>
            <a:r>
              <a:rPr lang="tr-TR" dirty="0"/>
              <a:t> </a:t>
            </a:r>
            <a:r>
              <a:rPr lang="tr-TR" dirty="0" err="1"/>
              <a:t>shedding</a:t>
            </a:r>
            <a:r>
              <a:rPr lang="tr-TR" dirty="0"/>
              <a:t> </a:t>
            </a:r>
            <a:r>
              <a:rPr lang="tr-TR" dirty="0" err="1"/>
              <a:t>virus</a:t>
            </a:r>
            <a:r>
              <a:rPr lang="tr-TR" dirty="0"/>
              <a:t> </a:t>
            </a:r>
            <a:r>
              <a:rPr lang="tr-TR" dirty="0" err="1"/>
              <a:t>into</a:t>
            </a:r>
            <a:r>
              <a:rPr lang="tr-TR" dirty="0"/>
              <a:t> </a:t>
            </a:r>
            <a:r>
              <a:rPr lang="tr-TR" dirty="0" err="1"/>
              <a:t>the</a:t>
            </a:r>
            <a:r>
              <a:rPr lang="tr-TR" dirty="0"/>
              <a:t> </a:t>
            </a:r>
            <a:r>
              <a:rPr lang="tr-TR" dirty="0" err="1"/>
              <a:t>environment</a:t>
            </a:r>
            <a:r>
              <a:rPr lang="tr-TR" dirty="0"/>
              <a:t>. </a:t>
            </a:r>
          </a:p>
          <a:p>
            <a:pPr marL="0" indent="0">
              <a:buNone/>
            </a:pPr>
            <a:r>
              <a:rPr lang="tr-TR" dirty="0" err="1" smtClean="0">
                <a:solidFill>
                  <a:srgbClr val="FF33CC"/>
                </a:solidFill>
              </a:rPr>
              <a:t>Indirect</a:t>
            </a:r>
            <a:r>
              <a:rPr lang="tr-TR" dirty="0" smtClean="0">
                <a:solidFill>
                  <a:srgbClr val="FF33CC"/>
                </a:solidFill>
              </a:rPr>
              <a:t> </a:t>
            </a:r>
            <a:r>
              <a:rPr lang="tr-TR" dirty="0" err="1">
                <a:solidFill>
                  <a:srgbClr val="FF33CC"/>
                </a:solidFill>
              </a:rPr>
              <a:t>transmission</a:t>
            </a:r>
            <a:r>
              <a:rPr lang="tr-TR" dirty="0">
                <a:solidFill>
                  <a:srgbClr val="FF33CC"/>
                </a:solidFill>
              </a:rPr>
              <a:t> </a:t>
            </a:r>
            <a:endParaRPr lang="tr-TR" dirty="0" smtClean="0">
              <a:solidFill>
                <a:srgbClr val="FF33CC"/>
              </a:solidFill>
            </a:endParaRPr>
          </a:p>
          <a:p>
            <a:r>
              <a:rPr lang="tr-TR" dirty="0" err="1" smtClean="0"/>
              <a:t>Virus</a:t>
            </a:r>
            <a:r>
              <a:rPr lang="tr-TR" dirty="0" smtClean="0"/>
              <a:t> </a:t>
            </a:r>
            <a:r>
              <a:rPr lang="tr-TR" dirty="0"/>
              <a:t>can be </a:t>
            </a:r>
            <a:r>
              <a:rPr lang="tr-TR" dirty="0" err="1"/>
              <a:t>viable</a:t>
            </a:r>
            <a:r>
              <a:rPr lang="tr-TR" dirty="0"/>
              <a:t> </a:t>
            </a:r>
            <a:r>
              <a:rPr lang="tr-TR" dirty="0" err="1"/>
              <a:t>for</a:t>
            </a:r>
            <a:r>
              <a:rPr lang="tr-TR" dirty="0"/>
              <a:t> </a:t>
            </a:r>
            <a:r>
              <a:rPr lang="tr-TR" dirty="0" err="1"/>
              <a:t>several</a:t>
            </a:r>
            <a:r>
              <a:rPr lang="tr-TR" dirty="0"/>
              <a:t> </a:t>
            </a:r>
            <a:r>
              <a:rPr lang="tr-TR" dirty="0" err="1"/>
              <a:t>weeks</a:t>
            </a:r>
            <a:r>
              <a:rPr lang="tr-TR" dirty="0"/>
              <a:t> in </a:t>
            </a:r>
            <a:r>
              <a:rPr lang="tr-TR" dirty="0" err="1"/>
              <a:t>the</a:t>
            </a:r>
            <a:r>
              <a:rPr lang="tr-TR" dirty="0"/>
              <a:t> </a:t>
            </a:r>
            <a:r>
              <a:rPr lang="tr-TR" dirty="0" err="1"/>
              <a:t>environment</a:t>
            </a:r>
            <a:r>
              <a:rPr lang="tr-TR" dirty="0"/>
              <a:t> </a:t>
            </a:r>
            <a:r>
              <a:rPr lang="tr-TR" dirty="0" err="1"/>
              <a:t>once</a:t>
            </a:r>
            <a:r>
              <a:rPr lang="tr-TR" dirty="0"/>
              <a:t> it has </a:t>
            </a:r>
            <a:r>
              <a:rPr lang="tr-TR" dirty="0" err="1"/>
              <a:t>been</a:t>
            </a:r>
            <a:r>
              <a:rPr lang="tr-TR" dirty="0"/>
              <a:t> </a:t>
            </a:r>
            <a:r>
              <a:rPr lang="tr-TR" dirty="0" err="1"/>
              <a:t>shed</a:t>
            </a:r>
            <a:r>
              <a:rPr lang="tr-TR" dirty="0"/>
              <a:t> </a:t>
            </a:r>
            <a:r>
              <a:rPr lang="tr-TR" dirty="0" err="1"/>
              <a:t>by</a:t>
            </a:r>
            <a:r>
              <a:rPr lang="tr-TR" dirty="0"/>
              <a:t> </a:t>
            </a:r>
            <a:r>
              <a:rPr lang="tr-TR" dirty="0" err="1"/>
              <a:t>the</a:t>
            </a:r>
            <a:r>
              <a:rPr lang="tr-TR" dirty="0"/>
              <a:t> </a:t>
            </a:r>
            <a:r>
              <a:rPr lang="tr-TR" dirty="0" err="1"/>
              <a:t>horse</a:t>
            </a:r>
            <a:r>
              <a:rPr lang="tr-TR" dirty="0"/>
              <a:t>. </a:t>
            </a:r>
            <a:endParaRPr lang="tr-TR" dirty="0" smtClean="0"/>
          </a:p>
          <a:p>
            <a:r>
              <a:rPr lang="tr-TR" dirty="0" err="1" smtClean="0"/>
              <a:t>Virus</a:t>
            </a:r>
            <a:r>
              <a:rPr lang="tr-TR" dirty="0" smtClean="0"/>
              <a:t> </a:t>
            </a:r>
            <a:r>
              <a:rPr lang="tr-TR" dirty="0" err="1"/>
              <a:t>contaminated</a:t>
            </a:r>
            <a:r>
              <a:rPr lang="tr-TR" dirty="0"/>
              <a:t> </a:t>
            </a:r>
            <a:r>
              <a:rPr lang="tr-TR" dirty="0" err="1"/>
              <a:t>fomites</a:t>
            </a:r>
            <a:r>
              <a:rPr lang="tr-TR" dirty="0"/>
              <a:t> </a:t>
            </a:r>
            <a:r>
              <a:rPr lang="tr-TR" dirty="0" err="1"/>
              <a:t>are</a:t>
            </a:r>
            <a:r>
              <a:rPr lang="tr-TR" dirty="0"/>
              <a:t> a </a:t>
            </a:r>
            <a:r>
              <a:rPr lang="tr-TR" dirty="0" err="1"/>
              <a:t>significant</a:t>
            </a:r>
            <a:r>
              <a:rPr lang="tr-TR" dirty="0"/>
              <a:t> </a:t>
            </a:r>
            <a:r>
              <a:rPr lang="tr-TR" dirty="0" err="1"/>
              <a:t>factor</a:t>
            </a:r>
            <a:r>
              <a:rPr lang="tr-TR" dirty="0"/>
              <a:t> in EHV </a:t>
            </a:r>
            <a:r>
              <a:rPr lang="tr-TR" dirty="0" smtClean="0"/>
              <a:t>spread.</a:t>
            </a:r>
          </a:p>
          <a:p>
            <a:pPr marL="0" indent="0">
              <a:buNone/>
            </a:pPr>
            <a:r>
              <a:rPr lang="tr-TR" dirty="0" err="1" smtClean="0">
                <a:solidFill>
                  <a:srgbClr val="FF3300"/>
                </a:solidFill>
              </a:rPr>
              <a:t>Also</a:t>
            </a:r>
            <a:r>
              <a:rPr lang="tr-TR" dirty="0">
                <a:solidFill>
                  <a:srgbClr val="FF3300"/>
                </a:solidFill>
              </a:rPr>
              <a:t>, </a:t>
            </a:r>
            <a:r>
              <a:rPr lang="tr-TR" dirty="0" err="1">
                <a:solidFill>
                  <a:srgbClr val="FF3300"/>
                </a:solidFill>
              </a:rPr>
              <a:t>following</a:t>
            </a:r>
            <a:r>
              <a:rPr lang="tr-TR" dirty="0">
                <a:solidFill>
                  <a:srgbClr val="FF3300"/>
                </a:solidFill>
              </a:rPr>
              <a:t> </a:t>
            </a:r>
            <a:r>
              <a:rPr lang="tr-TR" dirty="0" err="1">
                <a:solidFill>
                  <a:srgbClr val="FF3300"/>
                </a:solidFill>
              </a:rPr>
              <a:t>infection</a:t>
            </a:r>
            <a:r>
              <a:rPr lang="tr-TR" dirty="0">
                <a:solidFill>
                  <a:srgbClr val="FF3300"/>
                </a:solidFill>
              </a:rPr>
              <a:t>, </a:t>
            </a:r>
            <a:r>
              <a:rPr lang="tr-TR" dirty="0" err="1">
                <a:solidFill>
                  <a:srgbClr val="FF3300"/>
                </a:solidFill>
              </a:rPr>
              <a:t>horses</a:t>
            </a:r>
            <a:r>
              <a:rPr lang="tr-TR" dirty="0">
                <a:solidFill>
                  <a:srgbClr val="FF3300"/>
                </a:solidFill>
              </a:rPr>
              <a:t> </a:t>
            </a:r>
            <a:r>
              <a:rPr lang="tr-TR" dirty="0" err="1">
                <a:solidFill>
                  <a:srgbClr val="FF3300"/>
                </a:solidFill>
              </a:rPr>
              <a:t>may</a:t>
            </a:r>
            <a:r>
              <a:rPr lang="tr-TR" dirty="0">
                <a:solidFill>
                  <a:srgbClr val="FF3300"/>
                </a:solidFill>
              </a:rPr>
              <a:t> </a:t>
            </a:r>
            <a:r>
              <a:rPr lang="tr-TR" dirty="0" err="1">
                <a:solidFill>
                  <a:srgbClr val="FF3300"/>
                </a:solidFill>
              </a:rPr>
              <a:t>become</a:t>
            </a:r>
            <a:r>
              <a:rPr lang="tr-TR" dirty="0">
                <a:solidFill>
                  <a:srgbClr val="FF3300"/>
                </a:solidFill>
              </a:rPr>
              <a:t> </a:t>
            </a:r>
            <a:r>
              <a:rPr lang="tr-TR" dirty="0" err="1">
                <a:solidFill>
                  <a:srgbClr val="FF3300"/>
                </a:solidFill>
              </a:rPr>
              <a:t>latent</a:t>
            </a:r>
            <a:r>
              <a:rPr lang="tr-TR" dirty="0">
                <a:solidFill>
                  <a:srgbClr val="FF3300"/>
                </a:solidFill>
              </a:rPr>
              <a:t> </a:t>
            </a:r>
            <a:r>
              <a:rPr lang="tr-TR" dirty="0" err="1">
                <a:solidFill>
                  <a:srgbClr val="FF3300"/>
                </a:solidFill>
              </a:rPr>
              <a:t>carriers</a:t>
            </a:r>
            <a:r>
              <a:rPr lang="tr-TR" dirty="0">
                <a:solidFill>
                  <a:srgbClr val="FF3300"/>
                </a:solidFill>
              </a:rPr>
              <a:t> of EHV;  </a:t>
            </a:r>
            <a:r>
              <a:rPr lang="tr-TR" dirty="0" err="1">
                <a:solidFill>
                  <a:srgbClr val="FF3300"/>
                </a:solidFill>
              </a:rPr>
              <a:t>virus</a:t>
            </a:r>
            <a:r>
              <a:rPr lang="tr-TR" dirty="0">
                <a:solidFill>
                  <a:srgbClr val="FF3300"/>
                </a:solidFill>
              </a:rPr>
              <a:t> </a:t>
            </a:r>
            <a:r>
              <a:rPr lang="tr-TR" dirty="0" err="1">
                <a:solidFill>
                  <a:srgbClr val="FF3300"/>
                </a:solidFill>
              </a:rPr>
              <a:t>may</a:t>
            </a:r>
            <a:r>
              <a:rPr lang="tr-TR" dirty="0">
                <a:solidFill>
                  <a:srgbClr val="FF3300"/>
                </a:solidFill>
              </a:rPr>
              <a:t> be </a:t>
            </a:r>
            <a:r>
              <a:rPr lang="tr-TR" dirty="0" err="1">
                <a:solidFill>
                  <a:srgbClr val="FF3300"/>
                </a:solidFill>
              </a:rPr>
              <a:t>reactivated</a:t>
            </a:r>
            <a:r>
              <a:rPr lang="tr-TR" dirty="0">
                <a:solidFill>
                  <a:srgbClr val="FF3300"/>
                </a:solidFill>
              </a:rPr>
              <a:t> </a:t>
            </a:r>
            <a:r>
              <a:rPr lang="tr-TR" dirty="0" err="1">
                <a:solidFill>
                  <a:srgbClr val="FF3300"/>
                </a:solidFill>
              </a:rPr>
              <a:t>after</a:t>
            </a:r>
            <a:r>
              <a:rPr lang="tr-TR" dirty="0">
                <a:solidFill>
                  <a:srgbClr val="FF3300"/>
                </a:solidFill>
              </a:rPr>
              <a:t> </a:t>
            </a:r>
            <a:r>
              <a:rPr lang="tr-TR" dirty="0" err="1">
                <a:solidFill>
                  <a:srgbClr val="FF3300"/>
                </a:solidFill>
              </a:rPr>
              <a:t>stress</a:t>
            </a:r>
            <a:r>
              <a:rPr lang="tr-TR" dirty="0">
                <a:solidFill>
                  <a:srgbClr val="FF3300"/>
                </a:solidFill>
              </a:rPr>
              <a:t> </a:t>
            </a:r>
            <a:r>
              <a:rPr lang="tr-TR" dirty="0" err="1">
                <a:solidFill>
                  <a:srgbClr val="FF3300"/>
                </a:solidFill>
              </a:rPr>
              <a:t>or</a:t>
            </a:r>
            <a:r>
              <a:rPr lang="tr-TR" dirty="0">
                <a:solidFill>
                  <a:srgbClr val="FF3300"/>
                </a:solidFill>
              </a:rPr>
              <a:t> </a:t>
            </a:r>
            <a:r>
              <a:rPr lang="tr-TR" dirty="0" err="1">
                <a:solidFill>
                  <a:srgbClr val="FF3300"/>
                </a:solidFill>
              </a:rPr>
              <a:t>high</a:t>
            </a:r>
            <a:r>
              <a:rPr lang="tr-TR" dirty="0">
                <a:solidFill>
                  <a:srgbClr val="FF3300"/>
                </a:solidFill>
              </a:rPr>
              <a:t> </a:t>
            </a:r>
            <a:r>
              <a:rPr lang="tr-TR" dirty="0" err="1">
                <a:solidFill>
                  <a:srgbClr val="FF3300"/>
                </a:solidFill>
              </a:rPr>
              <a:t>doses</a:t>
            </a:r>
            <a:r>
              <a:rPr lang="tr-TR" dirty="0">
                <a:solidFill>
                  <a:srgbClr val="FF3300"/>
                </a:solidFill>
              </a:rPr>
              <a:t> of </a:t>
            </a:r>
            <a:r>
              <a:rPr lang="tr-TR" dirty="0" err="1">
                <a:solidFill>
                  <a:srgbClr val="FF3300"/>
                </a:solidFill>
              </a:rPr>
              <a:t>corticosteroids</a:t>
            </a:r>
            <a:r>
              <a:rPr lang="tr-TR" dirty="0">
                <a:solidFill>
                  <a:srgbClr val="FF3300"/>
                </a:solidFill>
              </a:rPr>
              <a:t>. </a:t>
            </a:r>
          </a:p>
        </p:txBody>
      </p:sp>
    </p:spTree>
    <p:extLst>
      <p:ext uri="{BB962C8B-B14F-4D97-AF65-F5344CB8AC3E}">
        <p14:creationId xmlns:p14="http://schemas.microsoft.com/office/powerpoint/2010/main" val="610218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Pathogenesis</a:t>
            </a:r>
            <a:endParaRPr lang="tr-TR" dirty="0">
              <a:solidFill>
                <a:srgbClr val="0070C0"/>
              </a:solidFill>
            </a:endParaRPr>
          </a:p>
        </p:txBody>
      </p:sp>
      <p:sp>
        <p:nvSpPr>
          <p:cNvPr id="3" name="İçerik Yer Tutucusu 2"/>
          <p:cNvSpPr>
            <a:spLocks noGrp="1"/>
          </p:cNvSpPr>
          <p:nvPr>
            <p:ph idx="1"/>
          </p:nvPr>
        </p:nvSpPr>
        <p:spPr/>
        <p:txBody>
          <a:bodyPr/>
          <a:lstStyle/>
          <a:p>
            <a:r>
              <a:rPr lang="tr-TR" dirty="0" err="1"/>
              <a:t>The</a:t>
            </a:r>
            <a:r>
              <a:rPr lang="tr-TR" dirty="0"/>
              <a:t> </a:t>
            </a:r>
            <a:r>
              <a:rPr lang="tr-TR" dirty="0" err="1"/>
              <a:t>pathogenetic</a:t>
            </a:r>
            <a:r>
              <a:rPr lang="tr-TR" dirty="0"/>
              <a:t> </a:t>
            </a:r>
            <a:r>
              <a:rPr lang="tr-TR" dirty="0" err="1"/>
              <a:t>mechanisms</a:t>
            </a:r>
            <a:r>
              <a:rPr lang="tr-TR" dirty="0"/>
              <a:t> of EHV-1 </a:t>
            </a:r>
            <a:r>
              <a:rPr lang="tr-TR" dirty="0" err="1"/>
              <a:t>and</a:t>
            </a:r>
            <a:r>
              <a:rPr lang="tr-TR" dirty="0"/>
              <a:t> EHV-4 </a:t>
            </a:r>
            <a:r>
              <a:rPr lang="tr-TR" dirty="0" err="1"/>
              <a:t>differ</a:t>
            </a:r>
            <a:r>
              <a:rPr lang="tr-TR" dirty="0"/>
              <a:t> </a:t>
            </a:r>
            <a:r>
              <a:rPr lang="tr-TR" dirty="0" err="1"/>
              <a:t>significantly</a:t>
            </a:r>
            <a:r>
              <a:rPr lang="tr-TR" dirty="0"/>
              <a:t>. </a:t>
            </a:r>
            <a:endParaRPr lang="tr-TR" dirty="0" smtClean="0"/>
          </a:p>
          <a:p>
            <a:r>
              <a:rPr lang="tr-TR" dirty="0" smtClean="0">
                <a:solidFill>
                  <a:srgbClr val="FF3300"/>
                </a:solidFill>
              </a:rPr>
              <a:t>EHV-4 </a:t>
            </a:r>
            <a:r>
              <a:rPr lang="tr-TR" dirty="0" err="1">
                <a:solidFill>
                  <a:srgbClr val="FF3300"/>
                </a:solidFill>
              </a:rPr>
              <a:t>infection</a:t>
            </a:r>
            <a:r>
              <a:rPr lang="tr-TR" dirty="0">
                <a:solidFill>
                  <a:srgbClr val="FF3300"/>
                </a:solidFill>
              </a:rPr>
              <a:t> </a:t>
            </a:r>
            <a:r>
              <a:rPr lang="tr-TR" dirty="0"/>
              <a:t>is </a:t>
            </a:r>
            <a:r>
              <a:rPr lang="tr-TR" dirty="0" err="1"/>
              <a:t>restricted</a:t>
            </a:r>
            <a:r>
              <a:rPr lang="tr-TR" dirty="0"/>
              <a:t> </a:t>
            </a:r>
            <a:r>
              <a:rPr lang="tr-TR" dirty="0" err="1"/>
              <a:t>to</a:t>
            </a:r>
            <a:r>
              <a:rPr lang="tr-TR" dirty="0"/>
              <a:t> </a:t>
            </a:r>
            <a:r>
              <a:rPr lang="tr-TR" dirty="0" err="1"/>
              <a:t>respiratory</a:t>
            </a:r>
            <a:r>
              <a:rPr lang="tr-TR" dirty="0"/>
              <a:t> </a:t>
            </a:r>
            <a:r>
              <a:rPr lang="tr-TR" dirty="0" err="1"/>
              <a:t>tract</a:t>
            </a:r>
            <a:r>
              <a:rPr lang="tr-TR" dirty="0"/>
              <a:t> </a:t>
            </a:r>
            <a:r>
              <a:rPr lang="tr-TR" dirty="0" err="1"/>
              <a:t>epithelium</a:t>
            </a:r>
            <a:r>
              <a:rPr lang="tr-TR" dirty="0"/>
              <a:t> </a:t>
            </a:r>
            <a:r>
              <a:rPr lang="tr-TR" dirty="0" err="1"/>
              <a:t>and</a:t>
            </a:r>
            <a:r>
              <a:rPr lang="tr-TR" dirty="0"/>
              <a:t> </a:t>
            </a:r>
            <a:r>
              <a:rPr lang="tr-TR" dirty="0" err="1"/>
              <a:t>associated</a:t>
            </a:r>
            <a:r>
              <a:rPr lang="tr-TR" dirty="0"/>
              <a:t> </a:t>
            </a:r>
            <a:r>
              <a:rPr lang="tr-TR" dirty="0" err="1"/>
              <a:t>lymph</a:t>
            </a:r>
            <a:r>
              <a:rPr lang="tr-TR" dirty="0"/>
              <a:t> </a:t>
            </a:r>
            <a:r>
              <a:rPr lang="tr-TR" dirty="0" err="1"/>
              <a:t>nodes</a:t>
            </a:r>
            <a:r>
              <a:rPr lang="tr-TR" dirty="0"/>
              <a:t>; </a:t>
            </a:r>
            <a:r>
              <a:rPr lang="tr-TR" dirty="0">
                <a:solidFill>
                  <a:srgbClr val="FF33CC"/>
                </a:solidFill>
              </a:rPr>
              <a:t>EHV-1</a:t>
            </a:r>
            <a:r>
              <a:rPr lang="tr-TR" dirty="0"/>
              <a:t> </a:t>
            </a:r>
            <a:r>
              <a:rPr lang="tr-TR" dirty="0" err="1"/>
              <a:t>strains</a:t>
            </a:r>
            <a:r>
              <a:rPr lang="tr-TR" dirty="0"/>
              <a:t> </a:t>
            </a:r>
            <a:r>
              <a:rPr lang="tr-TR" dirty="0" err="1"/>
              <a:t>develop</a:t>
            </a:r>
            <a:r>
              <a:rPr lang="tr-TR" dirty="0"/>
              <a:t> </a:t>
            </a:r>
            <a:r>
              <a:rPr lang="tr-TR" dirty="0" err="1"/>
              <a:t>cell-associated</a:t>
            </a:r>
            <a:r>
              <a:rPr lang="tr-TR" dirty="0"/>
              <a:t> </a:t>
            </a:r>
            <a:r>
              <a:rPr lang="tr-TR" dirty="0" err="1"/>
              <a:t>viremia</a:t>
            </a:r>
            <a:r>
              <a:rPr lang="tr-TR" dirty="0"/>
              <a:t> </a:t>
            </a:r>
            <a:r>
              <a:rPr lang="tr-TR" dirty="0" err="1"/>
              <a:t>and</a:t>
            </a:r>
            <a:r>
              <a:rPr lang="tr-TR" dirty="0"/>
              <a:t> </a:t>
            </a:r>
            <a:r>
              <a:rPr lang="tr-TR" dirty="0" err="1"/>
              <a:t>have</a:t>
            </a:r>
            <a:r>
              <a:rPr lang="tr-TR" dirty="0"/>
              <a:t> a </a:t>
            </a:r>
            <a:r>
              <a:rPr lang="tr-TR" dirty="0" err="1"/>
              <a:t>predilection</a:t>
            </a:r>
            <a:r>
              <a:rPr lang="tr-TR" dirty="0"/>
              <a:t> </a:t>
            </a:r>
            <a:r>
              <a:rPr lang="tr-TR" dirty="0" err="1"/>
              <a:t>for</a:t>
            </a:r>
            <a:r>
              <a:rPr lang="tr-TR" dirty="0"/>
              <a:t> </a:t>
            </a:r>
            <a:r>
              <a:rPr lang="tr-TR" dirty="0" err="1"/>
              <a:t>vascular</a:t>
            </a:r>
            <a:r>
              <a:rPr lang="tr-TR" dirty="0"/>
              <a:t> </a:t>
            </a:r>
            <a:r>
              <a:rPr lang="tr-TR" dirty="0" err="1"/>
              <a:t>endothelium</a:t>
            </a:r>
            <a:r>
              <a:rPr lang="tr-TR" dirty="0"/>
              <a:t>, </a:t>
            </a:r>
            <a:r>
              <a:rPr lang="tr-TR" dirty="0" err="1"/>
              <a:t>especially</a:t>
            </a:r>
            <a:r>
              <a:rPr lang="tr-TR" dirty="0"/>
              <a:t> </a:t>
            </a:r>
            <a:r>
              <a:rPr lang="tr-TR" dirty="0" err="1"/>
              <a:t>the</a:t>
            </a:r>
            <a:r>
              <a:rPr lang="tr-TR" dirty="0"/>
              <a:t> </a:t>
            </a:r>
            <a:r>
              <a:rPr lang="tr-TR" dirty="0" err="1"/>
              <a:t>nasal</a:t>
            </a:r>
            <a:r>
              <a:rPr lang="tr-TR" dirty="0"/>
              <a:t> </a:t>
            </a:r>
            <a:r>
              <a:rPr lang="tr-TR" dirty="0" err="1"/>
              <a:t>mucosa</a:t>
            </a:r>
            <a:r>
              <a:rPr lang="tr-TR" dirty="0"/>
              <a:t>, </a:t>
            </a:r>
            <a:r>
              <a:rPr lang="tr-TR" dirty="0" err="1"/>
              <a:t>lungs</a:t>
            </a:r>
            <a:r>
              <a:rPr lang="tr-TR" dirty="0"/>
              <a:t>, </a:t>
            </a:r>
            <a:r>
              <a:rPr lang="tr-TR" dirty="0" err="1"/>
              <a:t>placenta</a:t>
            </a:r>
            <a:r>
              <a:rPr lang="tr-TR" dirty="0"/>
              <a:t>, adrenal, </a:t>
            </a:r>
            <a:r>
              <a:rPr lang="tr-TR" dirty="0" err="1"/>
              <a:t>thyroid</a:t>
            </a:r>
            <a:r>
              <a:rPr lang="tr-TR" dirty="0"/>
              <a:t>, </a:t>
            </a:r>
            <a:r>
              <a:rPr lang="tr-TR" dirty="0" err="1"/>
              <a:t>and</a:t>
            </a:r>
            <a:r>
              <a:rPr lang="tr-TR" dirty="0"/>
              <a:t> CNS. </a:t>
            </a:r>
            <a:r>
              <a:rPr lang="tr-TR" dirty="0" err="1"/>
              <a:t>The</a:t>
            </a:r>
            <a:r>
              <a:rPr lang="tr-TR" dirty="0"/>
              <a:t> </a:t>
            </a:r>
            <a:r>
              <a:rPr lang="tr-TR" dirty="0" err="1"/>
              <a:t>neuropathic</a:t>
            </a:r>
            <a:r>
              <a:rPr lang="tr-TR" dirty="0"/>
              <a:t> </a:t>
            </a:r>
            <a:r>
              <a:rPr lang="tr-TR" dirty="0" err="1"/>
              <a:t>strain</a:t>
            </a:r>
            <a:r>
              <a:rPr lang="tr-TR" dirty="0"/>
              <a:t> of EHV-1 </a:t>
            </a:r>
            <a:r>
              <a:rPr lang="tr-TR" dirty="0" err="1"/>
              <a:t>produces</a:t>
            </a:r>
            <a:r>
              <a:rPr lang="tr-TR" dirty="0"/>
              <a:t> a </a:t>
            </a:r>
            <a:r>
              <a:rPr lang="tr-TR" dirty="0" err="1"/>
              <a:t>viremic</a:t>
            </a:r>
            <a:r>
              <a:rPr lang="tr-TR" dirty="0"/>
              <a:t> </a:t>
            </a:r>
            <a:r>
              <a:rPr lang="tr-TR" dirty="0" err="1"/>
              <a:t>load</a:t>
            </a:r>
            <a:r>
              <a:rPr lang="tr-TR" dirty="0"/>
              <a:t> 10- </a:t>
            </a:r>
            <a:r>
              <a:rPr lang="tr-TR" dirty="0" err="1"/>
              <a:t>to</a:t>
            </a:r>
            <a:r>
              <a:rPr lang="tr-TR" dirty="0"/>
              <a:t> 100-fold </a:t>
            </a:r>
            <a:r>
              <a:rPr lang="tr-TR" dirty="0" err="1"/>
              <a:t>higher</a:t>
            </a:r>
            <a:r>
              <a:rPr lang="tr-TR" dirty="0"/>
              <a:t> </a:t>
            </a:r>
            <a:r>
              <a:rPr lang="tr-TR" dirty="0" err="1"/>
              <a:t>than</a:t>
            </a:r>
            <a:r>
              <a:rPr lang="tr-TR" dirty="0"/>
              <a:t> </a:t>
            </a:r>
            <a:r>
              <a:rPr lang="tr-TR" dirty="0" err="1"/>
              <a:t>that</a:t>
            </a:r>
            <a:r>
              <a:rPr lang="tr-TR" dirty="0"/>
              <a:t> of </a:t>
            </a:r>
            <a:r>
              <a:rPr lang="tr-TR" dirty="0" err="1"/>
              <a:t>non-neuropathic</a:t>
            </a:r>
            <a:r>
              <a:rPr lang="tr-TR" dirty="0"/>
              <a:t> </a:t>
            </a:r>
            <a:r>
              <a:rPr lang="tr-TR" dirty="0" err="1"/>
              <a:t>strains</a:t>
            </a:r>
            <a:r>
              <a:rPr lang="tr-TR" dirty="0"/>
              <a:t>.</a:t>
            </a:r>
          </a:p>
        </p:txBody>
      </p:sp>
    </p:spTree>
    <p:extLst>
      <p:ext uri="{BB962C8B-B14F-4D97-AF65-F5344CB8AC3E}">
        <p14:creationId xmlns:p14="http://schemas.microsoft.com/office/powerpoint/2010/main" val="891899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301750" y="196850"/>
            <a:ext cx="9588500" cy="6464300"/>
          </a:xfrm>
          <a:prstGeom prst="rect">
            <a:avLst/>
          </a:prstGeom>
        </p:spPr>
      </p:pic>
      <p:sp>
        <p:nvSpPr>
          <p:cNvPr id="5" name="Dikdörtgen 4"/>
          <p:cNvSpPr/>
          <p:nvPr/>
        </p:nvSpPr>
        <p:spPr>
          <a:xfrm>
            <a:off x="6541477" y="6596390"/>
            <a:ext cx="6096000" cy="261610"/>
          </a:xfrm>
          <a:prstGeom prst="rect">
            <a:avLst/>
          </a:prstGeom>
        </p:spPr>
        <p:txBody>
          <a:bodyPr>
            <a:spAutoFit/>
          </a:bodyPr>
          <a:lstStyle/>
          <a:p>
            <a:r>
              <a:rPr lang="tr-TR" sz="1050" dirty="0"/>
              <a:t>http://</a:t>
            </a:r>
            <a:r>
              <a:rPr lang="tr-TR" sz="1050" dirty="0" err="1"/>
              <a:t>homepage.usask.ca</a:t>
            </a:r>
            <a:r>
              <a:rPr lang="tr-TR" sz="1050" dirty="0"/>
              <a:t>/~vim458/</a:t>
            </a:r>
            <a:r>
              <a:rPr lang="tr-TR" sz="1050" dirty="0" err="1"/>
              <a:t>virology</a:t>
            </a:r>
            <a:r>
              <a:rPr lang="tr-TR" sz="1050" dirty="0"/>
              <a:t>/studpages2007/</a:t>
            </a:r>
            <a:r>
              <a:rPr lang="tr-TR" sz="1050" dirty="0" err="1"/>
              <a:t>Tara_Alycia</a:t>
            </a:r>
            <a:r>
              <a:rPr lang="tr-TR" sz="1050" dirty="0"/>
              <a:t>/equineherpes1.html</a:t>
            </a:r>
          </a:p>
        </p:txBody>
      </p:sp>
    </p:spTree>
    <p:extLst>
      <p:ext uri="{BB962C8B-B14F-4D97-AF65-F5344CB8AC3E}">
        <p14:creationId xmlns:p14="http://schemas.microsoft.com/office/powerpoint/2010/main" val="1427402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p:txBody>
          <a:bodyPr/>
          <a:lstStyle/>
          <a:p>
            <a:r>
              <a:rPr lang="tr-TR" dirty="0" err="1"/>
              <a:t>The</a:t>
            </a:r>
            <a:r>
              <a:rPr lang="tr-TR" dirty="0"/>
              <a:t> </a:t>
            </a:r>
            <a:r>
              <a:rPr lang="tr-TR" dirty="0" err="1"/>
              <a:t>incubation</a:t>
            </a:r>
            <a:r>
              <a:rPr lang="tr-TR" dirty="0"/>
              <a:t> </a:t>
            </a:r>
            <a:r>
              <a:rPr lang="tr-TR" dirty="0" err="1"/>
              <a:t>period</a:t>
            </a:r>
            <a:r>
              <a:rPr lang="tr-TR" dirty="0"/>
              <a:t> (</a:t>
            </a:r>
            <a:r>
              <a:rPr lang="tr-TR" dirty="0" err="1"/>
              <a:t>period</a:t>
            </a:r>
            <a:r>
              <a:rPr lang="tr-TR" dirty="0"/>
              <a:t> of time </a:t>
            </a:r>
            <a:r>
              <a:rPr lang="tr-TR" dirty="0" err="1"/>
              <a:t>from</a:t>
            </a:r>
            <a:r>
              <a:rPr lang="tr-TR" dirty="0"/>
              <a:t> </a:t>
            </a:r>
            <a:r>
              <a:rPr lang="tr-TR" dirty="0" err="1"/>
              <a:t>exposure</a:t>
            </a:r>
            <a:r>
              <a:rPr lang="tr-TR" dirty="0"/>
              <a:t> </a:t>
            </a:r>
            <a:r>
              <a:rPr lang="tr-TR" dirty="0" err="1"/>
              <a:t>to</a:t>
            </a:r>
            <a:r>
              <a:rPr lang="tr-TR" dirty="0"/>
              <a:t> </a:t>
            </a:r>
            <a:r>
              <a:rPr lang="tr-TR" dirty="0" err="1"/>
              <a:t>development</a:t>
            </a:r>
            <a:r>
              <a:rPr lang="tr-TR" dirty="0"/>
              <a:t> of </a:t>
            </a:r>
            <a:r>
              <a:rPr lang="tr-TR" dirty="0" err="1"/>
              <a:t>first</a:t>
            </a:r>
            <a:r>
              <a:rPr lang="tr-TR" dirty="0"/>
              <a:t> </a:t>
            </a:r>
            <a:r>
              <a:rPr lang="tr-TR" dirty="0" err="1"/>
              <a:t>clinical</a:t>
            </a:r>
            <a:r>
              <a:rPr lang="tr-TR" dirty="0"/>
              <a:t> </a:t>
            </a:r>
            <a:r>
              <a:rPr lang="tr-TR" dirty="0" err="1"/>
              <a:t>signs</a:t>
            </a:r>
            <a:r>
              <a:rPr lang="tr-TR" dirty="0"/>
              <a:t>) </a:t>
            </a:r>
            <a:r>
              <a:rPr lang="tr-TR" dirty="0" err="1"/>
              <a:t>ranges</a:t>
            </a:r>
            <a:r>
              <a:rPr lang="tr-TR" dirty="0"/>
              <a:t> </a:t>
            </a:r>
            <a:r>
              <a:rPr lang="tr-TR" dirty="0" err="1"/>
              <a:t>from</a:t>
            </a:r>
            <a:r>
              <a:rPr lang="tr-TR" dirty="0"/>
              <a:t> 2 </a:t>
            </a:r>
            <a:r>
              <a:rPr lang="tr-TR" dirty="0" err="1"/>
              <a:t>to</a:t>
            </a:r>
            <a:r>
              <a:rPr lang="tr-TR" dirty="0"/>
              <a:t> 10 </a:t>
            </a:r>
            <a:r>
              <a:rPr lang="tr-TR" dirty="0" err="1"/>
              <a:t>days</a:t>
            </a:r>
            <a:r>
              <a:rPr lang="tr-TR" dirty="0" smtClean="0"/>
              <a:t>.</a:t>
            </a:r>
          </a:p>
          <a:p>
            <a:r>
              <a:rPr lang="tr-TR" dirty="0" smtClean="0">
                <a:solidFill>
                  <a:srgbClr val="FF33CC"/>
                </a:solidFill>
              </a:rPr>
              <a:t>Fever </a:t>
            </a:r>
            <a:r>
              <a:rPr lang="tr-TR" dirty="0"/>
              <a:t>is </a:t>
            </a:r>
            <a:r>
              <a:rPr lang="tr-TR" dirty="0" err="1"/>
              <a:t>often</a:t>
            </a:r>
            <a:r>
              <a:rPr lang="tr-TR" dirty="0"/>
              <a:t> </a:t>
            </a:r>
            <a:r>
              <a:rPr lang="tr-TR" dirty="0" err="1"/>
              <a:t>biphasic</a:t>
            </a:r>
            <a:r>
              <a:rPr lang="tr-TR" dirty="0"/>
              <a:t> </a:t>
            </a:r>
            <a:r>
              <a:rPr lang="tr-TR" dirty="0" err="1"/>
              <a:t>and</a:t>
            </a:r>
            <a:r>
              <a:rPr lang="tr-TR" dirty="0"/>
              <a:t> can be </a:t>
            </a:r>
            <a:r>
              <a:rPr lang="tr-TR" dirty="0" err="1"/>
              <a:t>transient</a:t>
            </a:r>
            <a:r>
              <a:rPr lang="tr-TR" dirty="0"/>
              <a:t>. </a:t>
            </a:r>
            <a:endParaRPr lang="tr-TR" dirty="0" smtClean="0"/>
          </a:p>
          <a:p>
            <a:pPr lvl="1"/>
            <a:r>
              <a:rPr lang="tr-TR" dirty="0" err="1" smtClean="0"/>
              <a:t>The</a:t>
            </a:r>
            <a:r>
              <a:rPr lang="tr-TR" dirty="0" smtClean="0"/>
              <a:t> </a:t>
            </a:r>
            <a:r>
              <a:rPr lang="tr-TR" dirty="0" err="1"/>
              <a:t>initial</a:t>
            </a:r>
            <a:r>
              <a:rPr lang="tr-TR" dirty="0"/>
              <a:t> </a:t>
            </a:r>
            <a:r>
              <a:rPr lang="tr-TR" dirty="0" err="1"/>
              <a:t>febrile</a:t>
            </a:r>
            <a:r>
              <a:rPr lang="tr-TR" dirty="0"/>
              <a:t> </a:t>
            </a:r>
            <a:r>
              <a:rPr lang="tr-TR" dirty="0" err="1"/>
              <a:t>phase</a:t>
            </a:r>
            <a:r>
              <a:rPr lang="tr-TR" dirty="0"/>
              <a:t> </a:t>
            </a:r>
            <a:r>
              <a:rPr lang="tr-TR" dirty="0" err="1"/>
              <a:t>precedes</a:t>
            </a:r>
            <a:r>
              <a:rPr lang="tr-TR" dirty="0"/>
              <a:t> </a:t>
            </a:r>
            <a:r>
              <a:rPr lang="tr-TR" dirty="0" err="1"/>
              <a:t>infection</a:t>
            </a:r>
            <a:r>
              <a:rPr lang="tr-TR" dirty="0"/>
              <a:t> of </a:t>
            </a:r>
            <a:r>
              <a:rPr lang="tr-TR" dirty="0" err="1"/>
              <a:t>the</a:t>
            </a:r>
            <a:r>
              <a:rPr lang="tr-TR" dirty="0"/>
              <a:t> </a:t>
            </a:r>
            <a:r>
              <a:rPr lang="tr-TR" dirty="0" err="1"/>
              <a:t>upper</a:t>
            </a:r>
            <a:r>
              <a:rPr lang="tr-TR" dirty="0"/>
              <a:t> </a:t>
            </a:r>
            <a:r>
              <a:rPr lang="tr-TR" dirty="0" err="1"/>
              <a:t>respiratory</a:t>
            </a:r>
            <a:r>
              <a:rPr lang="tr-TR" dirty="0"/>
              <a:t> </a:t>
            </a:r>
            <a:r>
              <a:rPr lang="tr-TR" dirty="0" err="1"/>
              <a:t>tract</a:t>
            </a:r>
            <a:r>
              <a:rPr lang="tr-TR" dirty="0"/>
              <a:t>. </a:t>
            </a:r>
            <a:r>
              <a:rPr lang="tr-TR" dirty="0" err="1"/>
              <a:t>The</a:t>
            </a:r>
            <a:r>
              <a:rPr lang="tr-TR" dirty="0"/>
              <a:t> </a:t>
            </a:r>
            <a:r>
              <a:rPr lang="tr-TR" dirty="0" err="1"/>
              <a:t>second</a:t>
            </a:r>
            <a:r>
              <a:rPr lang="tr-TR" dirty="0"/>
              <a:t> </a:t>
            </a:r>
            <a:r>
              <a:rPr lang="tr-TR" dirty="0" err="1"/>
              <a:t>febrile</a:t>
            </a:r>
            <a:r>
              <a:rPr lang="tr-TR" dirty="0"/>
              <a:t> </a:t>
            </a:r>
            <a:r>
              <a:rPr lang="tr-TR" dirty="0" err="1"/>
              <a:t>phase</a:t>
            </a:r>
            <a:r>
              <a:rPr lang="tr-TR" dirty="0"/>
              <a:t> (6-7 </a:t>
            </a:r>
            <a:r>
              <a:rPr lang="tr-TR" dirty="0" err="1"/>
              <a:t>days</a:t>
            </a:r>
            <a:r>
              <a:rPr lang="tr-TR" dirty="0"/>
              <a:t>) </a:t>
            </a:r>
            <a:r>
              <a:rPr lang="tr-TR" dirty="0" err="1"/>
              <a:t>often</a:t>
            </a:r>
            <a:r>
              <a:rPr lang="tr-TR" dirty="0"/>
              <a:t> </a:t>
            </a:r>
            <a:r>
              <a:rPr lang="tr-TR" dirty="0" err="1"/>
              <a:t>precedes</a:t>
            </a:r>
            <a:r>
              <a:rPr lang="tr-TR" dirty="0"/>
              <a:t> a </a:t>
            </a:r>
            <a:r>
              <a:rPr lang="tr-TR" dirty="0" err="1"/>
              <a:t>systemic</a:t>
            </a:r>
            <a:r>
              <a:rPr lang="tr-TR" dirty="0"/>
              <a:t> </a:t>
            </a:r>
            <a:r>
              <a:rPr lang="tr-TR" dirty="0" err="1"/>
              <a:t>viremia</a:t>
            </a:r>
            <a:r>
              <a:rPr lang="tr-TR" dirty="0"/>
              <a:t>. Fever </a:t>
            </a:r>
            <a:r>
              <a:rPr lang="tr-TR" dirty="0" err="1"/>
              <a:t>may</a:t>
            </a:r>
            <a:r>
              <a:rPr lang="tr-TR" dirty="0"/>
              <a:t> </a:t>
            </a:r>
            <a:r>
              <a:rPr lang="tr-TR" dirty="0" err="1"/>
              <a:t>go</a:t>
            </a:r>
            <a:r>
              <a:rPr lang="tr-TR" dirty="0"/>
              <a:t> </a:t>
            </a:r>
            <a:r>
              <a:rPr lang="tr-TR" dirty="0" err="1"/>
              <a:t>undetected</a:t>
            </a:r>
            <a:r>
              <a:rPr lang="tr-TR" dirty="0"/>
              <a:t> </a:t>
            </a:r>
            <a:r>
              <a:rPr lang="tr-TR" dirty="0" err="1"/>
              <a:t>and</a:t>
            </a:r>
            <a:r>
              <a:rPr lang="tr-TR" dirty="0"/>
              <a:t> </a:t>
            </a:r>
            <a:r>
              <a:rPr lang="tr-TR" dirty="0" err="1"/>
              <a:t>may</a:t>
            </a:r>
            <a:r>
              <a:rPr lang="tr-TR" dirty="0"/>
              <a:t> be </a:t>
            </a:r>
            <a:r>
              <a:rPr lang="tr-TR" dirty="0" err="1"/>
              <a:t>the</a:t>
            </a:r>
            <a:r>
              <a:rPr lang="tr-TR" dirty="0"/>
              <a:t> </a:t>
            </a:r>
            <a:r>
              <a:rPr lang="tr-TR" dirty="0" err="1"/>
              <a:t>only</a:t>
            </a:r>
            <a:r>
              <a:rPr lang="tr-TR" dirty="0"/>
              <a:t> </a:t>
            </a:r>
            <a:r>
              <a:rPr lang="tr-TR" dirty="0" err="1"/>
              <a:t>clinical</a:t>
            </a:r>
            <a:r>
              <a:rPr lang="tr-TR" dirty="0"/>
              <a:t> </a:t>
            </a:r>
            <a:r>
              <a:rPr lang="tr-TR" dirty="0" err="1"/>
              <a:t>sign</a:t>
            </a:r>
            <a:r>
              <a:rPr lang="tr-TR" dirty="0"/>
              <a:t> </a:t>
            </a:r>
            <a:r>
              <a:rPr lang="tr-TR" dirty="0" err="1"/>
              <a:t>noted</a:t>
            </a:r>
            <a:r>
              <a:rPr lang="tr-TR" dirty="0"/>
              <a:t> in an </a:t>
            </a:r>
            <a:r>
              <a:rPr lang="tr-TR" dirty="0" err="1"/>
              <a:t>infected</a:t>
            </a:r>
            <a:r>
              <a:rPr lang="tr-TR" dirty="0"/>
              <a:t> </a:t>
            </a:r>
            <a:r>
              <a:rPr lang="tr-TR" dirty="0" err="1"/>
              <a:t>horse</a:t>
            </a:r>
            <a:r>
              <a:rPr lang="tr-TR" dirty="0"/>
              <a:t>. </a:t>
            </a:r>
            <a:r>
              <a:rPr lang="tr-TR" dirty="0" err="1" smtClean="0"/>
              <a:t>Temperature</a:t>
            </a:r>
            <a:r>
              <a:rPr lang="tr-TR" dirty="0" smtClean="0"/>
              <a:t> </a:t>
            </a:r>
            <a:r>
              <a:rPr lang="tr-TR" dirty="0" err="1"/>
              <a:t>monitoring</a:t>
            </a:r>
            <a:r>
              <a:rPr lang="tr-TR" dirty="0"/>
              <a:t> </a:t>
            </a:r>
            <a:r>
              <a:rPr lang="tr-TR" dirty="0" err="1"/>
              <a:t>twice</a:t>
            </a:r>
            <a:r>
              <a:rPr lang="tr-TR" dirty="0"/>
              <a:t> a </a:t>
            </a:r>
            <a:r>
              <a:rPr lang="tr-TR" dirty="0" err="1"/>
              <a:t>day</a:t>
            </a:r>
            <a:r>
              <a:rPr lang="tr-TR" dirty="0"/>
              <a:t> is </a:t>
            </a:r>
            <a:r>
              <a:rPr lang="tr-TR" dirty="0" err="1"/>
              <a:t>recommended</a:t>
            </a:r>
            <a:r>
              <a:rPr lang="tr-TR" dirty="0"/>
              <a:t>. </a:t>
            </a:r>
          </a:p>
        </p:txBody>
      </p:sp>
    </p:spTree>
    <p:extLst>
      <p:ext uri="{BB962C8B-B14F-4D97-AF65-F5344CB8AC3E}">
        <p14:creationId xmlns:p14="http://schemas.microsoft.com/office/powerpoint/2010/main" val="1596330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75493" y="323645"/>
            <a:ext cx="10515600" cy="6170939"/>
          </a:xfrm>
        </p:spPr>
        <p:txBody>
          <a:bodyPr>
            <a:normAutofit fontScale="77500" lnSpcReduction="20000"/>
          </a:bodyPr>
          <a:lstStyle/>
          <a:p>
            <a:pPr marL="0" indent="0">
              <a:buNone/>
            </a:pPr>
            <a:r>
              <a:rPr lang="tr-TR" dirty="0" err="1">
                <a:solidFill>
                  <a:srgbClr val="FF33CC"/>
                </a:solidFill>
              </a:rPr>
              <a:t>Respiratory</a:t>
            </a:r>
            <a:r>
              <a:rPr lang="tr-TR" dirty="0">
                <a:solidFill>
                  <a:srgbClr val="FF33CC"/>
                </a:solidFill>
              </a:rPr>
              <a:t> </a:t>
            </a:r>
            <a:r>
              <a:rPr lang="tr-TR" dirty="0" err="1">
                <a:solidFill>
                  <a:srgbClr val="FF33CC"/>
                </a:solidFill>
              </a:rPr>
              <a:t>disease</a:t>
            </a:r>
            <a:r>
              <a:rPr lang="tr-TR" dirty="0">
                <a:solidFill>
                  <a:srgbClr val="FF33CC"/>
                </a:solidFill>
              </a:rPr>
              <a:t> </a:t>
            </a:r>
            <a:endParaRPr lang="tr-TR" dirty="0" smtClean="0">
              <a:solidFill>
                <a:srgbClr val="FF33CC"/>
              </a:solidFill>
            </a:endParaRPr>
          </a:p>
          <a:p>
            <a:r>
              <a:rPr lang="tr-TR" dirty="0" smtClean="0"/>
              <a:t>Fever (38.9-41.7</a:t>
            </a:r>
            <a:r>
              <a:rPr lang="mr-IN" dirty="0" smtClean="0"/>
              <a:t>°C</a:t>
            </a:r>
            <a:r>
              <a:rPr lang="tr-TR" dirty="0" smtClean="0"/>
              <a:t>)</a:t>
            </a:r>
          </a:p>
          <a:p>
            <a:r>
              <a:rPr lang="tr-TR" dirty="0" err="1" smtClean="0"/>
              <a:t>Coughing</a:t>
            </a:r>
            <a:r>
              <a:rPr lang="tr-TR" dirty="0" smtClean="0"/>
              <a:t> </a:t>
            </a:r>
          </a:p>
          <a:p>
            <a:r>
              <a:rPr lang="tr-TR" dirty="0" err="1" smtClean="0"/>
              <a:t>Nasal</a:t>
            </a:r>
            <a:r>
              <a:rPr lang="tr-TR" dirty="0" smtClean="0"/>
              <a:t> </a:t>
            </a:r>
            <a:r>
              <a:rPr lang="tr-TR" dirty="0" err="1"/>
              <a:t>discharge</a:t>
            </a:r>
            <a:r>
              <a:rPr lang="tr-TR" dirty="0"/>
              <a:t> </a:t>
            </a:r>
            <a:endParaRPr lang="tr-TR" dirty="0" smtClean="0"/>
          </a:p>
          <a:p>
            <a:r>
              <a:rPr lang="tr-TR" dirty="0" err="1" smtClean="0"/>
              <a:t>Variable</a:t>
            </a:r>
            <a:r>
              <a:rPr lang="tr-TR" dirty="0" smtClean="0"/>
              <a:t> </a:t>
            </a:r>
            <a:r>
              <a:rPr lang="tr-TR" dirty="0" err="1"/>
              <a:t>enlargement</a:t>
            </a:r>
            <a:r>
              <a:rPr lang="tr-TR" dirty="0"/>
              <a:t> of </a:t>
            </a:r>
            <a:r>
              <a:rPr lang="tr-TR" dirty="0" err="1"/>
              <a:t>the</a:t>
            </a:r>
            <a:r>
              <a:rPr lang="tr-TR" dirty="0"/>
              <a:t> </a:t>
            </a:r>
            <a:r>
              <a:rPr lang="tr-TR" dirty="0" err="1"/>
              <a:t>mandibular</a:t>
            </a:r>
            <a:r>
              <a:rPr lang="tr-TR" dirty="0"/>
              <a:t> </a:t>
            </a:r>
            <a:r>
              <a:rPr lang="tr-TR" dirty="0" err="1"/>
              <a:t>and</a:t>
            </a:r>
            <a:r>
              <a:rPr lang="tr-TR" dirty="0"/>
              <a:t>/</a:t>
            </a:r>
            <a:r>
              <a:rPr lang="tr-TR" dirty="0" err="1"/>
              <a:t>or</a:t>
            </a:r>
            <a:r>
              <a:rPr lang="tr-TR" dirty="0"/>
              <a:t> </a:t>
            </a:r>
            <a:endParaRPr lang="tr-TR" dirty="0" smtClean="0"/>
          </a:p>
          <a:p>
            <a:pPr marL="0" indent="0">
              <a:buNone/>
            </a:pPr>
            <a:r>
              <a:rPr lang="tr-TR" dirty="0" err="1" smtClean="0"/>
              <a:t>retropharyngeal</a:t>
            </a:r>
            <a:r>
              <a:rPr lang="tr-TR" dirty="0" smtClean="0"/>
              <a:t> </a:t>
            </a:r>
            <a:r>
              <a:rPr lang="tr-TR" dirty="0" err="1"/>
              <a:t>lymph</a:t>
            </a:r>
            <a:r>
              <a:rPr lang="tr-TR" dirty="0"/>
              <a:t> </a:t>
            </a:r>
            <a:r>
              <a:rPr lang="tr-TR" dirty="0" err="1"/>
              <a:t>nodes</a:t>
            </a:r>
            <a:r>
              <a:rPr lang="tr-TR" dirty="0"/>
              <a:t> </a:t>
            </a:r>
            <a:endParaRPr lang="tr-TR" dirty="0" smtClean="0"/>
          </a:p>
          <a:p>
            <a:r>
              <a:rPr lang="tr-TR" dirty="0" err="1" smtClean="0"/>
              <a:t>Lethargy</a:t>
            </a:r>
            <a:r>
              <a:rPr lang="tr-TR" dirty="0"/>
              <a:t>, </a:t>
            </a:r>
            <a:r>
              <a:rPr lang="tr-TR" dirty="0" err="1"/>
              <a:t>anorexia</a:t>
            </a:r>
            <a:r>
              <a:rPr lang="tr-TR" dirty="0"/>
              <a:t> </a:t>
            </a:r>
            <a:endParaRPr lang="tr-TR" dirty="0" smtClean="0"/>
          </a:p>
          <a:p>
            <a:r>
              <a:rPr lang="tr-TR" dirty="0" err="1" smtClean="0"/>
              <a:t>Conjunctivitis</a:t>
            </a:r>
            <a:r>
              <a:rPr lang="tr-TR" dirty="0" smtClean="0"/>
              <a:t> </a:t>
            </a:r>
          </a:p>
          <a:p>
            <a:r>
              <a:rPr lang="tr-TR" dirty="0" err="1" smtClean="0"/>
              <a:t>Ocular</a:t>
            </a:r>
            <a:r>
              <a:rPr lang="tr-TR" dirty="0" smtClean="0"/>
              <a:t> </a:t>
            </a:r>
            <a:r>
              <a:rPr lang="tr-TR" dirty="0" err="1"/>
              <a:t>disease</a:t>
            </a:r>
            <a:r>
              <a:rPr lang="tr-TR" dirty="0"/>
              <a:t> </a:t>
            </a:r>
            <a:r>
              <a:rPr lang="tr-TR" dirty="0" err="1"/>
              <a:t>including</a:t>
            </a:r>
            <a:r>
              <a:rPr lang="tr-TR" dirty="0"/>
              <a:t> </a:t>
            </a:r>
            <a:r>
              <a:rPr lang="tr-TR" dirty="0" err="1"/>
              <a:t>uveitis</a:t>
            </a:r>
            <a:r>
              <a:rPr lang="tr-TR" dirty="0"/>
              <a:t> </a:t>
            </a:r>
            <a:r>
              <a:rPr lang="tr-TR" dirty="0" err="1"/>
              <a:t>and</a:t>
            </a:r>
            <a:r>
              <a:rPr lang="tr-TR" dirty="0"/>
              <a:t> </a:t>
            </a:r>
            <a:r>
              <a:rPr lang="tr-TR" dirty="0" err="1"/>
              <a:t>keratitis</a:t>
            </a:r>
            <a:r>
              <a:rPr lang="tr-TR" dirty="0"/>
              <a:t> </a:t>
            </a:r>
            <a:endParaRPr lang="tr-TR" dirty="0" smtClean="0"/>
          </a:p>
          <a:p>
            <a:r>
              <a:rPr lang="tr-TR" dirty="0" err="1" smtClean="0">
                <a:solidFill>
                  <a:srgbClr val="FF3300"/>
                </a:solidFill>
              </a:rPr>
              <a:t>Neonatal</a:t>
            </a:r>
            <a:r>
              <a:rPr lang="tr-TR" dirty="0" smtClean="0">
                <a:solidFill>
                  <a:srgbClr val="FF3300"/>
                </a:solidFill>
              </a:rPr>
              <a:t> </a:t>
            </a:r>
            <a:r>
              <a:rPr lang="tr-TR" dirty="0" err="1">
                <a:solidFill>
                  <a:srgbClr val="FF3300"/>
                </a:solidFill>
              </a:rPr>
              <a:t>foals</a:t>
            </a:r>
            <a:r>
              <a:rPr lang="tr-TR" dirty="0"/>
              <a:t> </a:t>
            </a:r>
            <a:r>
              <a:rPr lang="tr-TR" dirty="0" err="1"/>
              <a:t>infected</a:t>
            </a:r>
            <a:r>
              <a:rPr lang="tr-TR" dirty="0"/>
              <a:t> in </a:t>
            </a:r>
            <a:r>
              <a:rPr lang="tr-TR" dirty="0" err="1"/>
              <a:t>utero</a:t>
            </a:r>
            <a:r>
              <a:rPr lang="tr-TR" dirty="0"/>
              <a:t> </a:t>
            </a:r>
            <a:r>
              <a:rPr lang="tr-TR" dirty="0" err="1"/>
              <a:t>are</a:t>
            </a:r>
            <a:r>
              <a:rPr lang="tr-TR" dirty="0"/>
              <a:t> </a:t>
            </a:r>
            <a:r>
              <a:rPr lang="tr-TR" dirty="0" err="1"/>
              <a:t>usually</a:t>
            </a:r>
            <a:r>
              <a:rPr lang="tr-TR" dirty="0"/>
              <a:t> </a:t>
            </a:r>
            <a:r>
              <a:rPr lang="tr-TR" dirty="0" err="1"/>
              <a:t>abnormal</a:t>
            </a:r>
            <a:r>
              <a:rPr lang="tr-TR" dirty="0"/>
              <a:t> </a:t>
            </a:r>
            <a:r>
              <a:rPr lang="tr-TR" dirty="0" err="1"/>
              <a:t>from</a:t>
            </a:r>
            <a:r>
              <a:rPr lang="tr-TR" dirty="0"/>
              <a:t> </a:t>
            </a:r>
            <a:r>
              <a:rPr lang="tr-TR" dirty="0" err="1" smtClean="0"/>
              <a:t>birth</a:t>
            </a:r>
            <a:endParaRPr lang="tr-TR" dirty="0" smtClean="0"/>
          </a:p>
          <a:p>
            <a:pPr marL="0" indent="0">
              <a:buNone/>
            </a:pPr>
            <a:r>
              <a:rPr lang="tr-TR" dirty="0" err="1" smtClean="0"/>
              <a:t>and</a:t>
            </a:r>
            <a:r>
              <a:rPr lang="tr-TR" dirty="0" smtClean="0"/>
              <a:t> </a:t>
            </a:r>
            <a:r>
              <a:rPr lang="tr-TR" dirty="0" err="1"/>
              <a:t>exhibit</a:t>
            </a:r>
            <a:r>
              <a:rPr lang="tr-TR" dirty="0"/>
              <a:t> </a:t>
            </a:r>
            <a:r>
              <a:rPr lang="tr-TR" dirty="0" err="1"/>
              <a:t>any</a:t>
            </a:r>
            <a:r>
              <a:rPr lang="tr-TR" dirty="0"/>
              <a:t> </a:t>
            </a:r>
            <a:r>
              <a:rPr lang="tr-TR" dirty="0" err="1"/>
              <a:t>combination</a:t>
            </a:r>
            <a:r>
              <a:rPr lang="tr-TR" dirty="0"/>
              <a:t> </a:t>
            </a:r>
            <a:r>
              <a:rPr lang="tr-TR" dirty="0" err="1"/>
              <a:t>or</a:t>
            </a:r>
            <a:r>
              <a:rPr lang="tr-TR" dirty="0"/>
              <a:t> </a:t>
            </a:r>
            <a:r>
              <a:rPr lang="tr-TR" dirty="0" err="1"/>
              <a:t>all</a:t>
            </a:r>
            <a:r>
              <a:rPr lang="tr-TR" dirty="0"/>
              <a:t> of </a:t>
            </a:r>
            <a:r>
              <a:rPr lang="tr-TR" dirty="0" err="1"/>
              <a:t>the</a:t>
            </a:r>
            <a:r>
              <a:rPr lang="tr-TR" dirty="0"/>
              <a:t> </a:t>
            </a:r>
            <a:r>
              <a:rPr lang="tr-TR" dirty="0" err="1"/>
              <a:t>following</a:t>
            </a:r>
            <a:r>
              <a:rPr lang="tr-TR" dirty="0"/>
              <a:t>: </a:t>
            </a:r>
            <a:endParaRPr lang="tr-TR" dirty="0" smtClean="0"/>
          </a:p>
          <a:p>
            <a:pPr marL="457200" lvl="1" indent="0">
              <a:buNone/>
            </a:pPr>
            <a:r>
              <a:rPr lang="tr-TR" dirty="0" smtClean="0"/>
              <a:t>o </a:t>
            </a:r>
            <a:r>
              <a:rPr lang="tr-TR" dirty="0"/>
              <a:t>Fever </a:t>
            </a:r>
            <a:endParaRPr lang="tr-TR" dirty="0" smtClean="0"/>
          </a:p>
          <a:p>
            <a:pPr marL="457200" lvl="1" indent="0">
              <a:buNone/>
            </a:pPr>
            <a:r>
              <a:rPr lang="tr-TR" dirty="0" smtClean="0"/>
              <a:t>o </a:t>
            </a:r>
            <a:r>
              <a:rPr lang="tr-TR" dirty="0" err="1"/>
              <a:t>Lethargy</a:t>
            </a:r>
            <a:r>
              <a:rPr lang="tr-TR" dirty="0"/>
              <a:t> </a:t>
            </a:r>
            <a:endParaRPr lang="tr-TR" dirty="0" smtClean="0"/>
          </a:p>
          <a:p>
            <a:pPr marL="457200" lvl="1" indent="0">
              <a:buNone/>
            </a:pPr>
            <a:r>
              <a:rPr lang="tr-TR" dirty="0" smtClean="0"/>
              <a:t>o </a:t>
            </a:r>
            <a:r>
              <a:rPr lang="tr-TR" dirty="0" err="1"/>
              <a:t>Weakness</a:t>
            </a:r>
            <a:r>
              <a:rPr lang="tr-TR" dirty="0"/>
              <a:t> </a:t>
            </a:r>
            <a:endParaRPr lang="tr-TR" dirty="0" smtClean="0"/>
          </a:p>
          <a:p>
            <a:pPr marL="457200" lvl="1" indent="0">
              <a:buNone/>
            </a:pPr>
            <a:r>
              <a:rPr lang="tr-TR" dirty="0" smtClean="0"/>
              <a:t>o </a:t>
            </a:r>
            <a:r>
              <a:rPr lang="tr-TR" dirty="0" err="1"/>
              <a:t>Jaundice</a:t>
            </a:r>
            <a:r>
              <a:rPr lang="tr-TR" dirty="0"/>
              <a:t> </a:t>
            </a:r>
            <a:endParaRPr lang="tr-TR" dirty="0" smtClean="0"/>
          </a:p>
          <a:p>
            <a:pPr marL="457200" lvl="1" indent="0">
              <a:buNone/>
            </a:pPr>
            <a:r>
              <a:rPr lang="tr-TR" dirty="0" smtClean="0"/>
              <a:t>o </a:t>
            </a:r>
            <a:r>
              <a:rPr lang="tr-TR" dirty="0" err="1"/>
              <a:t>Respiratory</a:t>
            </a:r>
            <a:r>
              <a:rPr lang="tr-TR" dirty="0"/>
              <a:t> </a:t>
            </a:r>
            <a:r>
              <a:rPr lang="tr-TR" dirty="0" err="1"/>
              <a:t>distress</a:t>
            </a:r>
            <a:r>
              <a:rPr lang="tr-TR" dirty="0"/>
              <a:t>/</a:t>
            </a:r>
            <a:r>
              <a:rPr lang="tr-TR" dirty="0" err="1"/>
              <a:t>stridor</a:t>
            </a:r>
            <a:r>
              <a:rPr lang="tr-TR" dirty="0"/>
              <a:t>/</a:t>
            </a:r>
            <a:r>
              <a:rPr lang="tr-TR" dirty="0" err="1"/>
              <a:t>pneumonia</a:t>
            </a:r>
            <a:r>
              <a:rPr lang="tr-TR" dirty="0"/>
              <a:t> </a:t>
            </a:r>
            <a:endParaRPr lang="tr-TR" dirty="0" smtClean="0"/>
          </a:p>
          <a:p>
            <a:pPr marL="457200" lvl="1" indent="0">
              <a:buNone/>
            </a:pPr>
            <a:r>
              <a:rPr lang="tr-TR" dirty="0" smtClean="0"/>
              <a:t>o </a:t>
            </a:r>
            <a:r>
              <a:rPr lang="tr-TR" dirty="0"/>
              <a:t>CNS </a:t>
            </a:r>
            <a:r>
              <a:rPr lang="tr-TR" dirty="0" err="1"/>
              <a:t>signs</a:t>
            </a:r>
            <a:r>
              <a:rPr lang="tr-TR" dirty="0"/>
              <a:t> (</a:t>
            </a:r>
            <a:r>
              <a:rPr lang="tr-TR" dirty="0" err="1"/>
              <a:t>occasionally</a:t>
            </a:r>
            <a:r>
              <a:rPr lang="tr-TR" dirty="0"/>
              <a:t>) </a:t>
            </a:r>
            <a:endParaRPr lang="tr-TR" dirty="0" smtClean="0"/>
          </a:p>
          <a:p>
            <a:pPr marL="457200" lvl="1" indent="0">
              <a:buNone/>
            </a:pPr>
            <a:r>
              <a:rPr lang="tr-TR" dirty="0" smtClean="0"/>
              <a:t>o </a:t>
            </a:r>
            <a:r>
              <a:rPr lang="tr-TR" dirty="0" err="1"/>
              <a:t>Death</a:t>
            </a:r>
            <a:r>
              <a:rPr lang="tr-TR" dirty="0"/>
              <a:t> </a:t>
            </a:r>
            <a:r>
              <a:rPr lang="tr-TR" dirty="0" err="1"/>
              <a:t>commonly</a:t>
            </a:r>
            <a:r>
              <a:rPr lang="tr-TR" dirty="0"/>
              <a:t> </a:t>
            </a:r>
            <a:r>
              <a:rPr lang="tr-TR" dirty="0" err="1"/>
              <a:t>occurs</a:t>
            </a:r>
            <a:r>
              <a:rPr lang="tr-TR" dirty="0"/>
              <a:t> </a:t>
            </a:r>
            <a:r>
              <a:rPr lang="tr-TR" dirty="0" err="1"/>
              <a:t>within</a:t>
            </a:r>
            <a:r>
              <a:rPr lang="tr-TR" dirty="0"/>
              <a:t> 3 </a:t>
            </a:r>
            <a:r>
              <a:rPr lang="tr-TR" dirty="0" err="1"/>
              <a:t>days</a:t>
            </a:r>
            <a:r>
              <a:rPr lang="tr-TR" dirty="0"/>
              <a:t>. </a:t>
            </a:r>
            <a:endParaRPr lang="tr-TR" dirty="0" smtClean="0"/>
          </a:p>
          <a:p>
            <a:r>
              <a:rPr lang="tr-TR" dirty="0" err="1" smtClean="0">
                <a:solidFill>
                  <a:srgbClr val="FF3300"/>
                </a:solidFill>
              </a:rPr>
              <a:t>Older</a:t>
            </a:r>
            <a:r>
              <a:rPr lang="tr-TR" dirty="0" smtClean="0">
                <a:solidFill>
                  <a:srgbClr val="FF3300"/>
                </a:solidFill>
              </a:rPr>
              <a:t> </a:t>
            </a:r>
            <a:r>
              <a:rPr lang="tr-TR" dirty="0" err="1">
                <a:solidFill>
                  <a:srgbClr val="FF3300"/>
                </a:solidFill>
              </a:rPr>
              <a:t>foals</a:t>
            </a:r>
            <a:r>
              <a:rPr lang="tr-TR" dirty="0">
                <a:solidFill>
                  <a:srgbClr val="FF3300"/>
                </a:solidFill>
              </a:rPr>
              <a:t>: </a:t>
            </a:r>
            <a:r>
              <a:rPr lang="tr-TR" dirty="0" err="1"/>
              <a:t>nasal</a:t>
            </a:r>
            <a:r>
              <a:rPr lang="tr-TR" dirty="0"/>
              <a:t> </a:t>
            </a:r>
            <a:r>
              <a:rPr lang="tr-TR" dirty="0" err="1"/>
              <a:t>discharge</a:t>
            </a:r>
            <a:r>
              <a:rPr lang="tr-TR" dirty="0"/>
              <a:t> is </a:t>
            </a:r>
            <a:r>
              <a:rPr lang="tr-TR" dirty="0" err="1"/>
              <a:t>the</a:t>
            </a:r>
            <a:r>
              <a:rPr lang="tr-TR" dirty="0"/>
              <a:t> </a:t>
            </a:r>
            <a:r>
              <a:rPr lang="tr-TR" dirty="0" err="1"/>
              <a:t>most</a:t>
            </a:r>
            <a:r>
              <a:rPr lang="tr-TR" dirty="0"/>
              <a:t> </a:t>
            </a:r>
            <a:r>
              <a:rPr lang="tr-TR" dirty="0" err="1"/>
              <a:t>common</a:t>
            </a:r>
            <a:r>
              <a:rPr lang="tr-TR" dirty="0"/>
              <a:t> </a:t>
            </a:r>
            <a:r>
              <a:rPr lang="tr-TR" dirty="0" err="1"/>
              <a:t>sign</a:t>
            </a:r>
            <a:r>
              <a:rPr lang="tr-TR" dirty="0"/>
              <a:t> of </a:t>
            </a:r>
            <a:r>
              <a:rPr lang="tr-TR" dirty="0" err="1"/>
              <a:t>disease</a:t>
            </a:r>
            <a:r>
              <a:rPr lang="tr-TR" dirty="0"/>
              <a:t>.</a:t>
            </a:r>
          </a:p>
        </p:txBody>
      </p:sp>
      <p:pic>
        <p:nvPicPr>
          <p:cNvPr id="4" name="Resim 3"/>
          <p:cNvPicPr>
            <a:picLocks noChangeAspect="1"/>
          </p:cNvPicPr>
          <p:nvPr/>
        </p:nvPicPr>
        <p:blipFill>
          <a:blip r:embed="rId2"/>
          <a:stretch>
            <a:fillRect/>
          </a:stretch>
        </p:blipFill>
        <p:spPr>
          <a:xfrm>
            <a:off x="9272955" y="2952435"/>
            <a:ext cx="2634762" cy="3671102"/>
          </a:xfrm>
          <a:prstGeom prst="rect">
            <a:avLst/>
          </a:prstGeom>
        </p:spPr>
      </p:pic>
      <p:sp>
        <p:nvSpPr>
          <p:cNvPr id="5" name="Dikdörtgen 4"/>
          <p:cNvSpPr/>
          <p:nvPr/>
        </p:nvSpPr>
        <p:spPr>
          <a:xfrm>
            <a:off x="7924800" y="6604084"/>
            <a:ext cx="4267200" cy="253916"/>
          </a:xfrm>
          <a:prstGeom prst="rect">
            <a:avLst/>
          </a:prstGeom>
        </p:spPr>
        <p:txBody>
          <a:bodyPr wrap="square">
            <a:spAutoFit/>
          </a:bodyPr>
          <a:lstStyle/>
          <a:p>
            <a:r>
              <a:rPr lang="tr-TR" sz="1050" dirty="0"/>
              <a:t>http://</a:t>
            </a:r>
            <a:r>
              <a:rPr lang="tr-TR" sz="1050" dirty="0" err="1"/>
              <a:t>www.vetbook.org</a:t>
            </a:r>
            <a:r>
              <a:rPr lang="tr-TR" sz="1050" dirty="0"/>
              <a:t>/</a:t>
            </a:r>
            <a:r>
              <a:rPr lang="tr-TR" sz="1050" dirty="0" err="1"/>
              <a:t>wiki</a:t>
            </a:r>
            <a:r>
              <a:rPr lang="tr-TR" sz="1050" dirty="0"/>
              <a:t>/</a:t>
            </a:r>
            <a:r>
              <a:rPr lang="tr-TR" sz="1050" dirty="0" err="1"/>
              <a:t>horse</a:t>
            </a:r>
            <a:r>
              <a:rPr lang="tr-TR" sz="1050" dirty="0"/>
              <a:t>/</a:t>
            </a:r>
            <a:r>
              <a:rPr lang="tr-TR" sz="1050" dirty="0" err="1"/>
              <a:t>index.php?title</a:t>
            </a:r>
            <a:r>
              <a:rPr lang="tr-TR" sz="1050" dirty="0"/>
              <a:t>=</a:t>
            </a:r>
            <a:r>
              <a:rPr lang="tr-TR" sz="1050" dirty="0" err="1"/>
              <a:t>Equine_herpesvirus</a:t>
            </a:r>
            <a:endParaRPr lang="tr-TR" sz="1050" dirty="0"/>
          </a:p>
        </p:txBody>
      </p:sp>
      <p:pic>
        <p:nvPicPr>
          <p:cNvPr id="6" name="Resim 5"/>
          <p:cNvPicPr>
            <a:picLocks noChangeAspect="1"/>
          </p:cNvPicPr>
          <p:nvPr/>
        </p:nvPicPr>
        <p:blipFill>
          <a:blip r:embed="rId3"/>
          <a:stretch>
            <a:fillRect/>
          </a:stretch>
        </p:blipFill>
        <p:spPr>
          <a:xfrm>
            <a:off x="7842739" y="214145"/>
            <a:ext cx="4064978" cy="2703211"/>
          </a:xfrm>
          <a:prstGeom prst="rect">
            <a:avLst/>
          </a:prstGeom>
        </p:spPr>
      </p:pic>
    </p:spTree>
    <p:extLst>
      <p:ext uri="{BB962C8B-B14F-4D97-AF65-F5344CB8AC3E}">
        <p14:creationId xmlns:p14="http://schemas.microsoft.com/office/powerpoint/2010/main" val="453355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55431" y="468924"/>
            <a:ext cx="10515600" cy="5684594"/>
          </a:xfrm>
        </p:spPr>
        <p:txBody>
          <a:bodyPr>
            <a:normAutofit lnSpcReduction="10000"/>
          </a:bodyPr>
          <a:lstStyle/>
          <a:p>
            <a:pPr marL="0" indent="0">
              <a:buNone/>
            </a:pPr>
            <a:r>
              <a:rPr lang="tr-TR" dirty="0" err="1" smtClean="0">
                <a:solidFill>
                  <a:srgbClr val="FF33CC"/>
                </a:solidFill>
              </a:rPr>
              <a:t>Abortion</a:t>
            </a:r>
            <a:endParaRPr lang="tr-TR" dirty="0" smtClean="0">
              <a:solidFill>
                <a:srgbClr val="FF33CC"/>
              </a:solidFill>
            </a:endParaRPr>
          </a:p>
          <a:p>
            <a:r>
              <a:rPr lang="tr-TR" dirty="0" err="1" smtClean="0"/>
              <a:t>Most</a:t>
            </a:r>
            <a:r>
              <a:rPr lang="tr-TR" dirty="0" smtClean="0"/>
              <a:t> </a:t>
            </a:r>
            <a:r>
              <a:rPr lang="tr-TR" dirty="0" err="1"/>
              <a:t>often</a:t>
            </a:r>
            <a:r>
              <a:rPr lang="tr-TR" dirty="0"/>
              <a:t>, </a:t>
            </a:r>
            <a:r>
              <a:rPr lang="tr-TR" dirty="0" err="1"/>
              <a:t>no</a:t>
            </a:r>
            <a:r>
              <a:rPr lang="tr-TR" dirty="0"/>
              <a:t> </a:t>
            </a:r>
            <a:r>
              <a:rPr lang="tr-TR" dirty="0" err="1"/>
              <a:t>warning</a:t>
            </a:r>
            <a:r>
              <a:rPr lang="tr-TR" dirty="0"/>
              <a:t> </a:t>
            </a:r>
            <a:r>
              <a:rPr lang="tr-TR" dirty="0" err="1"/>
              <a:t>signs</a:t>
            </a:r>
            <a:r>
              <a:rPr lang="tr-TR" dirty="0"/>
              <a:t> of </a:t>
            </a:r>
            <a:r>
              <a:rPr lang="tr-TR" dirty="0" err="1"/>
              <a:t>impending</a:t>
            </a:r>
            <a:r>
              <a:rPr lang="tr-TR" dirty="0"/>
              <a:t> </a:t>
            </a:r>
            <a:endParaRPr lang="tr-TR" dirty="0" smtClean="0"/>
          </a:p>
          <a:p>
            <a:pPr marL="0" indent="0">
              <a:buNone/>
            </a:pPr>
            <a:r>
              <a:rPr lang="tr-TR" dirty="0" err="1" smtClean="0"/>
              <a:t>abortion</a:t>
            </a:r>
            <a:r>
              <a:rPr lang="tr-TR" dirty="0" smtClean="0"/>
              <a:t> </a:t>
            </a:r>
            <a:r>
              <a:rPr lang="tr-TR" dirty="0"/>
              <a:t>in </a:t>
            </a:r>
            <a:r>
              <a:rPr lang="tr-TR" dirty="0" err="1"/>
              <a:t>the</a:t>
            </a:r>
            <a:r>
              <a:rPr lang="tr-TR" dirty="0"/>
              <a:t> </a:t>
            </a:r>
            <a:r>
              <a:rPr lang="tr-TR" dirty="0" err="1"/>
              <a:t>mare</a:t>
            </a:r>
            <a:r>
              <a:rPr lang="tr-TR" dirty="0"/>
              <a:t>. </a:t>
            </a:r>
            <a:r>
              <a:rPr lang="tr-TR" dirty="0" err="1"/>
              <a:t>Typically</a:t>
            </a:r>
            <a:r>
              <a:rPr lang="tr-TR" dirty="0"/>
              <a:t> </a:t>
            </a:r>
            <a:r>
              <a:rPr lang="tr-TR" dirty="0" err="1"/>
              <a:t>occurs</a:t>
            </a:r>
            <a:r>
              <a:rPr lang="tr-TR" dirty="0"/>
              <a:t> in </a:t>
            </a:r>
            <a:r>
              <a:rPr lang="tr-TR" dirty="0" err="1"/>
              <a:t>late</a:t>
            </a:r>
            <a:r>
              <a:rPr lang="tr-TR" dirty="0"/>
              <a:t> </a:t>
            </a:r>
            <a:endParaRPr lang="tr-TR" dirty="0" smtClean="0"/>
          </a:p>
          <a:p>
            <a:pPr marL="0" indent="0">
              <a:buNone/>
            </a:pPr>
            <a:r>
              <a:rPr lang="tr-TR" dirty="0" err="1" smtClean="0"/>
              <a:t>pregnancy</a:t>
            </a:r>
            <a:r>
              <a:rPr lang="tr-TR" dirty="0" smtClean="0"/>
              <a:t> </a:t>
            </a:r>
            <a:r>
              <a:rPr lang="tr-TR" dirty="0"/>
              <a:t>(7+ </a:t>
            </a:r>
            <a:r>
              <a:rPr lang="tr-TR" dirty="0" err="1"/>
              <a:t>months</a:t>
            </a:r>
            <a:r>
              <a:rPr lang="tr-TR" dirty="0"/>
              <a:t>); </a:t>
            </a:r>
            <a:r>
              <a:rPr lang="tr-TR" dirty="0" err="1"/>
              <a:t>very</a:t>
            </a:r>
            <a:r>
              <a:rPr lang="tr-TR" dirty="0"/>
              <a:t> </a:t>
            </a:r>
            <a:r>
              <a:rPr lang="tr-TR" dirty="0" err="1"/>
              <a:t>occasionally</a:t>
            </a:r>
            <a:r>
              <a:rPr lang="tr-TR" dirty="0"/>
              <a:t> as </a:t>
            </a:r>
            <a:endParaRPr lang="tr-TR" dirty="0" smtClean="0"/>
          </a:p>
          <a:p>
            <a:pPr marL="0" indent="0">
              <a:buNone/>
            </a:pPr>
            <a:r>
              <a:rPr lang="tr-TR" dirty="0" err="1" smtClean="0"/>
              <a:t>early</a:t>
            </a:r>
            <a:r>
              <a:rPr lang="tr-TR" dirty="0" smtClean="0"/>
              <a:t> </a:t>
            </a:r>
            <a:r>
              <a:rPr lang="tr-TR" dirty="0"/>
              <a:t>as 4 </a:t>
            </a:r>
            <a:r>
              <a:rPr lang="tr-TR" dirty="0" err="1" smtClean="0"/>
              <a:t>months</a:t>
            </a:r>
            <a:r>
              <a:rPr lang="tr-TR" dirty="0" smtClean="0"/>
              <a:t>.</a:t>
            </a:r>
          </a:p>
          <a:p>
            <a:pPr marL="0" indent="0">
              <a:buNone/>
            </a:pPr>
            <a:r>
              <a:rPr lang="tr-TR" dirty="0" err="1">
                <a:solidFill>
                  <a:srgbClr val="FF33CC"/>
                </a:solidFill>
              </a:rPr>
              <a:t>Neurologic</a:t>
            </a:r>
            <a:r>
              <a:rPr lang="tr-TR" dirty="0">
                <a:solidFill>
                  <a:srgbClr val="FF33CC"/>
                </a:solidFill>
              </a:rPr>
              <a:t> </a:t>
            </a:r>
            <a:r>
              <a:rPr lang="tr-TR" dirty="0" err="1">
                <a:solidFill>
                  <a:srgbClr val="FF33CC"/>
                </a:solidFill>
              </a:rPr>
              <a:t>disease</a:t>
            </a:r>
            <a:r>
              <a:rPr lang="tr-TR" dirty="0">
                <a:solidFill>
                  <a:srgbClr val="FF33CC"/>
                </a:solidFill>
              </a:rPr>
              <a:t> </a:t>
            </a:r>
            <a:endParaRPr lang="tr-TR" dirty="0" smtClean="0">
              <a:solidFill>
                <a:srgbClr val="FF33CC"/>
              </a:solidFill>
            </a:endParaRPr>
          </a:p>
          <a:p>
            <a:r>
              <a:rPr lang="tr-TR" dirty="0" err="1" smtClean="0"/>
              <a:t>Incoordination</a:t>
            </a:r>
            <a:r>
              <a:rPr lang="tr-TR" dirty="0" smtClean="0"/>
              <a:t> </a:t>
            </a:r>
            <a:r>
              <a:rPr lang="tr-TR" dirty="0"/>
              <a:t>of </a:t>
            </a:r>
            <a:r>
              <a:rPr lang="tr-TR" dirty="0" err="1"/>
              <a:t>the</a:t>
            </a:r>
            <a:r>
              <a:rPr lang="tr-TR" dirty="0"/>
              <a:t> </a:t>
            </a:r>
            <a:r>
              <a:rPr lang="tr-TR" dirty="0" err="1"/>
              <a:t>hind</a:t>
            </a:r>
            <a:r>
              <a:rPr lang="tr-TR" dirty="0"/>
              <a:t> (</a:t>
            </a:r>
            <a:r>
              <a:rPr lang="tr-TR" dirty="0" err="1"/>
              <a:t>and</a:t>
            </a:r>
            <a:r>
              <a:rPr lang="tr-TR" dirty="0"/>
              <a:t> </a:t>
            </a:r>
            <a:r>
              <a:rPr lang="tr-TR" dirty="0" err="1"/>
              <a:t>occasionally</a:t>
            </a:r>
            <a:r>
              <a:rPr lang="tr-TR" dirty="0"/>
              <a:t> </a:t>
            </a:r>
            <a:r>
              <a:rPr lang="tr-TR" dirty="0" err="1"/>
              <a:t>fore</a:t>
            </a:r>
            <a:r>
              <a:rPr lang="tr-TR" dirty="0"/>
              <a:t>) </a:t>
            </a:r>
            <a:r>
              <a:rPr lang="tr-TR" dirty="0" err="1"/>
              <a:t>limbs</a:t>
            </a:r>
            <a:r>
              <a:rPr lang="tr-TR" dirty="0"/>
              <a:t> : </a:t>
            </a:r>
            <a:endParaRPr lang="tr-TR" dirty="0" smtClean="0"/>
          </a:p>
          <a:p>
            <a:r>
              <a:rPr lang="tr-TR" dirty="0" err="1" smtClean="0"/>
              <a:t>Ataxia</a:t>
            </a:r>
            <a:r>
              <a:rPr lang="tr-TR" dirty="0" smtClean="0"/>
              <a:t> </a:t>
            </a:r>
            <a:r>
              <a:rPr lang="tr-TR" dirty="0" err="1"/>
              <a:t>or</a:t>
            </a:r>
            <a:r>
              <a:rPr lang="tr-TR" dirty="0"/>
              <a:t> </a:t>
            </a:r>
            <a:r>
              <a:rPr lang="tr-TR" dirty="0" err="1"/>
              <a:t>wobbly</a:t>
            </a:r>
            <a:r>
              <a:rPr lang="tr-TR" dirty="0"/>
              <a:t> </a:t>
            </a:r>
            <a:r>
              <a:rPr lang="tr-TR" dirty="0" err="1" smtClean="0"/>
              <a:t>gait</a:t>
            </a:r>
            <a:endParaRPr lang="tr-TR" dirty="0" smtClean="0"/>
          </a:p>
          <a:p>
            <a:r>
              <a:rPr lang="tr-TR" dirty="0" err="1" smtClean="0"/>
              <a:t>Urine</a:t>
            </a:r>
            <a:r>
              <a:rPr lang="tr-TR" dirty="0" smtClean="0"/>
              <a:t> </a:t>
            </a:r>
            <a:r>
              <a:rPr lang="tr-TR" dirty="0" err="1"/>
              <a:t>retention</a:t>
            </a:r>
            <a:r>
              <a:rPr lang="tr-TR" dirty="0"/>
              <a:t>/</a:t>
            </a:r>
            <a:r>
              <a:rPr lang="tr-TR" dirty="0" err="1"/>
              <a:t>dribbling</a:t>
            </a:r>
            <a:r>
              <a:rPr lang="tr-TR" dirty="0"/>
              <a:t> </a:t>
            </a:r>
          </a:p>
          <a:p>
            <a:r>
              <a:rPr lang="tr-TR" dirty="0" err="1" smtClean="0"/>
              <a:t>Bladder</a:t>
            </a:r>
            <a:r>
              <a:rPr lang="tr-TR" dirty="0" smtClean="0"/>
              <a:t> </a:t>
            </a:r>
            <a:r>
              <a:rPr lang="tr-TR" dirty="0" err="1"/>
              <a:t>atony</a:t>
            </a:r>
            <a:r>
              <a:rPr lang="tr-TR" dirty="0"/>
              <a:t> </a:t>
            </a:r>
          </a:p>
          <a:p>
            <a:r>
              <a:rPr lang="tr-TR" dirty="0" err="1" smtClean="0"/>
              <a:t>Recumbency</a:t>
            </a:r>
            <a:r>
              <a:rPr lang="tr-TR" dirty="0" smtClean="0"/>
              <a:t> </a:t>
            </a:r>
            <a:r>
              <a:rPr lang="tr-TR" dirty="0" err="1"/>
              <a:t>with</a:t>
            </a:r>
            <a:r>
              <a:rPr lang="tr-TR" dirty="0"/>
              <a:t> </a:t>
            </a:r>
            <a:r>
              <a:rPr lang="tr-TR" dirty="0" err="1"/>
              <a:t>inability</a:t>
            </a:r>
            <a:r>
              <a:rPr lang="tr-TR" dirty="0"/>
              <a:t> </a:t>
            </a:r>
            <a:r>
              <a:rPr lang="tr-TR" dirty="0" err="1"/>
              <a:t>to</a:t>
            </a:r>
            <a:r>
              <a:rPr lang="tr-TR" dirty="0"/>
              <a:t> </a:t>
            </a:r>
            <a:r>
              <a:rPr lang="tr-TR" dirty="0" err="1"/>
              <a:t>rise</a:t>
            </a:r>
            <a:r>
              <a:rPr lang="tr-TR" dirty="0"/>
              <a:t> </a:t>
            </a:r>
            <a:endParaRPr lang="tr-TR" dirty="0" smtClean="0"/>
          </a:p>
          <a:p>
            <a:r>
              <a:rPr lang="tr-TR" dirty="0" err="1" smtClean="0"/>
              <a:t>Neurologic</a:t>
            </a:r>
            <a:r>
              <a:rPr lang="tr-TR" dirty="0" smtClean="0"/>
              <a:t> </a:t>
            </a:r>
            <a:r>
              <a:rPr lang="tr-TR" dirty="0" err="1"/>
              <a:t>signs</a:t>
            </a:r>
            <a:r>
              <a:rPr lang="tr-TR" dirty="0"/>
              <a:t> </a:t>
            </a:r>
            <a:r>
              <a:rPr lang="tr-TR" dirty="0" err="1"/>
              <a:t>are</a:t>
            </a:r>
            <a:r>
              <a:rPr lang="tr-TR" dirty="0"/>
              <a:t> </a:t>
            </a:r>
            <a:r>
              <a:rPr lang="tr-TR" dirty="0" err="1"/>
              <a:t>often</a:t>
            </a:r>
            <a:r>
              <a:rPr lang="tr-TR" dirty="0"/>
              <a:t> </a:t>
            </a:r>
            <a:r>
              <a:rPr lang="tr-TR" dirty="0" err="1"/>
              <a:t>preceded</a:t>
            </a:r>
            <a:r>
              <a:rPr lang="tr-TR" dirty="0"/>
              <a:t> </a:t>
            </a:r>
            <a:r>
              <a:rPr lang="tr-TR" dirty="0" err="1"/>
              <a:t>by</a:t>
            </a:r>
            <a:r>
              <a:rPr lang="tr-TR" dirty="0"/>
              <a:t> </a:t>
            </a:r>
            <a:r>
              <a:rPr lang="tr-TR" dirty="0" err="1"/>
              <a:t>fever</a:t>
            </a:r>
            <a:r>
              <a:rPr lang="tr-TR" dirty="0"/>
              <a:t> </a:t>
            </a:r>
            <a:r>
              <a:rPr lang="tr-TR" dirty="0" err="1"/>
              <a:t>and</a:t>
            </a:r>
            <a:r>
              <a:rPr lang="tr-TR" dirty="0"/>
              <a:t>/</a:t>
            </a:r>
            <a:r>
              <a:rPr lang="tr-TR" dirty="0" err="1"/>
              <a:t>or</a:t>
            </a:r>
            <a:r>
              <a:rPr lang="tr-TR" dirty="0"/>
              <a:t> </a:t>
            </a:r>
            <a:r>
              <a:rPr lang="tr-TR" dirty="0" err="1"/>
              <a:t>respiratory</a:t>
            </a:r>
            <a:r>
              <a:rPr lang="tr-TR" dirty="0"/>
              <a:t> </a:t>
            </a:r>
            <a:r>
              <a:rPr lang="tr-TR" dirty="0" err="1"/>
              <a:t>signs</a:t>
            </a:r>
            <a:endParaRPr lang="tr-TR" dirty="0"/>
          </a:p>
        </p:txBody>
      </p:sp>
      <p:pic>
        <p:nvPicPr>
          <p:cNvPr id="4" name="Resim 3"/>
          <p:cNvPicPr>
            <a:picLocks noChangeAspect="1"/>
          </p:cNvPicPr>
          <p:nvPr/>
        </p:nvPicPr>
        <p:blipFill>
          <a:blip r:embed="rId2"/>
          <a:stretch>
            <a:fillRect/>
          </a:stretch>
        </p:blipFill>
        <p:spPr>
          <a:xfrm>
            <a:off x="8258908" y="94761"/>
            <a:ext cx="3810000" cy="2565400"/>
          </a:xfrm>
          <a:prstGeom prst="rect">
            <a:avLst/>
          </a:prstGeom>
        </p:spPr>
      </p:pic>
      <p:sp>
        <p:nvSpPr>
          <p:cNvPr id="5" name="Dikdörtgen 4"/>
          <p:cNvSpPr/>
          <p:nvPr/>
        </p:nvSpPr>
        <p:spPr>
          <a:xfrm>
            <a:off x="8077201" y="6611779"/>
            <a:ext cx="3991707" cy="246221"/>
          </a:xfrm>
          <a:prstGeom prst="rect">
            <a:avLst/>
          </a:prstGeom>
        </p:spPr>
        <p:txBody>
          <a:bodyPr wrap="square">
            <a:spAutoFit/>
          </a:bodyPr>
          <a:lstStyle/>
          <a:p>
            <a:r>
              <a:rPr lang="tr-TR" sz="1000" dirty="0"/>
              <a:t>http://</a:t>
            </a:r>
            <a:r>
              <a:rPr lang="tr-TR" sz="1000" dirty="0" err="1"/>
              <a:t>www.vetbook.org</a:t>
            </a:r>
            <a:r>
              <a:rPr lang="tr-TR" sz="1000" dirty="0"/>
              <a:t>/</a:t>
            </a:r>
            <a:r>
              <a:rPr lang="tr-TR" sz="1000" dirty="0" err="1"/>
              <a:t>wiki</a:t>
            </a:r>
            <a:r>
              <a:rPr lang="tr-TR" sz="1000" dirty="0"/>
              <a:t>/</a:t>
            </a:r>
            <a:r>
              <a:rPr lang="tr-TR" sz="1000" dirty="0" err="1"/>
              <a:t>horse</a:t>
            </a:r>
            <a:r>
              <a:rPr lang="tr-TR" sz="1000" dirty="0"/>
              <a:t>/</a:t>
            </a:r>
            <a:r>
              <a:rPr lang="tr-TR" sz="1000" dirty="0" err="1"/>
              <a:t>index.php?title</a:t>
            </a:r>
            <a:r>
              <a:rPr lang="tr-TR" sz="1000" dirty="0"/>
              <a:t>=</a:t>
            </a:r>
            <a:r>
              <a:rPr lang="tr-TR" sz="1000" dirty="0" err="1"/>
              <a:t>Equine_herpesvirus</a:t>
            </a:r>
            <a:endParaRPr lang="tr-TR" sz="1000" dirty="0"/>
          </a:p>
        </p:txBody>
      </p:sp>
    </p:spTree>
    <p:extLst>
      <p:ext uri="{BB962C8B-B14F-4D97-AF65-F5344CB8AC3E}">
        <p14:creationId xmlns:p14="http://schemas.microsoft.com/office/powerpoint/2010/main" val="276614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99293" y="134740"/>
            <a:ext cx="4772269" cy="6383290"/>
          </a:xfrm>
          <a:prstGeom prst="rect">
            <a:avLst/>
          </a:prstGeom>
        </p:spPr>
      </p:pic>
      <p:pic>
        <p:nvPicPr>
          <p:cNvPr id="5" name="Resim 4"/>
          <p:cNvPicPr>
            <a:picLocks noChangeAspect="1"/>
          </p:cNvPicPr>
          <p:nvPr/>
        </p:nvPicPr>
        <p:blipFill>
          <a:blip r:embed="rId3"/>
          <a:stretch>
            <a:fillRect/>
          </a:stretch>
        </p:blipFill>
        <p:spPr>
          <a:xfrm>
            <a:off x="5113139" y="776616"/>
            <a:ext cx="6793651" cy="5099538"/>
          </a:xfrm>
          <a:prstGeom prst="rect">
            <a:avLst/>
          </a:prstGeom>
        </p:spPr>
      </p:pic>
      <p:sp>
        <p:nvSpPr>
          <p:cNvPr id="6" name="Dikdörtgen 5"/>
          <p:cNvSpPr/>
          <p:nvPr/>
        </p:nvSpPr>
        <p:spPr>
          <a:xfrm>
            <a:off x="5113139" y="5876154"/>
            <a:ext cx="6935228" cy="584775"/>
          </a:xfrm>
          <a:prstGeom prst="rect">
            <a:avLst/>
          </a:prstGeom>
        </p:spPr>
        <p:txBody>
          <a:bodyPr wrap="square">
            <a:spAutoFit/>
          </a:bodyPr>
          <a:lstStyle/>
          <a:p>
            <a:r>
              <a:rPr lang="tr-TR" sz="1600"/>
              <a:t>Equine</a:t>
            </a:r>
            <a:r>
              <a:rPr lang="tr-TR" sz="1600" dirty="0"/>
              <a:t> </a:t>
            </a:r>
            <a:r>
              <a:rPr lang="tr-TR" sz="1600" dirty="0" err="1"/>
              <a:t>Herpes</a:t>
            </a:r>
            <a:r>
              <a:rPr lang="tr-TR" sz="1600" dirty="0"/>
              <a:t> </a:t>
            </a:r>
            <a:r>
              <a:rPr lang="tr-TR" sz="1600" dirty="0" err="1"/>
              <a:t>Virus</a:t>
            </a:r>
            <a:r>
              <a:rPr lang="tr-TR" sz="1600" dirty="0"/>
              <a:t> (EHV): </a:t>
            </a:r>
            <a:r>
              <a:rPr lang="tr-TR" sz="1600" dirty="0" err="1"/>
              <a:t>Viral</a:t>
            </a:r>
            <a:r>
              <a:rPr lang="tr-TR" sz="1600" dirty="0"/>
              <a:t> </a:t>
            </a:r>
            <a:r>
              <a:rPr lang="tr-TR" sz="1600" dirty="0" err="1"/>
              <a:t>abortion</a:t>
            </a:r>
            <a:r>
              <a:rPr lang="tr-TR" sz="1600" dirty="0"/>
              <a:t> can </a:t>
            </a:r>
            <a:r>
              <a:rPr lang="tr-TR" sz="1600" dirty="0" err="1"/>
              <a:t>occur</a:t>
            </a:r>
            <a:r>
              <a:rPr lang="tr-TR" sz="1600" dirty="0"/>
              <a:t> </a:t>
            </a:r>
            <a:r>
              <a:rPr lang="tr-TR" sz="1600" dirty="0" err="1"/>
              <a:t>from</a:t>
            </a:r>
            <a:r>
              <a:rPr lang="tr-TR" sz="1600" dirty="0"/>
              <a:t> 4 </a:t>
            </a:r>
            <a:r>
              <a:rPr lang="tr-TR" sz="1600" dirty="0" err="1"/>
              <a:t>months</a:t>
            </a:r>
            <a:r>
              <a:rPr lang="tr-TR" sz="1600" dirty="0"/>
              <a:t> </a:t>
            </a:r>
            <a:r>
              <a:rPr lang="tr-TR" sz="1600" dirty="0" err="1"/>
              <a:t>to</a:t>
            </a:r>
            <a:r>
              <a:rPr lang="tr-TR" sz="1600" dirty="0"/>
              <a:t> </a:t>
            </a:r>
            <a:r>
              <a:rPr lang="tr-TR" sz="1600" dirty="0" err="1"/>
              <a:t>full</a:t>
            </a:r>
            <a:r>
              <a:rPr lang="tr-TR" sz="1600" dirty="0"/>
              <a:t> </a:t>
            </a:r>
            <a:r>
              <a:rPr lang="tr-TR" sz="1600" dirty="0" err="1"/>
              <a:t>term</a:t>
            </a:r>
            <a:r>
              <a:rPr lang="tr-TR" sz="1600" dirty="0"/>
              <a:t> </a:t>
            </a:r>
            <a:r>
              <a:rPr lang="tr-TR" sz="1600" dirty="0" err="1"/>
              <a:t>pregnancy</a:t>
            </a:r>
            <a:r>
              <a:rPr lang="tr-TR" sz="1600" dirty="0"/>
              <a:t>, but </a:t>
            </a:r>
            <a:r>
              <a:rPr lang="tr-TR" sz="1600" dirty="0" err="1"/>
              <a:t>most</a:t>
            </a:r>
            <a:r>
              <a:rPr lang="tr-TR" sz="1600" dirty="0"/>
              <a:t> </a:t>
            </a:r>
            <a:r>
              <a:rPr lang="tr-TR" sz="1600" dirty="0" err="1"/>
              <a:t>commonly</a:t>
            </a:r>
            <a:r>
              <a:rPr lang="tr-TR" sz="1600" dirty="0"/>
              <a:t> </a:t>
            </a:r>
            <a:r>
              <a:rPr lang="tr-TR" sz="1600" dirty="0" err="1"/>
              <a:t>from</a:t>
            </a:r>
            <a:r>
              <a:rPr lang="tr-TR" sz="1600" dirty="0"/>
              <a:t> </a:t>
            </a:r>
            <a:r>
              <a:rPr lang="tr-TR" sz="1600" dirty="0" err="1"/>
              <a:t>the</a:t>
            </a:r>
            <a:r>
              <a:rPr lang="tr-TR" sz="1600" dirty="0"/>
              <a:t> </a:t>
            </a:r>
            <a:r>
              <a:rPr lang="tr-TR" sz="1600" dirty="0" err="1"/>
              <a:t>eight-month</a:t>
            </a:r>
            <a:r>
              <a:rPr lang="tr-TR" sz="1600" dirty="0"/>
              <a:t> </a:t>
            </a:r>
            <a:r>
              <a:rPr lang="tr-TR" sz="1600" dirty="0" err="1"/>
              <a:t>stage</a:t>
            </a:r>
            <a:r>
              <a:rPr lang="tr-TR" sz="1600" dirty="0"/>
              <a:t> </a:t>
            </a:r>
            <a:r>
              <a:rPr lang="tr-TR" sz="1600" dirty="0" err="1"/>
              <a:t>onwards</a:t>
            </a:r>
            <a:endParaRPr lang="tr-TR" sz="1600" dirty="0"/>
          </a:p>
        </p:txBody>
      </p:sp>
      <p:sp>
        <p:nvSpPr>
          <p:cNvPr id="7" name="Dikdörtgen 6"/>
          <p:cNvSpPr/>
          <p:nvPr/>
        </p:nvSpPr>
        <p:spPr>
          <a:xfrm>
            <a:off x="6635262" y="6611779"/>
            <a:ext cx="6096000" cy="246221"/>
          </a:xfrm>
          <a:prstGeom prst="rect">
            <a:avLst/>
          </a:prstGeom>
        </p:spPr>
        <p:txBody>
          <a:bodyPr>
            <a:spAutoFit/>
          </a:bodyPr>
          <a:lstStyle/>
          <a:p>
            <a:r>
              <a:rPr lang="tr-TR" sz="1000" dirty="0" err="1"/>
              <a:t>https</a:t>
            </a:r>
            <a:r>
              <a:rPr lang="tr-TR" sz="1000" dirty="0"/>
              <a:t>://</a:t>
            </a:r>
            <a:r>
              <a:rPr lang="tr-TR" sz="1000" dirty="0" err="1"/>
              <a:t>www.theirishfield.ie</a:t>
            </a:r>
            <a:r>
              <a:rPr lang="tr-TR" sz="1000" dirty="0"/>
              <a:t>/horse-sense-a-lack-of-availability-of-equine-herpes-virus-vaccines-192479/</a:t>
            </a:r>
          </a:p>
        </p:txBody>
      </p:sp>
    </p:spTree>
    <p:extLst>
      <p:ext uri="{BB962C8B-B14F-4D97-AF65-F5344CB8AC3E}">
        <p14:creationId xmlns:p14="http://schemas.microsoft.com/office/powerpoint/2010/main" val="566500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4863558" y="0"/>
            <a:ext cx="7328442" cy="6858000"/>
          </a:xfrm>
          <a:prstGeom prst="rect">
            <a:avLst/>
          </a:prstGeom>
        </p:spPr>
      </p:pic>
      <p:sp>
        <p:nvSpPr>
          <p:cNvPr id="5" name="Dikdörtgen 4"/>
          <p:cNvSpPr/>
          <p:nvPr/>
        </p:nvSpPr>
        <p:spPr>
          <a:xfrm>
            <a:off x="8705144" y="6627168"/>
            <a:ext cx="3774831" cy="230832"/>
          </a:xfrm>
          <a:prstGeom prst="rect">
            <a:avLst/>
          </a:prstGeom>
        </p:spPr>
        <p:txBody>
          <a:bodyPr wrap="square">
            <a:spAutoFit/>
          </a:bodyPr>
          <a:lstStyle/>
          <a:p>
            <a:r>
              <a:rPr lang="tr-TR" sz="900" dirty="0" err="1"/>
              <a:t>https</a:t>
            </a:r>
            <a:r>
              <a:rPr lang="tr-TR" sz="900" dirty="0"/>
              <a:t>://</a:t>
            </a:r>
            <a:r>
              <a:rPr lang="tr-TR" sz="900" dirty="0" err="1"/>
              <a:t>ahdc.vet.cornell.edu</a:t>
            </a:r>
            <a:r>
              <a:rPr lang="tr-TR" sz="900" dirty="0"/>
              <a:t>/</a:t>
            </a:r>
            <a:r>
              <a:rPr lang="tr-TR" sz="900" dirty="0" err="1"/>
              <a:t>docs</a:t>
            </a:r>
            <a:r>
              <a:rPr lang="tr-TR" sz="900" dirty="0"/>
              <a:t>/EquineHerpesvirusFinal030513.pdf</a:t>
            </a:r>
          </a:p>
        </p:txBody>
      </p:sp>
      <p:sp>
        <p:nvSpPr>
          <p:cNvPr id="6" name="Dikdörtgen 5"/>
          <p:cNvSpPr/>
          <p:nvPr/>
        </p:nvSpPr>
        <p:spPr>
          <a:xfrm>
            <a:off x="175846" y="1091643"/>
            <a:ext cx="4783015" cy="1754326"/>
          </a:xfrm>
          <a:prstGeom prst="rect">
            <a:avLst/>
          </a:prstGeom>
        </p:spPr>
        <p:txBody>
          <a:bodyPr wrap="square">
            <a:spAutoFit/>
          </a:bodyPr>
          <a:lstStyle/>
          <a:p>
            <a:r>
              <a:rPr lang="tr-TR" dirty="0" err="1"/>
              <a:t>real</a:t>
            </a:r>
            <a:r>
              <a:rPr lang="tr-TR" dirty="0"/>
              <a:t> time PCR </a:t>
            </a:r>
            <a:r>
              <a:rPr lang="tr-TR" dirty="0" smtClean="0"/>
              <a:t>(</a:t>
            </a:r>
            <a:r>
              <a:rPr lang="tr-TR" dirty="0" err="1"/>
              <a:t>q</a:t>
            </a:r>
            <a:r>
              <a:rPr lang="tr-TR" dirty="0" err="1" smtClean="0"/>
              <a:t>PCR</a:t>
            </a:r>
            <a:r>
              <a:rPr lang="tr-TR" dirty="0"/>
              <a:t>) is </a:t>
            </a:r>
            <a:r>
              <a:rPr lang="tr-TR" dirty="0" err="1"/>
              <a:t>more</a:t>
            </a:r>
            <a:r>
              <a:rPr lang="tr-TR" dirty="0"/>
              <a:t> </a:t>
            </a:r>
            <a:r>
              <a:rPr lang="tr-TR" dirty="0" err="1"/>
              <a:t>sensitive</a:t>
            </a:r>
            <a:r>
              <a:rPr lang="tr-TR" dirty="0"/>
              <a:t> </a:t>
            </a:r>
            <a:r>
              <a:rPr lang="tr-TR" dirty="0" err="1"/>
              <a:t>than</a:t>
            </a:r>
            <a:r>
              <a:rPr lang="tr-TR" dirty="0"/>
              <a:t> </a:t>
            </a:r>
            <a:r>
              <a:rPr lang="tr-TR" dirty="0" err="1"/>
              <a:t>conventional</a:t>
            </a:r>
            <a:r>
              <a:rPr lang="tr-TR" dirty="0"/>
              <a:t> PCR.</a:t>
            </a:r>
          </a:p>
          <a:p>
            <a:r>
              <a:rPr lang="tr-TR" dirty="0" smtClean="0"/>
              <a:t>A </a:t>
            </a:r>
            <a:r>
              <a:rPr lang="tr-TR" dirty="0" err="1"/>
              <a:t>commercial</a:t>
            </a:r>
            <a:r>
              <a:rPr lang="tr-TR" dirty="0"/>
              <a:t> ELISA test kit, </a:t>
            </a:r>
            <a:r>
              <a:rPr lang="tr-TR" dirty="0" err="1"/>
              <a:t>suitable</a:t>
            </a:r>
            <a:r>
              <a:rPr lang="tr-TR" dirty="0"/>
              <a:t> </a:t>
            </a:r>
            <a:r>
              <a:rPr lang="tr-TR" dirty="0" err="1"/>
              <a:t>for</a:t>
            </a:r>
            <a:r>
              <a:rPr lang="tr-TR" dirty="0"/>
              <a:t> </a:t>
            </a:r>
            <a:r>
              <a:rPr lang="tr-TR" dirty="0" err="1"/>
              <a:t>use</a:t>
            </a:r>
            <a:r>
              <a:rPr lang="tr-TR" dirty="0"/>
              <a:t> in </a:t>
            </a:r>
            <a:r>
              <a:rPr lang="tr-TR" dirty="0" err="1"/>
              <a:t>practice</a:t>
            </a:r>
            <a:r>
              <a:rPr lang="tr-TR" dirty="0"/>
              <a:t>, is </a:t>
            </a:r>
            <a:r>
              <a:rPr lang="tr-TR" dirty="0" err="1"/>
              <a:t>available</a:t>
            </a:r>
            <a:r>
              <a:rPr lang="tr-TR" dirty="0"/>
              <a:t> </a:t>
            </a:r>
            <a:r>
              <a:rPr lang="tr-TR" dirty="0" err="1"/>
              <a:t>for</a:t>
            </a:r>
            <a:r>
              <a:rPr lang="tr-TR" dirty="0"/>
              <a:t> </a:t>
            </a:r>
            <a:r>
              <a:rPr lang="tr-TR" dirty="0" err="1"/>
              <a:t>detection</a:t>
            </a:r>
            <a:r>
              <a:rPr lang="tr-TR" dirty="0"/>
              <a:t> </a:t>
            </a:r>
            <a:r>
              <a:rPr lang="tr-TR" dirty="0" err="1"/>
              <a:t>and</a:t>
            </a:r>
            <a:r>
              <a:rPr lang="tr-TR" dirty="0"/>
              <a:t> </a:t>
            </a:r>
            <a:r>
              <a:rPr lang="tr-TR" dirty="0" err="1"/>
              <a:t>differentiation</a:t>
            </a:r>
            <a:r>
              <a:rPr lang="tr-TR" dirty="0"/>
              <a:t> of EHV-1 </a:t>
            </a:r>
            <a:r>
              <a:rPr lang="tr-TR" dirty="0" err="1"/>
              <a:t>and</a:t>
            </a:r>
            <a:r>
              <a:rPr lang="tr-TR" dirty="0"/>
              <a:t> EHV-4 </a:t>
            </a:r>
            <a:r>
              <a:rPr lang="tr-TR" dirty="0" err="1"/>
              <a:t>specific</a:t>
            </a:r>
            <a:r>
              <a:rPr lang="tr-TR" dirty="0"/>
              <a:t> </a:t>
            </a:r>
            <a:r>
              <a:rPr lang="tr-TR" dirty="0" err="1"/>
              <a:t>antibodies</a:t>
            </a:r>
            <a:r>
              <a:rPr lang="tr-TR" dirty="0"/>
              <a:t> </a:t>
            </a:r>
            <a:r>
              <a:rPr lang="tr-TR" dirty="0" err="1"/>
              <a:t>directed</a:t>
            </a:r>
            <a:r>
              <a:rPr lang="tr-TR" dirty="0"/>
              <a:t> </a:t>
            </a:r>
            <a:r>
              <a:rPr lang="tr-TR" dirty="0" err="1"/>
              <a:t>against</a:t>
            </a:r>
            <a:r>
              <a:rPr lang="tr-TR" dirty="0"/>
              <a:t> </a:t>
            </a:r>
            <a:r>
              <a:rPr lang="tr-TR" dirty="0" err="1"/>
              <a:t>viral</a:t>
            </a:r>
            <a:r>
              <a:rPr lang="tr-TR" dirty="0"/>
              <a:t> </a:t>
            </a:r>
            <a:r>
              <a:rPr lang="tr-TR" dirty="0" err="1"/>
              <a:t>glycoprotein</a:t>
            </a:r>
            <a:r>
              <a:rPr lang="tr-TR" dirty="0"/>
              <a:t> </a:t>
            </a:r>
            <a:r>
              <a:rPr lang="tr-TR" dirty="0" err="1"/>
              <a:t>gG</a:t>
            </a:r>
            <a:endParaRPr lang="tr-TR" dirty="0"/>
          </a:p>
        </p:txBody>
      </p:sp>
    </p:spTree>
    <p:extLst>
      <p:ext uri="{BB962C8B-B14F-4D97-AF65-F5344CB8AC3E}">
        <p14:creationId xmlns:p14="http://schemas.microsoft.com/office/powerpoint/2010/main" val="1911524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Immunology</a:t>
            </a:r>
            <a:endParaRPr lang="tr-TR" dirty="0">
              <a:solidFill>
                <a:srgbClr val="0070C0"/>
              </a:solidFill>
            </a:endParaRPr>
          </a:p>
        </p:txBody>
      </p:sp>
      <p:sp>
        <p:nvSpPr>
          <p:cNvPr id="3" name="İçerik Yer Tutucusu 2"/>
          <p:cNvSpPr>
            <a:spLocks noGrp="1"/>
          </p:cNvSpPr>
          <p:nvPr>
            <p:ph idx="1"/>
          </p:nvPr>
        </p:nvSpPr>
        <p:spPr/>
        <p:txBody>
          <a:bodyPr>
            <a:normAutofit fontScale="85000" lnSpcReduction="20000"/>
          </a:bodyPr>
          <a:lstStyle/>
          <a:p>
            <a:r>
              <a:rPr lang="tr-TR" dirty="0" err="1"/>
              <a:t>Immunity</a:t>
            </a:r>
            <a:r>
              <a:rPr lang="tr-TR" dirty="0"/>
              <a:t> </a:t>
            </a:r>
            <a:r>
              <a:rPr lang="tr-TR" dirty="0" err="1"/>
              <a:t>after</a:t>
            </a:r>
            <a:r>
              <a:rPr lang="tr-TR" dirty="0"/>
              <a:t> </a:t>
            </a:r>
            <a:r>
              <a:rPr lang="tr-TR" dirty="0" err="1"/>
              <a:t>natural</a:t>
            </a:r>
            <a:r>
              <a:rPr lang="tr-TR" dirty="0"/>
              <a:t> </a:t>
            </a:r>
            <a:r>
              <a:rPr lang="tr-TR" dirty="0" err="1"/>
              <a:t>infection</a:t>
            </a:r>
            <a:r>
              <a:rPr lang="tr-TR" dirty="0"/>
              <a:t> </a:t>
            </a:r>
            <a:r>
              <a:rPr lang="tr-TR" dirty="0" err="1"/>
              <a:t>with</a:t>
            </a:r>
            <a:r>
              <a:rPr lang="tr-TR" dirty="0"/>
              <a:t> </a:t>
            </a:r>
            <a:r>
              <a:rPr lang="tr-TR" dirty="0" err="1"/>
              <a:t>either</a:t>
            </a:r>
            <a:r>
              <a:rPr lang="tr-TR" dirty="0"/>
              <a:t> EHV-1 </a:t>
            </a:r>
            <a:r>
              <a:rPr lang="tr-TR" dirty="0" err="1"/>
              <a:t>or</a:t>
            </a:r>
            <a:r>
              <a:rPr lang="tr-TR" dirty="0"/>
              <a:t> EHV-4 </a:t>
            </a:r>
            <a:r>
              <a:rPr lang="tr-TR" dirty="0" err="1"/>
              <a:t>involves</a:t>
            </a:r>
            <a:r>
              <a:rPr lang="tr-TR" dirty="0"/>
              <a:t> a </a:t>
            </a:r>
            <a:r>
              <a:rPr lang="tr-TR" dirty="0" err="1"/>
              <a:t>combination</a:t>
            </a:r>
            <a:r>
              <a:rPr lang="tr-TR" dirty="0"/>
              <a:t> of </a:t>
            </a:r>
            <a:r>
              <a:rPr lang="tr-TR" dirty="0" err="1"/>
              <a:t>humoral</a:t>
            </a:r>
            <a:r>
              <a:rPr lang="tr-TR" dirty="0"/>
              <a:t> </a:t>
            </a:r>
            <a:r>
              <a:rPr lang="tr-TR" dirty="0" err="1"/>
              <a:t>and</a:t>
            </a:r>
            <a:r>
              <a:rPr lang="tr-TR" dirty="0"/>
              <a:t> </a:t>
            </a:r>
            <a:r>
              <a:rPr lang="tr-TR" dirty="0" err="1"/>
              <a:t>cellular</a:t>
            </a:r>
            <a:r>
              <a:rPr lang="tr-TR" dirty="0"/>
              <a:t> </a:t>
            </a:r>
            <a:r>
              <a:rPr lang="tr-TR" dirty="0" err="1"/>
              <a:t>immunity</a:t>
            </a:r>
            <a:r>
              <a:rPr lang="tr-TR" dirty="0"/>
              <a:t>. </a:t>
            </a:r>
            <a:endParaRPr lang="tr-TR" dirty="0" smtClean="0"/>
          </a:p>
          <a:p>
            <a:r>
              <a:rPr lang="tr-TR" dirty="0" err="1" smtClean="0"/>
              <a:t>Whereas</a:t>
            </a:r>
            <a:r>
              <a:rPr lang="tr-TR" dirty="0" smtClean="0"/>
              <a:t> </a:t>
            </a:r>
            <a:r>
              <a:rPr lang="tr-TR" dirty="0" err="1">
                <a:solidFill>
                  <a:srgbClr val="FFC000"/>
                </a:solidFill>
              </a:rPr>
              <a:t>little</a:t>
            </a:r>
            <a:r>
              <a:rPr lang="tr-TR" dirty="0">
                <a:solidFill>
                  <a:srgbClr val="FFC000"/>
                </a:solidFill>
              </a:rPr>
              <a:t> </a:t>
            </a:r>
            <a:r>
              <a:rPr lang="tr-TR" dirty="0" err="1">
                <a:solidFill>
                  <a:srgbClr val="FFC000"/>
                </a:solidFill>
              </a:rPr>
              <a:t>cross-protection</a:t>
            </a:r>
            <a:r>
              <a:rPr lang="tr-TR" dirty="0">
                <a:solidFill>
                  <a:srgbClr val="FFC000"/>
                </a:solidFill>
              </a:rPr>
              <a:t> </a:t>
            </a:r>
            <a:r>
              <a:rPr lang="tr-TR" dirty="0" err="1"/>
              <a:t>occurs</a:t>
            </a:r>
            <a:r>
              <a:rPr lang="tr-TR" dirty="0"/>
              <a:t> </a:t>
            </a:r>
            <a:r>
              <a:rPr lang="tr-TR" dirty="0" err="1"/>
              <a:t>between</a:t>
            </a:r>
            <a:r>
              <a:rPr lang="tr-TR" dirty="0"/>
              <a:t> </a:t>
            </a:r>
            <a:r>
              <a:rPr lang="tr-TR" dirty="0" err="1"/>
              <a:t>virus</a:t>
            </a:r>
            <a:r>
              <a:rPr lang="tr-TR" dirty="0"/>
              <a:t> </a:t>
            </a:r>
            <a:r>
              <a:rPr lang="tr-TR" dirty="0" err="1"/>
              <a:t>types</a:t>
            </a:r>
            <a:r>
              <a:rPr lang="tr-TR" dirty="0"/>
              <a:t> </a:t>
            </a:r>
            <a:r>
              <a:rPr lang="tr-TR" dirty="0" err="1"/>
              <a:t>after</a:t>
            </a:r>
            <a:r>
              <a:rPr lang="tr-TR" dirty="0"/>
              <a:t> </a:t>
            </a:r>
            <a:r>
              <a:rPr lang="tr-TR" dirty="0" err="1"/>
              <a:t>primary</a:t>
            </a:r>
            <a:r>
              <a:rPr lang="tr-TR" dirty="0"/>
              <a:t> </a:t>
            </a:r>
            <a:r>
              <a:rPr lang="tr-TR" dirty="0" err="1"/>
              <a:t>infection</a:t>
            </a:r>
            <a:r>
              <a:rPr lang="tr-TR" dirty="0"/>
              <a:t> of </a:t>
            </a:r>
            <a:r>
              <a:rPr lang="tr-TR" dirty="0" err="1"/>
              <a:t>immunologically</a:t>
            </a:r>
            <a:r>
              <a:rPr lang="tr-TR" dirty="0"/>
              <a:t> </a:t>
            </a:r>
            <a:r>
              <a:rPr lang="tr-TR" dirty="0" err="1"/>
              <a:t>naive</a:t>
            </a:r>
            <a:r>
              <a:rPr lang="tr-TR" dirty="0"/>
              <a:t> </a:t>
            </a:r>
            <a:r>
              <a:rPr lang="tr-TR" dirty="0" err="1"/>
              <a:t>foals</a:t>
            </a:r>
            <a:r>
              <a:rPr lang="tr-TR" dirty="0"/>
              <a:t>, </a:t>
            </a:r>
            <a:r>
              <a:rPr lang="tr-TR" dirty="0" err="1"/>
              <a:t>significant</a:t>
            </a:r>
            <a:r>
              <a:rPr lang="tr-TR" dirty="0"/>
              <a:t> </a:t>
            </a:r>
            <a:r>
              <a:rPr lang="tr-TR" dirty="0" err="1"/>
              <a:t>cross-protection</a:t>
            </a:r>
            <a:r>
              <a:rPr lang="tr-TR" dirty="0"/>
              <a:t> </a:t>
            </a:r>
            <a:r>
              <a:rPr lang="tr-TR" dirty="0" err="1"/>
              <a:t>develops</a:t>
            </a:r>
            <a:r>
              <a:rPr lang="tr-TR" dirty="0"/>
              <a:t> in </a:t>
            </a:r>
            <a:r>
              <a:rPr lang="tr-TR" dirty="0" err="1"/>
              <a:t>horses</a:t>
            </a:r>
            <a:r>
              <a:rPr lang="tr-TR" dirty="0"/>
              <a:t> </a:t>
            </a:r>
            <a:r>
              <a:rPr lang="tr-TR" dirty="0" err="1"/>
              <a:t>after</a:t>
            </a:r>
            <a:r>
              <a:rPr lang="tr-TR" dirty="0"/>
              <a:t> </a:t>
            </a:r>
            <a:r>
              <a:rPr lang="tr-TR" dirty="0" err="1"/>
              <a:t>repeated</a:t>
            </a:r>
            <a:r>
              <a:rPr lang="tr-TR" dirty="0"/>
              <a:t> </a:t>
            </a:r>
            <a:r>
              <a:rPr lang="tr-TR" dirty="0" err="1"/>
              <a:t>infections</a:t>
            </a:r>
            <a:r>
              <a:rPr lang="tr-TR" dirty="0"/>
              <a:t> </a:t>
            </a:r>
            <a:r>
              <a:rPr lang="tr-TR" dirty="0" err="1"/>
              <a:t>with</a:t>
            </a:r>
            <a:r>
              <a:rPr lang="tr-TR" dirty="0"/>
              <a:t> a </a:t>
            </a:r>
            <a:r>
              <a:rPr lang="tr-TR" dirty="0" err="1"/>
              <a:t>particular</a:t>
            </a:r>
            <a:r>
              <a:rPr lang="tr-TR" dirty="0"/>
              <a:t> </a:t>
            </a:r>
            <a:r>
              <a:rPr lang="tr-TR" dirty="0" err="1"/>
              <a:t>virus</a:t>
            </a:r>
            <a:r>
              <a:rPr lang="tr-TR" dirty="0"/>
              <a:t> </a:t>
            </a:r>
            <a:r>
              <a:rPr lang="tr-TR" dirty="0" err="1"/>
              <a:t>type</a:t>
            </a:r>
            <a:r>
              <a:rPr lang="tr-TR" dirty="0"/>
              <a:t>. </a:t>
            </a:r>
            <a:r>
              <a:rPr lang="tr-TR" dirty="0" err="1"/>
              <a:t>Most</a:t>
            </a:r>
            <a:r>
              <a:rPr lang="tr-TR" dirty="0"/>
              <a:t> </a:t>
            </a:r>
            <a:r>
              <a:rPr lang="tr-TR" dirty="0" err="1"/>
              <a:t>adult</a:t>
            </a:r>
            <a:r>
              <a:rPr lang="tr-TR" dirty="0"/>
              <a:t> </a:t>
            </a:r>
            <a:r>
              <a:rPr lang="tr-TR" dirty="0" err="1"/>
              <a:t>horses</a:t>
            </a:r>
            <a:r>
              <a:rPr lang="tr-TR" dirty="0"/>
              <a:t> </a:t>
            </a:r>
            <a:r>
              <a:rPr lang="tr-TR" dirty="0" err="1"/>
              <a:t>are</a:t>
            </a:r>
            <a:r>
              <a:rPr lang="tr-TR" dirty="0"/>
              <a:t> </a:t>
            </a:r>
            <a:r>
              <a:rPr lang="tr-TR" dirty="0" err="1"/>
              <a:t>latently</a:t>
            </a:r>
            <a:r>
              <a:rPr lang="tr-TR" dirty="0"/>
              <a:t> </a:t>
            </a:r>
            <a:r>
              <a:rPr lang="tr-TR" dirty="0" err="1"/>
              <a:t>infected</a:t>
            </a:r>
            <a:r>
              <a:rPr lang="tr-TR" dirty="0"/>
              <a:t> </a:t>
            </a:r>
            <a:r>
              <a:rPr lang="tr-TR" dirty="0" err="1"/>
              <a:t>with</a:t>
            </a:r>
            <a:r>
              <a:rPr lang="tr-TR" dirty="0"/>
              <a:t> EHV-1 </a:t>
            </a:r>
            <a:r>
              <a:rPr lang="tr-TR" dirty="0" err="1"/>
              <a:t>and</a:t>
            </a:r>
            <a:r>
              <a:rPr lang="tr-TR" dirty="0"/>
              <a:t> EHV-4. </a:t>
            </a:r>
            <a:endParaRPr lang="tr-TR" dirty="0" smtClean="0"/>
          </a:p>
          <a:p>
            <a:r>
              <a:rPr lang="tr-TR" dirty="0" err="1" smtClean="0"/>
              <a:t>The</a:t>
            </a:r>
            <a:r>
              <a:rPr lang="tr-TR" dirty="0" smtClean="0"/>
              <a:t> </a:t>
            </a:r>
            <a:r>
              <a:rPr lang="tr-TR" dirty="0" err="1"/>
              <a:t>infection</a:t>
            </a:r>
            <a:r>
              <a:rPr lang="tr-TR" dirty="0"/>
              <a:t> </a:t>
            </a:r>
            <a:r>
              <a:rPr lang="tr-TR" dirty="0" err="1"/>
              <a:t>remains</a:t>
            </a:r>
            <a:r>
              <a:rPr lang="tr-TR" dirty="0"/>
              <a:t> </a:t>
            </a:r>
            <a:r>
              <a:rPr lang="tr-TR" dirty="0" err="1"/>
              <a:t>dormant</a:t>
            </a:r>
            <a:r>
              <a:rPr lang="tr-TR" dirty="0"/>
              <a:t> </a:t>
            </a:r>
            <a:r>
              <a:rPr lang="tr-TR" dirty="0" err="1"/>
              <a:t>for</a:t>
            </a:r>
            <a:r>
              <a:rPr lang="tr-TR" dirty="0"/>
              <a:t> </a:t>
            </a:r>
            <a:r>
              <a:rPr lang="tr-TR" dirty="0" err="1"/>
              <a:t>most</a:t>
            </a:r>
            <a:r>
              <a:rPr lang="tr-TR" dirty="0"/>
              <a:t> of </a:t>
            </a:r>
            <a:r>
              <a:rPr lang="tr-TR" dirty="0" err="1"/>
              <a:t>the</a:t>
            </a:r>
            <a:r>
              <a:rPr lang="tr-TR" dirty="0"/>
              <a:t> </a:t>
            </a:r>
            <a:r>
              <a:rPr lang="tr-TR" dirty="0" err="1"/>
              <a:t>horse’s</a:t>
            </a:r>
            <a:r>
              <a:rPr lang="tr-TR" dirty="0"/>
              <a:t> life, </a:t>
            </a:r>
            <a:r>
              <a:rPr lang="tr-TR" dirty="0" err="1"/>
              <a:t>although</a:t>
            </a:r>
            <a:r>
              <a:rPr lang="tr-TR" dirty="0"/>
              <a:t> </a:t>
            </a:r>
            <a:r>
              <a:rPr lang="tr-TR" dirty="0" err="1"/>
              <a:t>stress</a:t>
            </a:r>
            <a:r>
              <a:rPr lang="tr-TR" dirty="0"/>
              <a:t> </a:t>
            </a:r>
            <a:r>
              <a:rPr lang="tr-TR" dirty="0" err="1"/>
              <a:t>or</a:t>
            </a:r>
            <a:r>
              <a:rPr lang="tr-TR" dirty="0"/>
              <a:t> </a:t>
            </a:r>
            <a:r>
              <a:rPr lang="tr-TR" dirty="0" err="1"/>
              <a:t>immunosuppression</a:t>
            </a:r>
            <a:r>
              <a:rPr lang="tr-TR" dirty="0"/>
              <a:t> </a:t>
            </a:r>
            <a:r>
              <a:rPr lang="tr-TR" dirty="0" err="1"/>
              <a:t>may</a:t>
            </a:r>
            <a:r>
              <a:rPr lang="tr-TR" dirty="0"/>
              <a:t> </a:t>
            </a:r>
            <a:r>
              <a:rPr lang="tr-TR" dirty="0" err="1"/>
              <a:t>result</a:t>
            </a:r>
            <a:r>
              <a:rPr lang="tr-TR" dirty="0"/>
              <a:t> in </a:t>
            </a:r>
            <a:r>
              <a:rPr lang="tr-TR" dirty="0" err="1"/>
              <a:t>recrudescence</a:t>
            </a:r>
            <a:r>
              <a:rPr lang="tr-TR" dirty="0"/>
              <a:t> of </a:t>
            </a:r>
            <a:r>
              <a:rPr lang="tr-TR" dirty="0" err="1"/>
              <a:t>disease</a:t>
            </a:r>
            <a:r>
              <a:rPr lang="tr-TR" dirty="0"/>
              <a:t> </a:t>
            </a:r>
            <a:r>
              <a:rPr lang="tr-TR" dirty="0" err="1"/>
              <a:t>and</a:t>
            </a:r>
            <a:r>
              <a:rPr lang="tr-TR" dirty="0"/>
              <a:t> </a:t>
            </a:r>
            <a:r>
              <a:rPr lang="tr-TR" dirty="0" err="1"/>
              <a:t>shedding</a:t>
            </a:r>
            <a:r>
              <a:rPr lang="tr-TR" dirty="0"/>
              <a:t> of </a:t>
            </a:r>
            <a:r>
              <a:rPr lang="tr-TR" dirty="0" err="1"/>
              <a:t>infectious</a:t>
            </a:r>
            <a:r>
              <a:rPr lang="tr-TR" dirty="0"/>
              <a:t> </a:t>
            </a:r>
            <a:r>
              <a:rPr lang="tr-TR" dirty="0" err="1"/>
              <a:t>virus</a:t>
            </a:r>
            <a:r>
              <a:rPr lang="tr-TR" dirty="0"/>
              <a:t>. </a:t>
            </a:r>
            <a:endParaRPr lang="tr-TR" dirty="0" smtClean="0"/>
          </a:p>
          <a:p>
            <a:r>
              <a:rPr lang="tr-TR" dirty="0" err="1" smtClean="0"/>
              <a:t>Immunity</a:t>
            </a:r>
            <a:r>
              <a:rPr lang="tr-TR" dirty="0" smtClean="0"/>
              <a:t> </a:t>
            </a:r>
            <a:r>
              <a:rPr lang="tr-TR" dirty="0" err="1"/>
              <a:t>to</a:t>
            </a:r>
            <a:r>
              <a:rPr lang="tr-TR" dirty="0"/>
              <a:t> </a:t>
            </a:r>
            <a:r>
              <a:rPr lang="tr-TR" dirty="0" err="1"/>
              <a:t>reinfection</a:t>
            </a:r>
            <a:r>
              <a:rPr lang="tr-TR" dirty="0"/>
              <a:t> of </a:t>
            </a:r>
            <a:r>
              <a:rPr lang="tr-TR" dirty="0" err="1"/>
              <a:t>the</a:t>
            </a:r>
            <a:r>
              <a:rPr lang="tr-TR" dirty="0"/>
              <a:t> </a:t>
            </a:r>
            <a:r>
              <a:rPr lang="tr-TR" dirty="0" err="1"/>
              <a:t>respiratory</a:t>
            </a:r>
            <a:r>
              <a:rPr lang="tr-TR" dirty="0"/>
              <a:t> </a:t>
            </a:r>
            <a:r>
              <a:rPr lang="tr-TR" dirty="0" err="1"/>
              <a:t>tract</a:t>
            </a:r>
            <a:r>
              <a:rPr lang="tr-TR" dirty="0"/>
              <a:t> </a:t>
            </a:r>
            <a:r>
              <a:rPr lang="tr-TR" dirty="0" err="1"/>
              <a:t>may</a:t>
            </a:r>
            <a:r>
              <a:rPr lang="tr-TR" dirty="0"/>
              <a:t> </a:t>
            </a:r>
            <a:r>
              <a:rPr lang="tr-TR" dirty="0" err="1"/>
              <a:t>persist</a:t>
            </a:r>
            <a:r>
              <a:rPr lang="tr-TR" dirty="0"/>
              <a:t> </a:t>
            </a:r>
            <a:r>
              <a:rPr lang="tr-TR" dirty="0" err="1"/>
              <a:t>for</a:t>
            </a:r>
            <a:r>
              <a:rPr lang="tr-TR" dirty="0"/>
              <a:t> as </a:t>
            </a:r>
            <a:r>
              <a:rPr lang="tr-TR" dirty="0" err="1"/>
              <a:t>long</a:t>
            </a:r>
            <a:r>
              <a:rPr lang="tr-TR" dirty="0"/>
              <a:t> as 3 </a:t>
            </a:r>
            <a:r>
              <a:rPr lang="tr-TR" dirty="0" err="1"/>
              <a:t>mo</a:t>
            </a:r>
            <a:r>
              <a:rPr lang="tr-TR" dirty="0"/>
              <a:t>, but </a:t>
            </a:r>
            <a:r>
              <a:rPr lang="tr-TR" dirty="0" err="1"/>
              <a:t>multiple</a:t>
            </a:r>
            <a:r>
              <a:rPr lang="tr-TR" dirty="0"/>
              <a:t> </a:t>
            </a:r>
            <a:r>
              <a:rPr lang="tr-TR" dirty="0" err="1"/>
              <a:t>infections</a:t>
            </a:r>
            <a:r>
              <a:rPr lang="tr-TR" dirty="0"/>
              <a:t> </a:t>
            </a:r>
            <a:r>
              <a:rPr lang="tr-TR" dirty="0" err="1"/>
              <a:t>result</a:t>
            </a:r>
            <a:r>
              <a:rPr lang="tr-TR" dirty="0"/>
              <a:t> in a </a:t>
            </a:r>
            <a:r>
              <a:rPr lang="tr-TR" dirty="0" err="1"/>
              <a:t>level</a:t>
            </a:r>
            <a:r>
              <a:rPr lang="tr-TR" dirty="0"/>
              <a:t> of </a:t>
            </a:r>
            <a:r>
              <a:rPr lang="tr-TR" dirty="0" err="1"/>
              <a:t>immunity</a:t>
            </a:r>
            <a:r>
              <a:rPr lang="tr-TR" dirty="0"/>
              <a:t> </a:t>
            </a:r>
            <a:r>
              <a:rPr lang="tr-TR" dirty="0" err="1"/>
              <a:t>that</a:t>
            </a:r>
            <a:r>
              <a:rPr lang="tr-TR" dirty="0"/>
              <a:t> </a:t>
            </a:r>
            <a:r>
              <a:rPr lang="tr-TR" dirty="0" err="1"/>
              <a:t>prevents</a:t>
            </a:r>
            <a:r>
              <a:rPr lang="tr-TR" dirty="0"/>
              <a:t> </a:t>
            </a:r>
            <a:r>
              <a:rPr lang="tr-TR" dirty="0" err="1"/>
              <a:t>clinical</a:t>
            </a:r>
            <a:r>
              <a:rPr lang="tr-TR" dirty="0"/>
              <a:t> </a:t>
            </a:r>
            <a:r>
              <a:rPr lang="tr-TR" dirty="0" err="1"/>
              <a:t>signs</a:t>
            </a:r>
            <a:r>
              <a:rPr lang="tr-TR" dirty="0"/>
              <a:t> of </a:t>
            </a:r>
            <a:r>
              <a:rPr lang="tr-TR" dirty="0" err="1"/>
              <a:t>respiratory</a:t>
            </a:r>
            <a:r>
              <a:rPr lang="tr-TR" dirty="0"/>
              <a:t> </a:t>
            </a:r>
            <a:r>
              <a:rPr lang="tr-TR" dirty="0" err="1"/>
              <a:t>disease</a:t>
            </a:r>
            <a:r>
              <a:rPr lang="tr-TR" dirty="0"/>
              <a:t>. </a:t>
            </a:r>
            <a:r>
              <a:rPr lang="tr-TR" dirty="0" err="1"/>
              <a:t>Diminished</a:t>
            </a:r>
            <a:r>
              <a:rPr lang="tr-TR" dirty="0"/>
              <a:t> </a:t>
            </a:r>
            <a:r>
              <a:rPr lang="tr-TR" dirty="0" err="1"/>
              <a:t>resistance</a:t>
            </a:r>
            <a:r>
              <a:rPr lang="tr-TR" dirty="0"/>
              <a:t> in </a:t>
            </a:r>
            <a:r>
              <a:rPr lang="tr-TR" dirty="0" err="1"/>
              <a:t>pregnant</a:t>
            </a:r>
            <a:r>
              <a:rPr lang="tr-TR" dirty="0"/>
              <a:t> </a:t>
            </a:r>
            <a:r>
              <a:rPr lang="tr-TR" dirty="0" err="1"/>
              <a:t>mares</a:t>
            </a:r>
            <a:r>
              <a:rPr lang="tr-TR" dirty="0"/>
              <a:t> </a:t>
            </a:r>
            <a:r>
              <a:rPr lang="tr-TR" dirty="0" err="1"/>
              <a:t>allows</a:t>
            </a:r>
            <a:r>
              <a:rPr lang="tr-TR" dirty="0"/>
              <a:t> </a:t>
            </a:r>
            <a:r>
              <a:rPr lang="tr-TR" dirty="0" err="1"/>
              <a:t>cell-associated</a:t>
            </a:r>
            <a:r>
              <a:rPr lang="tr-TR" dirty="0"/>
              <a:t> </a:t>
            </a:r>
            <a:r>
              <a:rPr lang="tr-TR" dirty="0" err="1"/>
              <a:t>viremia</a:t>
            </a:r>
            <a:r>
              <a:rPr lang="tr-TR" dirty="0"/>
              <a:t>, </a:t>
            </a:r>
            <a:r>
              <a:rPr lang="tr-TR" dirty="0" err="1"/>
              <a:t>which</a:t>
            </a:r>
            <a:r>
              <a:rPr lang="tr-TR" dirty="0"/>
              <a:t> </a:t>
            </a:r>
            <a:r>
              <a:rPr lang="tr-TR" dirty="0" err="1"/>
              <a:t>may</a:t>
            </a:r>
            <a:r>
              <a:rPr lang="tr-TR" dirty="0"/>
              <a:t> </a:t>
            </a:r>
            <a:r>
              <a:rPr lang="tr-TR" dirty="0" err="1"/>
              <a:t>result</a:t>
            </a:r>
            <a:r>
              <a:rPr lang="tr-TR" dirty="0"/>
              <a:t> in </a:t>
            </a:r>
            <a:r>
              <a:rPr lang="tr-TR" dirty="0" err="1"/>
              <a:t>transplacental</a:t>
            </a:r>
            <a:r>
              <a:rPr lang="tr-TR" dirty="0"/>
              <a:t> </a:t>
            </a:r>
            <a:r>
              <a:rPr lang="tr-TR" dirty="0" err="1"/>
              <a:t>infection</a:t>
            </a:r>
            <a:r>
              <a:rPr lang="tr-TR" dirty="0"/>
              <a:t> of </a:t>
            </a:r>
            <a:r>
              <a:rPr lang="tr-TR" dirty="0" err="1"/>
              <a:t>the</a:t>
            </a:r>
            <a:r>
              <a:rPr lang="tr-TR" dirty="0"/>
              <a:t> </a:t>
            </a:r>
            <a:r>
              <a:rPr lang="tr-TR" dirty="0" err="1"/>
              <a:t>fetus</a:t>
            </a:r>
            <a:r>
              <a:rPr lang="tr-TR" dirty="0" smtClean="0"/>
              <a:t>.</a:t>
            </a:r>
            <a:r>
              <a:rPr lang="tr-TR" dirty="0"/>
              <a:t/>
            </a:r>
            <a:br>
              <a:rPr lang="tr-TR" dirty="0"/>
            </a:br>
            <a:endParaRPr lang="tr-TR" dirty="0"/>
          </a:p>
          <a:p>
            <a:endParaRPr lang="tr-TR" dirty="0"/>
          </a:p>
        </p:txBody>
      </p:sp>
    </p:spTree>
    <p:extLst>
      <p:ext uri="{BB962C8B-B14F-4D97-AF65-F5344CB8AC3E}">
        <p14:creationId xmlns:p14="http://schemas.microsoft.com/office/powerpoint/2010/main" val="668831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0070C0"/>
                </a:solidFill>
              </a:rPr>
              <a:t>Prevention</a:t>
            </a:r>
            <a:r>
              <a:rPr lang="tr-TR" dirty="0" smtClean="0">
                <a:solidFill>
                  <a:srgbClr val="0070C0"/>
                </a:solidFill>
              </a:rPr>
              <a:t> </a:t>
            </a:r>
            <a:r>
              <a:rPr lang="tr-TR" dirty="0" err="1" smtClean="0">
                <a:solidFill>
                  <a:srgbClr val="0070C0"/>
                </a:solidFill>
              </a:rPr>
              <a:t>and</a:t>
            </a:r>
            <a:r>
              <a:rPr lang="tr-TR" dirty="0" smtClean="0">
                <a:solidFill>
                  <a:srgbClr val="0070C0"/>
                </a:solidFill>
              </a:rPr>
              <a:t> Control</a:t>
            </a:r>
            <a:endParaRPr lang="tr-TR" dirty="0">
              <a:solidFill>
                <a:srgbClr val="0070C0"/>
              </a:solidFill>
            </a:endParaRPr>
          </a:p>
        </p:txBody>
      </p:sp>
      <p:sp>
        <p:nvSpPr>
          <p:cNvPr id="3" name="İçerik Yer Tutucusu 2"/>
          <p:cNvSpPr>
            <a:spLocks noGrp="1"/>
          </p:cNvSpPr>
          <p:nvPr>
            <p:ph idx="1"/>
          </p:nvPr>
        </p:nvSpPr>
        <p:spPr>
          <a:xfrm>
            <a:off x="838200" y="1348154"/>
            <a:ext cx="10515600" cy="4828809"/>
          </a:xfrm>
        </p:spPr>
        <p:txBody>
          <a:bodyPr>
            <a:normAutofit fontScale="92500" lnSpcReduction="20000"/>
          </a:bodyPr>
          <a:lstStyle/>
          <a:p>
            <a:pPr marL="0" indent="0">
              <a:buNone/>
            </a:pPr>
            <a:r>
              <a:rPr lang="tr-TR" dirty="0" err="1"/>
              <a:t>For</a:t>
            </a:r>
            <a:r>
              <a:rPr lang="tr-TR" dirty="0"/>
              <a:t> </a:t>
            </a:r>
            <a:r>
              <a:rPr lang="tr-TR" dirty="0" err="1"/>
              <a:t>prevention</a:t>
            </a:r>
            <a:r>
              <a:rPr lang="tr-TR" dirty="0"/>
              <a:t> </a:t>
            </a:r>
            <a:r>
              <a:rPr lang="tr-TR" dirty="0" err="1"/>
              <a:t>and</a:t>
            </a:r>
            <a:r>
              <a:rPr lang="tr-TR" dirty="0"/>
              <a:t> </a:t>
            </a:r>
            <a:r>
              <a:rPr lang="tr-TR" dirty="0" err="1"/>
              <a:t>control</a:t>
            </a:r>
            <a:r>
              <a:rPr lang="tr-TR" dirty="0"/>
              <a:t> of EHV-4– </a:t>
            </a:r>
            <a:r>
              <a:rPr lang="tr-TR" dirty="0" err="1"/>
              <a:t>and</a:t>
            </a:r>
            <a:r>
              <a:rPr lang="tr-TR" dirty="0"/>
              <a:t> EHV-1–</a:t>
            </a:r>
            <a:r>
              <a:rPr lang="tr-TR" dirty="0" err="1"/>
              <a:t>related</a:t>
            </a:r>
            <a:r>
              <a:rPr lang="tr-TR" dirty="0"/>
              <a:t> </a:t>
            </a:r>
            <a:r>
              <a:rPr lang="tr-TR" dirty="0" err="1"/>
              <a:t>diseases</a:t>
            </a:r>
            <a:r>
              <a:rPr lang="tr-TR" dirty="0"/>
              <a:t>, </a:t>
            </a:r>
            <a:r>
              <a:rPr lang="tr-TR" dirty="0" err="1"/>
              <a:t>management</a:t>
            </a:r>
            <a:r>
              <a:rPr lang="tr-TR" dirty="0"/>
              <a:t> </a:t>
            </a:r>
            <a:r>
              <a:rPr lang="tr-TR" dirty="0" err="1"/>
              <a:t>practices</a:t>
            </a:r>
            <a:r>
              <a:rPr lang="tr-TR" dirty="0"/>
              <a:t> </a:t>
            </a:r>
            <a:r>
              <a:rPr lang="tr-TR" dirty="0" err="1"/>
              <a:t>that</a:t>
            </a:r>
            <a:r>
              <a:rPr lang="tr-TR" dirty="0"/>
              <a:t> </a:t>
            </a:r>
            <a:r>
              <a:rPr lang="tr-TR" dirty="0" err="1"/>
              <a:t>reduce</a:t>
            </a:r>
            <a:r>
              <a:rPr lang="tr-TR" dirty="0"/>
              <a:t> </a:t>
            </a:r>
            <a:r>
              <a:rPr lang="tr-TR" dirty="0" err="1"/>
              <a:t>viral</a:t>
            </a:r>
            <a:r>
              <a:rPr lang="tr-TR" dirty="0"/>
              <a:t> spread </a:t>
            </a:r>
            <a:r>
              <a:rPr lang="tr-TR" dirty="0" err="1"/>
              <a:t>are</a:t>
            </a:r>
            <a:r>
              <a:rPr lang="tr-TR" dirty="0"/>
              <a:t> </a:t>
            </a:r>
            <a:r>
              <a:rPr lang="tr-TR" dirty="0" err="1"/>
              <a:t>recommended</a:t>
            </a:r>
            <a:r>
              <a:rPr lang="tr-TR" dirty="0"/>
              <a:t>. </a:t>
            </a:r>
            <a:endParaRPr lang="tr-TR" dirty="0" smtClean="0"/>
          </a:p>
          <a:p>
            <a:r>
              <a:rPr lang="tr-TR" dirty="0" smtClean="0"/>
              <a:t>New </a:t>
            </a:r>
            <a:r>
              <a:rPr lang="tr-TR" dirty="0" err="1"/>
              <a:t>horses</a:t>
            </a:r>
            <a:r>
              <a:rPr lang="tr-TR" dirty="0"/>
              <a:t> (</a:t>
            </a:r>
            <a:r>
              <a:rPr lang="tr-TR" dirty="0" err="1"/>
              <a:t>or</a:t>
            </a:r>
            <a:r>
              <a:rPr lang="tr-TR" dirty="0"/>
              <a:t> </a:t>
            </a:r>
            <a:r>
              <a:rPr lang="tr-TR" dirty="0" err="1"/>
              <a:t>those</a:t>
            </a:r>
            <a:r>
              <a:rPr lang="tr-TR" dirty="0"/>
              <a:t> </a:t>
            </a:r>
            <a:r>
              <a:rPr lang="tr-TR" dirty="0" err="1"/>
              <a:t>returning</a:t>
            </a:r>
            <a:r>
              <a:rPr lang="tr-TR" dirty="0"/>
              <a:t> </a:t>
            </a:r>
            <a:r>
              <a:rPr lang="tr-TR" dirty="0" err="1"/>
              <a:t>from</a:t>
            </a:r>
            <a:r>
              <a:rPr lang="tr-TR" dirty="0"/>
              <a:t> </a:t>
            </a:r>
            <a:r>
              <a:rPr lang="tr-TR" dirty="0" err="1"/>
              <a:t>other</a:t>
            </a:r>
            <a:r>
              <a:rPr lang="tr-TR" dirty="0"/>
              <a:t> </a:t>
            </a:r>
            <a:r>
              <a:rPr lang="tr-TR" dirty="0" err="1"/>
              <a:t>premises</a:t>
            </a:r>
            <a:r>
              <a:rPr lang="tr-TR" dirty="0"/>
              <a:t>) </a:t>
            </a:r>
            <a:r>
              <a:rPr lang="tr-TR" dirty="0" err="1"/>
              <a:t>should</a:t>
            </a:r>
            <a:r>
              <a:rPr lang="tr-TR" dirty="0"/>
              <a:t> be </a:t>
            </a:r>
            <a:r>
              <a:rPr lang="tr-TR" dirty="0" err="1"/>
              <a:t>isolated</a:t>
            </a:r>
            <a:r>
              <a:rPr lang="tr-TR" dirty="0"/>
              <a:t> </a:t>
            </a:r>
            <a:r>
              <a:rPr lang="tr-TR" dirty="0" err="1"/>
              <a:t>for</a:t>
            </a:r>
            <a:r>
              <a:rPr lang="tr-TR" dirty="0"/>
              <a:t> 21 </a:t>
            </a:r>
            <a:r>
              <a:rPr lang="tr-TR" dirty="0" err="1"/>
              <a:t>days</a:t>
            </a:r>
            <a:r>
              <a:rPr lang="tr-TR" dirty="0"/>
              <a:t> </a:t>
            </a:r>
            <a:r>
              <a:rPr lang="tr-TR" dirty="0" err="1"/>
              <a:t>before</a:t>
            </a:r>
            <a:r>
              <a:rPr lang="tr-TR" dirty="0"/>
              <a:t> </a:t>
            </a:r>
            <a:r>
              <a:rPr lang="tr-TR" dirty="0" err="1"/>
              <a:t>commingling</a:t>
            </a:r>
            <a:r>
              <a:rPr lang="tr-TR" dirty="0"/>
              <a:t> </a:t>
            </a:r>
            <a:r>
              <a:rPr lang="tr-TR" dirty="0" err="1"/>
              <a:t>with</a:t>
            </a:r>
            <a:r>
              <a:rPr lang="tr-TR" dirty="0"/>
              <a:t> </a:t>
            </a:r>
            <a:r>
              <a:rPr lang="tr-TR" dirty="0" err="1"/>
              <a:t>resident</a:t>
            </a:r>
            <a:r>
              <a:rPr lang="tr-TR" dirty="0"/>
              <a:t> </a:t>
            </a:r>
            <a:r>
              <a:rPr lang="tr-TR" dirty="0" err="1"/>
              <a:t>horses</a:t>
            </a:r>
            <a:r>
              <a:rPr lang="tr-TR" dirty="0"/>
              <a:t>, </a:t>
            </a:r>
            <a:r>
              <a:rPr lang="tr-TR" dirty="0" err="1"/>
              <a:t>especially</a:t>
            </a:r>
            <a:r>
              <a:rPr lang="tr-TR" dirty="0"/>
              <a:t> </a:t>
            </a:r>
            <a:r>
              <a:rPr lang="tr-TR" dirty="0" err="1"/>
              <a:t>pregnant</a:t>
            </a:r>
            <a:r>
              <a:rPr lang="tr-TR" dirty="0"/>
              <a:t> </a:t>
            </a:r>
            <a:r>
              <a:rPr lang="tr-TR" dirty="0" err="1"/>
              <a:t>mares</a:t>
            </a:r>
            <a:r>
              <a:rPr lang="tr-TR" dirty="0"/>
              <a:t>. </a:t>
            </a:r>
            <a:endParaRPr lang="tr-TR" dirty="0" smtClean="0"/>
          </a:p>
          <a:p>
            <a:r>
              <a:rPr lang="tr-TR" dirty="0" smtClean="0"/>
              <a:t>Management-</a:t>
            </a:r>
            <a:r>
              <a:rPr lang="tr-TR" dirty="0" err="1" smtClean="0"/>
              <a:t>related</a:t>
            </a:r>
            <a:r>
              <a:rPr lang="tr-TR" dirty="0"/>
              <a:t>, </a:t>
            </a:r>
            <a:r>
              <a:rPr lang="tr-TR" dirty="0" err="1"/>
              <a:t>stress-inducing</a:t>
            </a:r>
            <a:r>
              <a:rPr lang="tr-TR" dirty="0"/>
              <a:t> </a:t>
            </a:r>
            <a:r>
              <a:rPr lang="tr-TR" dirty="0" err="1"/>
              <a:t>circumstances</a:t>
            </a:r>
            <a:r>
              <a:rPr lang="tr-TR" dirty="0"/>
              <a:t> </a:t>
            </a:r>
            <a:r>
              <a:rPr lang="tr-TR" dirty="0" err="1"/>
              <a:t>should</a:t>
            </a:r>
            <a:r>
              <a:rPr lang="tr-TR" dirty="0"/>
              <a:t> be </a:t>
            </a:r>
            <a:r>
              <a:rPr lang="tr-TR" dirty="0" err="1"/>
              <a:t>avoided</a:t>
            </a:r>
            <a:r>
              <a:rPr lang="tr-TR" dirty="0"/>
              <a:t> </a:t>
            </a:r>
            <a:r>
              <a:rPr lang="tr-TR" dirty="0" err="1"/>
              <a:t>to</a:t>
            </a:r>
            <a:r>
              <a:rPr lang="tr-TR" dirty="0"/>
              <a:t> </a:t>
            </a:r>
            <a:r>
              <a:rPr lang="tr-TR" dirty="0" err="1"/>
              <a:t>prevent</a:t>
            </a:r>
            <a:r>
              <a:rPr lang="tr-TR" dirty="0"/>
              <a:t> </a:t>
            </a:r>
            <a:r>
              <a:rPr lang="tr-TR" dirty="0" err="1"/>
              <a:t>recrudescence</a:t>
            </a:r>
            <a:r>
              <a:rPr lang="tr-TR" dirty="0"/>
              <a:t> of </a:t>
            </a:r>
            <a:r>
              <a:rPr lang="tr-TR" dirty="0" err="1"/>
              <a:t>latent</a:t>
            </a:r>
            <a:r>
              <a:rPr lang="tr-TR" dirty="0"/>
              <a:t> </a:t>
            </a:r>
            <a:r>
              <a:rPr lang="tr-TR" dirty="0" err="1"/>
              <a:t>virus</a:t>
            </a:r>
            <a:r>
              <a:rPr lang="tr-TR" dirty="0"/>
              <a:t>. </a:t>
            </a:r>
            <a:endParaRPr lang="tr-TR" dirty="0" smtClean="0"/>
          </a:p>
          <a:p>
            <a:r>
              <a:rPr lang="tr-TR" dirty="0" err="1" smtClean="0"/>
              <a:t>Pregnant</a:t>
            </a:r>
            <a:r>
              <a:rPr lang="tr-TR" dirty="0" smtClean="0"/>
              <a:t> </a:t>
            </a:r>
            <a:r>
              <a:rPr lang="tr-TR" dirty="0" err="1"/>
              <a:t>mares</a:t>
            </a:r>
            <a:r>
              <a:rPr lang="tr-TR" dirty="0"/>
              <a:t> </a:t>
            </a:r>
            <a:r>
              <a:rPr lang="tr-TR" dirty="0" err="1"/>
              <a:t>should</a:t>
            </a:r>
            <a:r>
              <a:rPr lang="tr-TR" dirty="0"/>
              <a:t> be </a:t>
            </a:r>
            <a:r>
              <a:rPr lang="tr-TR" dirty="0" err="1"/>
              <a:t>maintained</a:t>
            </a:r>
            <a:r>
              <a:rPr lang="tr-TR" dirty="0"/>
              <a:t> in a </a:t>
            </a:r>
            <a:r>
              <a:rPr lang="tr-TR" dirty="0" err="1"/>
              <a:t>group</a:t>
            </a:r>
            <a:r>
              <a:rPr lang="tr-TR" dirty="0"/>
              <a:t> </a:t>
            </a:r>
            <a:r>
              <a:rPr lang="tr-TR" dirty="0" err="1"/>
              <a:t>away</a:t>
            </a:r>
            <a:r>
              <a:rPr lang="tr-TR" dirty="0"/>
              <a:t> </a:t>
            </a:r>
            <a:r>
              <a:rPr lang="tr-TR" dirty="0" err="1"/>
              <a:t>from</a:t>
            </a:r>
            <a:r>
              <a:rPr lang="tr-TR" dirty="0"/>
              <a:t> </a:t>
            </a:r>
            <a:r>
              <a:rPr lang="tr-TR" dirty="0" err="1"/>
              <a:t>the</a:t>
            </a:r>
            <a:r>
              <a:rPr lang="tr-TR" dirty="0"/>
              <a:t> </a:t>
            </a:r>
            <a:r>
              <a:rPr lang="tr-TR" dirty="0" err="1"/>
              <a:t>weanlings</a:t>
            </a:r>
            <a:r>
              <a:rPr lang="tr-TR" dirty="0"/>
              <a:t>, </a:t>
            </a:r>
            <a:r>
              <a:rPr lang="tr-TR" dirty="0" err="1"/>
              <a:t>yearlings</a:t>
            </a:r>
            <a:r>
              <a:rPr lang="tr-TR" dirty="0"/>
              <a:t>, </a:t>
            </a:r>
            <a:r>
              <a:rPr lang="tr-TR" dirty="0" err="1"/>
              <a:t>and</a:t>
            </a:r>
            <a:r>
              <a:rPr lang="tr-TR" dirty="0"/>
              <a:t> </a:t>
            </a:r>
            <a:r>
              <a:rPr lang="tr-TR" dirty="0" err="1"/>
              <a:t>horses</a:t>
            </a:r>
            <a:r>
              <a:rPr lang="tr-TR" dirty="0"/>
              <a:t> </a:t>
            </a:r>
            <a:r>
              <a:rPr lang="tr-TR" dirty="0" err="1"/>
              <a:t>out</a:t>
            </a:r>
            <a:r>
              <a:rPr lang="tr-TR" dirty="0"/>
              <a:t> of </a:t>
            </a:r>
            <a:r>
              <a:rPr lang="tr-TR" dirty="0" err="1"/>
              <a:t>training</a:t>
            </a:r>
            <a:r>
              <a:rPr lang="tr-TR" dirty="0"/>
              <a:t>. </a:t>
            </a:r>
            <a:endParaRPr lang="tr-TR" dirty="0" smtClean="0"/>
          </a:p>
          <a:p>
            <a:r>
              <a:rPr lang="tr-TR" dirty="0" err="1" smtClean="0"/>
              <a:t>In</a:t>
            </a:r>
            <a:r>
              <a:rPr lang="tr-TR" dirty="0" smtClean="0"/>
              <a:t> </a:t>
            </a:r>
            <a:r>
              <a:rPr lang="tr-TR" dirty="0"/>
              <a:t>an </a:t>
            </a:r>
            <a:r>
              <a:rPr lang="tr-TR" dirty="0" err="1"/>
              <a:t>outbreak</a:t>
            </a:r>
            <a:r>
              <a:rPr lang="tr-TR" dirty="0"/>
              <a:t> of </a:t>
            </a:r>
            <a:r>
              <a:rPr lang="tr-TR" dirty="0" err="1"/>
              <a:t>respiratory</a:t>
            </a:r>
            <a:r>
              <a:rPr lang="tr-TR" dirty="0"/>
              <a:t> </a:t>
            </a:r>
            <a:r>
              <a:rPr lang="tr-TR" dirty="0" err="1"/>
              <a:t>disease</a:t>
            </a:r>
            <a:r>
              <a:rPr lang="tr-TR" dirty="0"/>
              <a:t> </a:t>
            </a:r>
            <a:r>
              <a:rPr lang="tr-TR" dirty="0" err="1"/>
              <a:t>or</a:t>
            </a:r>
            <a:r>
              <a:rPr lang="tr-TR" dirty="0"/>
              <a:t> </a:t>
            </a:r>
            <a:r>
              <a:rPr lang="tr-TR" dirty="0" err="1"/>
              <a:t>abortion</a:t>
            </a:r>
            <a:r>
              <a:rPr lang="tr-TR" dirty="0"/>
              <a:t>, </a:t>
            </a:r>
            <a:r>
              <a:rPr lang="tr-TR" dirty="0" err="1"/>
              <a:t>affected</a:t>
            </a:r>
            <a:r>
              <a:rPr lang="tr-TR" dirty="0"/>
              <a:t> </a:t>
            </a:r>
            <a:r>
              <a:rPr lang="tr-TR" dirty="0" err="1"/>
              <a:t>horses</a:t>
            </a:r>
            <a:r>
              <a:rPr lang="tr-TR" dirty="0"/>
              <a:t> </a:t>
            </a:r>
            <a:r>
              <a:rPr lang="tr-TR" dirty="0" err="1"/>
              <a:t>should</a:t>
            </a:r>
            <a:r>
              <a:rPr lang="tr-TR" dirty="0"/>
              <a:t> be </a:t>
            </a:r>
            <a:r>
              <a:rPr lang="tr-TR" dirty="0" err="1"/>
              <a:t>isolated</a:t>
            </a:r>
            <a:r>
              <a:rPr lang="tr-TR" dirty="0"/>
              <a:t> </a:t>
            </a:r>
            <a:r>
              <a:rPr lang="tr-TR" dirty="0" err="1"/>
              <a:t>and</a:t>
            </a:r>
            <a:r>
              <a:rPr lang="tr-TR" dirty="0"/>
              <a:t> </a:t>
            </a:r>
            <a:r>
              <a:rPr lang="tr-TR" dirty="0" err="1"/>
              <a:t>appropriate</a:t>
            </a:r>
            <a:r>
              <a:rPr lang="tr-TR" dirty="0"/>
              <a:t> </a:t>
            </a:r>
            <a:r>
              <a:rPr lang="tr-TR" dirty="0" err="1"/>
              <a:t>measures</a:t>
            </a:r>
            <a:r>
              <a:rPr lang="tr-TR" dirty="0"/>
              <a:t> </a:t>
            </a:r>
            <a:r>
              <a:rPr lang="tr-TR" dirty="0" err="1"/>
              <a:t>taken</a:t>
            </a:r>
            <a:r>
              <a:rPr lang="tr-TR" dirty="0"/>
              <a:t> </a:t>
            </a:r>
            <a:r>
              <a:rPr lang="tr-TR" dirty="0" err="1"/>
              <a:t>for</a:t>
            </a:r>
            <a:r>
              <a:rPr lang="tr-TR" dirty="0"/>
              <a:t> </a:t>
            </a:r>
            <a:r>
              <a:rPr lang="tr-TR" dirty="0" err="1"/>
              <a:t>disinfection</a:t>
            </a:r>
            <a:r>
              <a:rPr lang="tr-TR" dirty="0"/>
              <a:t> of </a:t>
            </a:r>
            <a:r>
              <a:rPr lang="tr-TR" dirty="0" err="1"/>
              <a:t>contaminated</a:t>
            </a:r>
            <a:r>
              <a:rPr lang="tr-TR" dirty="0"/>
              <a:t> </a:t>
            </a:r>
            <a:r>
              <a:rPr lang="tr-TR" dirty="0" err="1"/>
              <a:t>premises</a:t>
            </a:r>
            <a:r>
              <a:rPr lang="tr-TR" dirty="0"/>
              <a:t>. </a:t>
            </a:r>
            <a:endParaRPr lang="tr-TR" dirty="0" smtClean="0"/>
          </a:p>
          <a:p>
            <a:r>
              <a:rPr lang="tr-TR" dirty="0" smtClean="0"/>
              <a:t>No </a:t>
            </a:r>
            <a:r>
              <a:rPr lang="tr-TR" dirty="0" err="1"/>
              <a:t>horse</a:t>
            </a:r>
            <a:r>
              <a:rPr lang="tr-TR" dirty="0"/>
              <a:t> </a:t>
            </a:r>
            <a:r>
              <a:rPr lang="tr-TR" dirty="0" err="1"/>
              <a:t>should</a:t>
            </a:r>
            <a:r>
              <a:rPr lang="tr-TR" dirty="0"/>
              <a:t> </a:t>
            </a:r>
            <a:r>
              <a:rPr lang="tr-TR" dirty="0" err="1"/>
              <a:t>leave</a:t>
            </a:r>
            <a:r>
              <a:rPr lang="tr-TR" dirty="0"/>
              <a:t> </a:t>
            </a:r>
            <a:r>
              <a:rPr lang="tr-TR" dirty="0" err="1"/>
              <a:t>the</a:t>
            </a:r>
            <a:r>
              <a:rPr lang="tr-TR" dirty="0"/>
              <a:t> </a:t>
            </a:r>
            <a:r>
              <a:rPr lang="tr-TR" dirty="0" err="1"/>
              <a:t>premises</a:t>
            </a:r>
            <a:r>
              <a:rPr lang="tr-TR" dirty="0"/>
              <a:t> </a:t>
            </a:r>
            <a:r>
              <a:rPr lang="tr-TR" dirty="0" err="1"/>
              <a:t>for</a:t>
            </a:r>
            <a:r>
              <a:rPr lang="tr-TR" dirty="0"/>
              <a:t> 3 </a:t>
            </a:r>
            <a:r>
              <a:rPr lang="tr-TR" dirty="0" err="1"/>
              <a:t>wk</a:t>
            </a:r>
            <a:r>
              <a:rPr lang="tr-TR" dirty="0"/>
              <a:t> </a:t>
            </a:r>
            <a:r>
              <a:rPr lang="tr-TR" dirty="0" err="1"/>
              <a:t>after</a:t>
            </a:r>
            <a:r>
              <a:rPr lang="tr-TR" dirty="0"/>
              <a:t> </a:t>
            </a:r>
            <a:r>
              <a:rPr lang="tr-TR" dirty="0" err="1"/>
              <a:t>recovery</a:t>
            </a:r>
            <a:r>
              <a:rPr lang="tr-TR" dirty="0"/>
              <a:t> of </a:t>
            </a:r>
            <a:r>
              <a:rPr lang="tr-TR" dirty="0" err="1"/>
              <a:t>the</a:t>
            </a:r>
            <a:r>
              <a:rPr lang="tr-TR" dirty="0"/>
              <a:t> </a:t>
            </a:r>
            <a:r>
              <a:rPr lang="tr-TR" dirty="0" err="1"/>
              <a:t>last</a:t>
            </a:r>
            <a:r>
              <a:rPr lang="tr-TR" dirty="0"/>
              <a:t> </a:t>
            </a:r>
            <a:r>
              <a:rPr lang="tr-TR" dirty="0" err="1"/>
              <a:t>clinical</a:t>
            </a:r>
            <a:r>
              <a:rPr lang="tr-TR" dirty="0"/>
              <a:t> </a:t>
            </a:r>
            <a:r>
              <a:rPr lang="tr-TR" dirty="0" err="1"/>
              <a:t>case</a:t>
            </a:r>
            <a:r>
              <a:rPr lang="tr-TR" dirty="0"/>
              <a:t>.</a:t>
            </a:r>
          </a:p>
        </p:txBody>
      </p:sp>
    </p:spTree>
    <p:extLst>
      <p:ext uri="{BB962C8B-B14F-4D97-AF65-F5344CB8AC3E}">
        <p14:creationId xmlns:p14="http://schemas.microsoft.com/office/powerpoint/2010/main" val="407183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30086" y="1029978"/>
            <a:ext cx="10515600" cy="4351338"/>
          </a:xfrm>
        </p:spPr>
        <p:txBody>
          <a:bodyPr/>
          <a:lstStyle/>
          <a:p>
            <a:r>
              <a:rPr lang="tr-TR" dirty="0" err="1" smtClean="0"/>
              <a:t>Virus</a:t>
            </a:r>
            <a:r>
              <a:rPr lang="tr-TR" dirty="0" smtClean="0"/>
              <a:t> </a:t>
            </a:r>
            <a:r>
              <a:rPr lang="tr-TR" dirty="0" err="1" smtClean="0"/>
              <a:t>could</a:t>
            </a:r>
            <a:r>
              <a:rPr lang="tr-TR" dirty="0" smtClean="0"/>
              <a:t> be </a:t>
            </a:r>
            <a:r>
              <a:rPr lang="tr-TR" dirty="0" err="1" smtClean="0"/>
              <a:t>isolated</a:t>
            </a:r>
            <a:r>
              <a:rPr lang="tr-TR" dirty="0" smtClean="0"/>
              <a:t> </a:t>
            </a:r>
            <a:r>
              <a:rPr lang="tr-TR" dirty="0" err="1" smtClean="0"/>
              <a:t>Bovine</a:t>
            </a:r>
            <a:r>
              <a:rPr lang="tr-TR" dirty="0" smtClean="0"/>
              <a:t> </a:t>
            </a:r>
            <a:r>
              <a:rPr lang="tr-TR" dirty="0" err="1"/>
              <a:t>tissue</a:t>
            </a:r>
            <a:r>
              <a:rPr lang="tr-TR" dirty="0"/>
              <a:t> </a:t>
            </a:r>
            <a:r>
              <a:rPr lang="tr-TR" dirty="0" err="1"/>
              <a:t>cultures</a:t>
            </a:r>
            <a:r>
              <a:rPr lang="tr-TR" dirty="0" smtClean="0"/>
              <a:t>; MDBK.</a:t>
            </a:r>
            <a:endParaRPr lang="tr-TR" dirty="0"/>
          </a:p>
        </p:txBody>
      </p:sp>
      <p:pic>
        <p:nvPicPr>
          <p:cNvPr id="6146" name="Picture 2" descr="Figure 1: Cytotoxicity and cytopathic effects on Madin-Darby Bovine Kidney cells (×100) after addition of EO, EE and EA of Thymus capitata before infection with 10 3 TCID 50 ml −1 of Bovine herpesvirus type 1 (BHV-1). A: Cell control, not infected with BHV-1, after 72 hours of incubation. B: Virus control (cytopathic effect), untreated MDBK cell culture, 72 hours after BHV-1 infection with 103 TCID50 ml−1. C: Cytotoxic effect, MDBK treated with extracts of EO (50 μg ml−1), 72 hours of incubation. D: Viral inhibition, MDBK cells were pre-treated with EO (5 μg ml−1) for 2 h, then infected with BHV-1 at 103 TCID50 m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331" y="1873518"/>
            <a:ext cx="6005636" cy="3993166"/>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2921331" y="5866684"/>
            <a:ext cx="6096000" cy="400110"/>
          </a:xfrm>
          <a:prstGeom prst="rect">
            <a:avLst/>
          </a:prstGeom>
        </p:spPr>
        <p:txBody>
          <a:bodyPr>
            <a:spAutoFit/>
          </a:bodyPr>
          <a:lstStyle/>
          <a:p>
            <a:r>
              <a:rPr lang="tr-TR" sz="1000" dirty="0" err="1"/>
              <a:t>Boubaker</a:t>
            </a:r>
            <a:r>
              <a:rPr lang="tr-TR" sz="1000" dirty="0"/>
              <a:t>–</a:t>
            </a:r>
            <a:r>
              <a:rPr lang="tr-TR" sz="1000" dirty="0" err="1"/>
              <a:t>Elandalousi</a:t>
            </a:r>
            <a:r>
              <a:rPr lang="tr-TR" sz="1000" dirty="0"/>
              <a:t>, </a:t>
            </a:r>
            <a:r>
              <a:rPr lang="tr-TR" sz="1000" dirty="0" err="1"/>
              <a:t>Ramzi</a:t>
            </a:r>
            <a:r>
              <a:rPr lang="tr-TR" sz="1000" dirty="0"/>
              <a:t>, et al. "</a:t>
            </a:r>
            <a:r>
              <a:rPr lang="tr-TR" sz="1000" dirty="0" err="1"/>
              <a:t>Non-cytotoxic</a:t>
            </a:r>
            <a:r>
              <a:rPr lang="tr-TR" sz="1000" dirty="0"/>
              <a:t> </a:t>
            </a:r>
            <a:r>
              <a:rPr lang="tr-TR" sz="1000" dirty="0" err="1"/>
              <a:t>Thymus</a:t>
            </a:r>
            <a:r>
              <a:rPr lang="tr-TR" sz="1000" dirty="0"/>
              <a:t> </a:t>
            </a:r>
            <a:r>
              <a:rPr lang="tr-TR" sz="1000" dirty="0" err="1"/>
              <a:t>capitata</a:t>
            </a:r>
            <a:r>
              <a:rPr lang="tr-TR" sz="1000" dirty="0"/>
              <a:t> </a:t>
            </a:r>
            <a:r>
              <a:rPr lang="tr-TR" sz="1000" dirty="0" err="1"/>
              <a:t>extracts</a:t>
            </a:r>
            <a:r>
              <a:rPr lang="tr-TR" sz="1000" dirty="0"/>
              <a:t> </a:t>
            </a:r>
            <a:r>
              <a:rPr lang="tr-TR" sz="1000" dirty="0" err="1"/>
              <a:t>prevent</a:t>
            </a:r>
            <a:r>
              <a:rPr lang="tr-TR" sz="1000" dirty="0"/>
              <a:t> </a:t>
            </a:r>
            <a:r>
              <a:rPr lang="tr-TR" sz="1000" dirty="0" err="1"/>
              <a:t>Bovine</a:t>
            </a:r>
            <a:r>
              <a:rPr lang="tr-TR" sz="1000" dirty="0"/>
              <a:t> herpesvirus-1 </a:t>
            </a:r>
            <a:r>
              <a:rPr lang="tr-TR" sz="1000" dirty="0" err="1"/>
              <a:t>infection</a:t>
            </a:r>
            <a:r>
              <a:rPr lang="tr-TR" sz="1000" dirty="0"/>
              <a:t> in </a:t>
            </a:r>
            <a:r>
              <a:rPr lang="tr-TR" sz="1000" dirty="0" err="1"/>
              <a:t>cell</a:t>
            </a:r>
            <a:r>
              <a:rPr lang="tr-TR" sz="1000" dirty="0"/>
              <a:t> </a:t>
            </a:r>
            <a:r>
              <a:rPr lang="tr-TR" sz="1000" dirty="0" err="1"/>
              <a:t>cultures</a:t>
            </a:r>
            <a:r>
              <a:rPr lang="tr-TR" sz="1000" dirty="0"/>
              <a:t>." BMC </a:t>
            </a:r>
            <a:r>
              <a:rPr lang="tr-TR" sz="1000" dirty="0" err="1"/>
              <a:t>veterinary</a:t>
            </a:r>
            <a:r>
              <a:rPr lang="tr-TR" sz="1000" dirty="0"/>
              <a:t> </a:t>
            </a:r>
            <a:r>
              <a:rPr lang="tr-TR" sz="1000" dirty="0" err="1"/>
              <a:t>research</a:t>
            </a:r>
            <a:r>
              <a:rPr lang="tr-TR" sz="1000" dirty="0"/>
              <a:t> 10.1 (2014): 231.</a:t>
            </a:r>
          </a:p>
        </p:txBody>
      </p:sp>
    </p:spTree>
    <p:extLst>
      <p:ext uri="{BB962C8B-B14F-4D97-AF65-F5344CB8AC3E}">
        <p14:creationId xmlns:p14="http://schemas.microsoft.com/office/powerpoint/2010/main" val="1523529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74432"/>
            <a:ext cx="10515600" cy="5602532"/>
          </a:xfrm>
        </p:spPr>
        <p:txBody>
          <a:bodyPr>
            <a:normAutofit/>
          </a:bodyPr>
          <a:lstStyle/>
          <a:p>
            <a:r>
              <a:rPr lang="tr-TR" dirty="0" err="1">
                <a:solidFill>
                  <a:srgbClr val="FF33CC"/>
                </a:solidFill>
              </a:rPr>
              <a:t>Vaccination</a:t>
            </a:r>
            <a:r>
              <a:rPr lang="tr-TR" dirty="0">
                <a:solidFill>
                  <a:srgbClr val="FF33CC"/>
                </a:solidFill>
              </a:rPr>
              <a:t> </a:t>
            </a:r>
            <a:r>
              <a:rPr lang="tr-TR" dirty="0"/>
              <a:t>(EHV-4 </a:t>
            </a:r>
            <a:r>
              <a:rPr lang="tr-TR" dirty="0" err="1"/>
              <a:t>and</a:t>
            </a:r>
            <a:r>
              <a:rPr lang="tr-TR" dirty="0"/>
              <a:t> EHV-1) </a:t>
            </a:r>
            <a:r>
              <a:rPr lang="tr-TR" dirty="0" err="1"/>
              <a:t>should</a:t>
            </a:r>
            <a:r>
              <a:rPr lang="tr-TR" dirty="0"/>
              <a:t> </a:t>
            </a:r>
            <a:r>
              <a:rPr lang="tr-TR" dirty="0" err="1"/>
              <a:t>begin</a:t>
            </a:r>
            <a:r>
              <a:rPr lang="tr-TR" dirty="0"/>
              <a:t> </a:t>
            </a:r>
            <a:r>
              <a:rPr lang="tr-TR" dirty="0" err="1"/>
              <a:t>when</a:t>
            </a:r>
            <a:r>
              <a:rPr lang="tr-TR" dirty="0"/>
              <a:t> </a:t>
            </a:r>
            <a:r>
              <a:rPr lang="tr-TR" dirty="0" err="1"/>
              <a:t>foals</a:t>
            </a:r>
            <a:r>
              <a:rPr lang="tr-TR" dirty="0"/>
              <a:t> </a:t>
            </a:r>
            <a:r>
              <a:rPr lang="tr-TR" dirty="0" err="1"/>
              <a:t>are</a:t>
            </a:r>
            <a:r>
              <a:rPr lang="tr-TR" dirty="0"/>
              <a:t> 4–6 </a:t>
            </a:r>
            <a:r>
              <a:rPr lang="tr-TR" dirty="0" err="1"/>
              <a:t>mo</a:t>
            </a:r>
            <a:r>
              <a:rPr lang="tr-TR" dirty="0"/>
              <a:t> </a:t>
            </a:r>
            <a:r>
              <a:rPr lang="tr-TR" dirty="0" err="1"/>
              <a:t>old</a:t>
            </a:r>
            <a:r>
              <a:rPr lang="tr-TR" dirty="0"/>
              <a:t>. </a:t>
            </a:r>
            <a:endParaRPr lang="tr-TR" dirty="0" smtClean="0"/>
          </a:p>
          <a:p>
            <a:r>
              <a:rPr lang="tr-TR" dirty="0" smtClean="0"/>
              <a:t>A </a:t>
            </a:r>
            <a:r>
              <a:rPr lang="tr-TR" dirty="0" err="1"/>
              <a:t>second</a:t>
            </a:r>
            <a:r>
              <a:rPr lang="tr-TR" dirty="0"/>
              <a:t> </a:t>
            </a:r>
            <a:r>
              <a:rPr lang="tr-TR" dirty="0" err="1"/>
              <a:t>dose</a:t>
            </a:r>
            <a:r>
              <a:rPr lang="tr-TR" dirty="0"/>
              <a:t> is </a:t>
            </a:r>
            <a:r>
              <a:rPr lang="tr-TR" dirty="0" err="1"/>
              <a:t>given</a:t>
            </a:r>
            <a:r>
              <a:rPr lang="tr-TR" dirty="0"/>
              <a:t> 4–6 </a:t>
            </a:r>
            <a:r>
              <a:rPr lang="tr-TR" dirty="0" err="1"/>
              <a:t>wk</a:t>
            </a:r>
            <a:r>
              <a:rPr lang="tr-TR" dirty="0"/>
              <a:t> </a:t>
            </a:r>
            <a:r>
              <a:rPr lang="tr-TR" dirty="0" err="1"/>
              <a:t>later</a:t>
            </a:r>
            <a:r>
              <a:rPr lang="tr-TR" dirty="0"/>
              <a:t>, </a:t>
            </a:r>
            <a:r>
              <a:rPr lang="tr-TR" dirty="0" err="1"/>
              <a:t>and</a:t>
            </a:r>
            <a:r>
              <a:rPr lang="tr-TR" dirty="0"/>
              <a:t> a </a:t>
            </a:r>
            <a:r>
              <a:rPr lang="tr-TR" dirty="0" err="1"/>
              <a:t>third</a:t>
            </a:r>
            <a:r>
              <a:rPr lang="tr-TR" dirty="0"/>
              <a:t> </a:t>
            </a:r>
            <a:r>
              <a:rPr lang="tr-TR" dirty="0" err="1"/>
              <a:t>dose</a:t>
            </a:r>
            <a:r>
              <a:rPr lang="tr-TR" dirty="0"/>
              <a:t> at 10–12 </a:t>
            </a:r>
            <a:r>
              <a:rPr lang="tr-TR" dirty="0" err="1"/>
              <a:t>mo</a:t>
            </a:r>
            <a:r>
              <a:rPr lang="tr-TR" dirty="0"/>
              <a:t> of age. Booster </a:t>
            </a:r>
            <a:r>
              <a:rPr lang="tr-TR" dirty="0" err="1"/>
              <a:t>vaccinations</a:t>
            </a:r>
            <a:r>
              <a:rPr lang="tr-TR" dirty="0"/>
              <a:t> </a:t>
            </a:r>
            <a:r>
              <a:rPr lang="tr-TR" dirty="0" err="1"/>
              <a:t>may</a:t>
            </a:r>
            <a:r>
              <a:rPr lang="tr-TR" dirty="0"/>
              <a:t> be </a:t>
            </a:r>
            <a:r>
              <a:rPr lang="tr-TR" dirty="0" err="1"/>
              <a:t>indicated</a:t>
            </a:r>
            <a:r>
              <a:rPr lang="tr-TR" dirty="0"/>
              <a:t> as </a:t>
            </a:r>
            <a:r>
              <a:rPr lang="tr-TR" dirty="0" err="1"/>
              <a:t>often</a:t>
            </a:r>
            <a:r>
              <a:rPr lang="tr-TR" dirty="0"/>
              <a:t> as </a:t>
            </a:r>
            <a:r>
              <a:rPr lang="tr-TR" dirty="0" err="1"/>
              <a:t>every</a:t>
            </a:r>
            <a:r>
              <a:rPr lang="tr-TR" dirty="0"/>
              <a:t> 6 </a:t>
            </a:r>
            <a:r>
              <a:rPr lang="tr-TR" dirty="0" err="1"/>
              <a:t>mo</a:t>
            </a:r>
            <a:r>
              <a:rPr lang="tr-TR" dirty="0"/>
              <a:t> </a:t>
            </a:r>
            <a:r>
              <a:rPr lang="tr-TR" dirty="0" err="1"/>
              <a:t>through</a:t>
            </a:r>
            <a:r>
              <a:rPr lang="tr-TR" dirty="0"/>
              <a:t> </a:t>
            </a:r>
            <a:r>
              <a:rPr lang="tr-TR" dirty="0" err="1"/>
              <a:t>maturity</a:t>
            </a:r>
            <a:r>
              <a:rPr lang="tr-TR" dirty="0"/>
              <a:t> (5 </a:t>
            </a:r>
            <a:r>
              <a:rPr lang="tr-TR" dirty="0" err="1"/>
              <a:t>yr</a:t>
            </a:r>
            <a:r>
              <a:rPr lang="tr-TR" dirty="0"/>
              <a:t> of </a:t>
            </a:r>
            <a:r>
              <a:rPr lang="tr-TR" dirty="0" err="1"/>
              <a:t>age</a:t>
            </a:r>
            <a:r>
              <a:rPr lang="tr-TR" dirty="0"/>
              <a:t>). </a:t>
            </a:r>
            <a:endParaRPr lang="tr-TR" dirty="0" smtClean="0"/>
          </a:p>
        </p:txBody>
      </p:sp>
      <p:pic>
        <p:nvPicPr>
          <p:cNvPr id="5" name="Resim 4"/>
          <p:cNvPicPr>
            <a:picLocks noChangeAspect="1"/>
          </p:cNvPicPr>
          <p:nvPr/>
        </p:nvPicPr>
        <p:blipFill>
          <a:blip r:embed="rId2"/>
          <a:stretch>
            <a:fillRect/>
          </a:stretch>
        </p:blipFill>
        <p:spPr>
          <a:xfrm>
            <a:off x="1125416" y="3053862"/>
            <a:ext cx="3804138" cy="3804138"/>
          </a:xfrm>
          <a:prstGeom prst="rect">
            <a:avLst/>
          </a:prstGeom>
        </p:spPr>
      </p:pic>
      <p:pic>
        <p:nvPicPr>
          <p:cNvPr id="6" name="Resim 5"/>
          <p:cNvPicPr>
            <a:picLocks noChangeAspect="1"/>
          </p:cNvPicPr>
          <p:nvPr/>
        </p:nvPicPr>
        <p:blipFill>
          <a:blip r:embed="rId3"/>
          <a:stretch>
            <a:fillRect/>
          </a:stretch>
        </p:blipFill>
        <p:spPr>
          <a:xfrm>
            <a:off x="5451229" y="3202863"/>
            <a:ext cx="5615355" cy="3314619"/>
          </a:xfrm>
          <a:prstGeom prst="rect">
            <a:avLst/>
          </a:prstGeom>
        </p:spPr>
      </p:pic>
    </p:spTree>
    <p:extLst>
      <p:ext uri="{BB962C8B-B14F-4D97-AF65-F5344CB8AC3E}">
        <p14:creationId xmlns:p14="http://schemas.microsoft.com/office/powerpoint/2010/main" val="466486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192579"/>
            <a:ext cx="10515600" cy="4351338"/>
          </a:xfrm>
        </p:spPr>
        <p:txBody>
          <a:bodyPr>
            <a:normAutofit fontScale="92500"/>
          </a:bodyPr>
          <a:lstStyle/>
          <a:p>
            <a:r>
              <a:rPr lang="tr-TR" dirty="0" err="1"/>
              <a:t>Vaccination</a:t>
            </a:r>
            <a:r>
              <a:rPr lang="tr-TR" dirty="0"/>
              <a:t> </a:t>
            </a:r>
            <a:r>
              <a:rPr lang="tr-TR" dirty="0" err="1"/>
              <a:t>programs</a:t>
            </a:r>
            <a:r>
              <a:rPr lang="tr-TR" dirty="0"/>
              <a:t> </a:t>
            </a:r>
            <a:r>
              <a:rPr lang="tr-TR" dirty="0" err="1"/>
              <a:t>against</a:t>
            </a:r>
            <a:r>
              <a:rPr lang="tr-TR" dirty="0"/>
              <a:t> </a:t>
            </a:r>
            <a:r>
              <a:rPr lang="tr-TR" dirty="0" err="1"/>
              <a:t>herpesviruses</a:t>
            </a:r>
            <a:r>
              <a:rPr lang="tr-TR" dirty="0"/>
              <a:t> </a:t>
            </a:r>
            <a:r>
              <a:rPr lang="tr-TR" dirty="0" err="1"/>
              <a:t>should</a:t>
            </a:r>
            <a:r>
              <a:rPr lang="tr-TR" dirty="0"/>
              <a:t> </a:t>
            </a:r>
            <a:r>
              <a:rPr lang="tr-TR" dirty="0" err="1"/>
              <a:t>include</a:t>
            </a:r>
            <a:r>
              <a:rPr lang="tr-TR" dirty="0"/>
              <a:t> </a:t>
            </a:r>
            <a:r>
              <a:rPr lang="tr-TR" dirty="0" err="1"/>
              <a:t>all</a:t>
            </a:r>
            <a:r>
              <a:rPr lang="tr-TR" dirty="0"/>
              <a:t> </a:t>
            </a:r>
            <a:r>
              <a:rPr lang="tr-TR" dirty="0" err="1"/>
              <a:t>horses</a:t>
            </a:r>
            <a:r>
              <a:rPr lang="tr-TR" dirty="0"/>
              <a:t> </a:t>
            </a:r>
            <a:r>
              <a:rPr lang="tr-TR" dirty="0" err="1"/>
              <a:t>that</a:t>
            </a:r>
            <a:r>
              <a:rPr lang="tr-TR" dirty="0"/>
              <a:t> </a:t>
            </a:r>
            <a:r>
              <a:rPr lang="tr-TR" dirty="0" err="1"/>
              <a:t>travel</a:t>
            </a:r>
            <a:r>
              <a:rPr lang="tr-TR" dirty="0"/>
              <a:t> </a:t>
            </a:r>
            <a:r>
              <a:rPr lang="tr-TR" dirty="0" err="1"/>
              <a:t>to</a:t>
            </a:r>
            <a:r>
              <a:rPr lang="tr-TR" dirty="0"/>
              <a:t> </a:t>
            </a:r>
            <a:r>
              <a:rPr lang="tr-TR" dirty="0" err="1"/>
              <a:t>high</a:t>
            </a:r>
            <a:r>
              <a:rPr lang="tr-TR" dirty="0"/>
              <a:t>-risk </a:t>
            </a:r>
            <a:r>
              <a:rPr lang="tr-TR" dirty="0" err="1"/>
              <a:t>destinations</a:t>
            </a:r>
            <a:r>
              <a:rPr lang="tr-TR" dirty="0"/>
              <a:t> (</a:t>
            </a:r>
            <a:r>
              <a:rPr lang="tr-TR" dirty="0" err="1"/>
              <a:t>racetrack</a:t>
            </a:r>
            <a:r>
              <a:rPr lang="tr-TR" dirty="0"/>
              <a:t>, </a:t>
            </a:r>
            <a:r>
              <a:rPr lang="tr-TR" dirty="0" err="1"/>
              <a:t>show</a:t>
            </a:r>
            <a:r>
              <a:rPr lang="tr-TR" dirty="0"/>
              <a:t> </a:t>
            </a:r>
            <a:r>
              <a:rPr lang="tr-TR" dirty="0" err="1"/>
              <a:t>grounds</a:t>
            </a:r>
            <a:r>
              <a:rPr lang="tr-TR" dirty="0"/>
              <a:t>) </a:t>
            </a:r>
            <a:r>
              <a:rPr lang="tr-TR" dirty="0" err="1"/>
              <a:t>and</a:t>
            </a:r>
            <a:r>
              <a:rPr lang="tr-TR" dirty="0"/>
              <a:t> </a:t>
            </a:r>
            <a:r>
              <a:rPr lang="tr-TR" dirty="0" err="1"/>
              <a:t>all</a:t>
            </a:r>
            <a:r>
              <a:rPr lang="tr-TR" dirty="0"/>
              <a:t> </a:t>
            </a:r>
            <a:r>
              <a:rPr lang="tr-TR" dirty="0" err="1"/>
              <a:t>other</a:t>
            </a:r>
            <a:r>
              <a:rPr lang="tr-TR" dirty="0"/>
              <a:t> </a:t>
            </a:r>
            <a:r>
              <a:rPr lang="tr-TR" dirty="0" err="1"/>
              <a:t>horses</a:t>
            </a:r>
            <a:r>
              <a:rPr lang="tr-TR" dirty="0"/>
              <a:t> on </a:t>
            </a:r>
            <a:r>
              <a:rPr lang="tr-TR" dirty="0" err="1"/>
              <a:t>the</a:t>
            </a:r>
            <a:r>
              <a:rPr lang="tr-TR" dirty="0"/>
              <a:t> </a:t>
            </a:r>
            <a:r>
              <a:rPr lang="tr-TR" dirty="0" err="1"/>
              <a:t>premises</a:t>
            </a:r>
            <a:r>
              <a:rPr lang="tr-TR" dirty="0"/>
              <a:t>. </a:t>
            </a:r>
          </a:p>
          <a:p>
            <a:r>
              <a:rPr lang="tr-TR" dirty="0"/>
              <a:t>A </a:t>
            </a:r>
            <a:r>
              <a:rPr lang="tr-TR" dirty="0" err="1"/>
              <a:t>high-antigen</a:t>
            </a:r>
            <a:r>
              <a:rPr lang="tr-TR" dirty="0"/>
              <a:t> </a:t>
            </a:r>
            <a:r>
              <a:rPr lang="tr-TR" dirty="0" err="1"/>
              <a:t>load</a:t>
            </a:r>
            <a:r>
              <a:rPr lang="tr-TR" dirty="0"/>
              <a:t>, </a:t>
            </a:r>
            <a:r>
              <a:rPr lang="tr-TR" dirty="0" err="1"/>
              <a:t>inactivated</a:t>
            </a:r>
            <a:r>
              <a:rPr lang="tr-TR" dirty="0"/>
              <a:t> EHV-1 </a:t>
            </a:r>
            <a:r>
              <a:rPr lang="tr-TR" dirty="0" err="1"/>
              <a:t>vaccine</a:t>
            </a:r>
            <a:r>
              <a:rPr lang="tr-TR" dirty="0"/>
              <a:t> is </a:t>
            </a:r>
            <a:r>
              <a:rPr lang="tr-TR" dirty="0" err="1"/>
              <a:t>recommended</a:t>
            </a:r>
            <a:r>
              <a:rPr lang="tr-TR" dirty="0"/>
              <a:t> </a:t>
            </a:r>
            <a:r>
              <a:rPr lang="tr-TR" dirty="0" err="1"/>
              <a:t>to</a:t>
            </a:r>
            <a:r>
              <a:rPr lang="tr-TR" dirty="0"/>
              <a:t> </a:t>
            </a:r>
            <a:r>
              <a:rPr lang="tr-TR" dirty="0" err="1"/>
              <a:t>prevent</a:t>
            </a:r>
            <a:r>
              <a:rPr lang="tr-TR" dirty="0"/>
              <a:t> EHV-1 </a:t>
            </a:r>
            <a:r>
              <a:rPr lang="tr-TR" dirty="0" err="1"/>
              <a:t>abortion</a:t>
            </a:r>
            <a:r>
              <a:rPr lang="tr-TR" dirty="0"/>
              <a:t>. </a:t>
            </a:r>
          </a:p>
          <a:p>
            <a:r>
              <a:rPr lang="tr-TR" dirty="0" err="1"/>
              <a:t>Vaccine</a:t>
            </a:r>
            <a:r>
              <a:rPr lang="tr-TR" dirty="0"/>
              <a:t> </a:t>
            </a:r>
            <a:r>
              <a:rPr lang="tr-TR" dirty="0" err="1"/>
              <a:t>should</a:t>
            </a:r>
            <a:r>
              <a:rPr lang="tr-TR" dirty="0"/>
              <a:t> be </a:t>
            </a:r>
            <a:r>
              <a:rPr lang="tr-TR" dirty="0" err="1"/>
              <a:t>administered</a:t>
            </a:r>
            <a:r>
              <a:rPr lang="tr-TR" dirty="0"/>
              <a:t> </a:t>
            </a:r>
            <a:r>
              <a:rPr lang="tr-TR" dirty="0" err="1"/>
              <a:t>during</a:t>
            </a:r>
            <a:r>
              <a:rPr lang="tr-TR" dirty="0"/>
              <a:t> </a:t>
            </a:r>
            <a:r>
              <a:rPr lang="tr-TR" dirty="0" err="1"/>
              <a:t>months</a:t>
            </a:r>
            <a:r>
              <a:rPr lang="tr-TR" dirty="0"/>
              <a:t> 3, 5, 7, </a:t>
            </a:r>
            <a:r>
              <a:rPr lang="tr-TR" dirty="0" err="1"/>
              <a:t>and</a:t>
            </a:r>
            <a:r>
              <a:rPr lang="tr-TR" dirty="0"/>
              <a:t> 9 of </a:t>
            </a:r>
            <a:r>
              <a:rPr lang="tr-TR" dirty="0" err="1"/>
              <a:t>pregnancy</a:t>
            </a:r>
            <a:r>
              <a:rPr lang="tr-TR" dirty="0"/>
              <a:t>. </a:t>
            </a:r>
          </a:p>
          <a:p>
            <a:r>
              <a:rPr lang="tr-TR" dirty="0" err="1"/>
              <a:t>Mares</a:t>
            </a:r>
            <a:r>
              <a:rPr lang="tr-TR" dirty="0"/>
              <a:t> </a:t>
            </a:r>
            <a:r>
              <a:rPr lang="tr-TR" dirty="0" err="1"/>
              <a:t>are</a:t>
            </a:r>
            <a:r>
              <a:rPr lang="tr-TR" dirty="0"/>
              <a:t> </a:t>
            </a:r>
            <a:r>
              <a:rPr lang="tr-TR" dirty="0" err="1"/>
              <a:t>often</a:t>
            </a:r>
            <a:r>
              <a:rPr lang="tr-TR" dirty="0"/>
              <a:t> </a:t>
            </a:r>
            <a:r>
              <a:rPr lang="tr-TR" dirty="0" err="1"/>
              <a:t>vaccinated</a:t>
            </a:r>
            <a:r>
              <a:rPr lang="tr-TR" dirty="0"/>
              <a:t> </a:t>
            </a:r>
            <a:r>
              <a:rPr lang="tr-TR" dirty="0" err="1"/>
              <a:t>with</a:t>
            </a:r>
            <a:r>
              <a:rPr lang="tr-TR" dirty="0"/>
              <a:t> </a:t>
            </a:r>
            <a:r>
              <a:rPr lang="tr-TR" dirty="0" err="1"/>
              <a:t>inactivated</a:t>
            </a:r>
            <a:r>
              <a:rPr lang="tr-TR" dirty="0"/>
              <a:t> EHV-1/EHV-4 at an </a:t>
            </a:r>
            <a:r>
              <a:rPr lang="tr-TR" dirty="0" err="1"/>
              <a:t>interval</a:t>
            </a:r>
            <a:r>
              <a:rPr lang="tr-TR" dirty="0"/>
              <a:t> 4–6 </a:t>
            </a:r>
            <a:r>
              <a:rPr lang="tr-TR" dirty="0" err="1"/>
              <a:t>wk</a:t>
            </a:r>
            <a:r>
              <a:rPr lang="tr-TR" dirty="0"/>
              <a:t> </a:t>
            </a:r>
            <a:r>
              <a:rPr lang="tr-TR" dirty="0" err="1"/>
              <a:t>before</a:t>
            </a:r>
            <a:r>
              <a:rPr lang="tr-TR" dirty="0"/>
              <a:t> </a:t>
            </a:r>
            <a:r>
              <a:rPr lang="tr-TR" dirty="0" err="1"/>
              <a:t>foaling</a:t>
            </a:r>
            <a:r>
              <a:rPr lang="tr-TR" dirty="0"/>
              <a:t>. </a:t>
            </a:r>
          </a:p>
          <a:p>
            <a:r>
              <a:rPr lang="tr-TR" dirty="0"/>
              <a:t>A </a:t>
            </a:r>
            <a:r>
              <a:rPr lang="tr-TR" dirty="0" err="1"/>
              <a:t>modified-live</a:t>
            </a:r>
            <a:r>
              <a:rPr lang="tr-TR" dirty="0"/>
              <a:t> EHV-1 </a:t>
            </a:r>
            <a:r>
              <a:rPr lang="tr-TR" dirty="0" err="1"/>
              <a:t>vaccine</a:t>
            </a:r>
            <a:r>
              <a:rPr lang="tr-TR" dirty="0"/>
              <a:t> is </a:t>
            </a:r>
            <a:r>
              <a:rPr lang="tr-TR" dirty="0" err="1"/>
              <a:t>available</a:t>
            </a:r>
            <a:r>
              <a:rPr lang="tr-TR" dirty="0"/>
              <a:t> </a:t>
            </a:r>
            <a:r>
              <a:rPr lang="tr-TR" dirty="0" err="1"/>
              <a:t>to</a:t>
            </a:r>
            <a:r>
              <a:rPr lang="tr-TR" dirty="0"/>
              <a:t> </a:t>
            </a:r>
            <a:r>
              <a:rPr lang="tr-TR" dirty="0" err="1"/>
              <a:t>help</a:t>
            </a:r>
            <a:r>
              <a:rPr lang="tr-TR" dirty="0"/>
              <a:t> </a:t>
            </a:r>
            <a:r>
              <a:rPr lang="tr-TR" dirty="0" err="1"/>
              <a:t>prevent</a:t>
            </a:r>
            <a:r>
              <a:rPr lang="tr-TR" dirty="0"/>
              <a:t> </a:t>
            </a:r>
            <a:r>
              <a:rPr lang="tr-TR" dirty="0" err="1"/>
              <a:t>respiratory</a:t>
            </a:r>
            <a:r>
              <a:rPr lang="tr-TR" dirty="0"/>
              <a:t> </a:t>
            </a:r>
            <a:r>
              <a:rPr lang="tr-TR" dirty="0" err="1"/>
              <a:t>disease</a:t>
            </a:r>
            <a:r>
              <a:rPr lang="tr-TR" dirty="0"/>
              <a:t> </a:t>
            </a:r>
            <a:r>
              <a:rPr lang="tr-TR" dirty="0" err="1"/>
              <a:t>caused</a:t>
            </a:r>
            <a:r>
              <a:rPr lang="tr-TR" dirty="0"/>
              <a:t> </a:t>
            </a:r>
            <a:r>
              <a:rPr lang="tr-TR" dirty="0" err="1"/>
              <a:t>by</a:t>
            </a:r>
            <a:r>
              <a:rPr lang="tr-TR" dirty="0"/>
              <a:t> EHV-1.</a:t>
            </a:r>
          </a:p>
          <a:p>
            <a:endParaRPr lang="tr-TR" dirty="0"/>
          </a:p>
        </p:txBody>
      </p:sp>
    </p:spTree>
    <p:extLst>
      <p:ext uri="{BB962C8B-B14F-4D97-AF65-F5344CB8AC3E}">
        <p14:creationId xmlns:p14="http://schemas.microsoft.com/office/powerpoint/2010/main" val="1022847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a:hlinkClick r:id="rId2"/>
              </a:rPr>
              <a:t>https://</a:t>
            </a:r>
            <a:r>
              <a:rPr lang="tr-TR" dirty="0" smtClean="0">
                <a:hlinkClick r:id="rId2"/>
              </a:rPr>
              <a:t>ahdc.vet.cornell.edu/docs/EquineHerpesvirusFinal030513.pdf</a:t>
            </a:r>
            <a:endParaRPr lang="tr-TR" dirty="0" smtClean="0"/>
          </a:p>
          <a:p>
            <a:r>
              <a:rPr lang="tr-TR" dirty="0">
                <a:hlinkClick r:id="rId3"/>
              </a:rPr>
              <a:t>http://</a:t>
            </a:r>
            <a:r>
              <a:rPr lang="tr-TR" dirty="0" smtClean="0">
                <a:hlinkClick r:id="rId3"/>
              </a:rPr>
              <a:t>animalscience.uconn.edu/extension/publications/herpesvirus.htm</a:t>
            </a:r>
            <a:endParaRPr lang="tr-TR" dirty="0" smtClean="0"/>
          </a:p>
          <a:p>
            <a:r>
              <a:rPr lang="tr-TR" dirty="0"/>
              <a:t>http://</a:t>
            </a:r>
            <a:r>
              <a:rPr lang="tr-TR" dirty="0" err="1"/>
              <a:t>www.msdvetmanual.com</a:t>
            </a:r>
            <a:r>
              <a:rPr lang="tr-TR" dirty="0"/>
              <a:t>/</a:t>
            </a:r>
            <a:r>
              <a:rPr lang="tr-TR" dirty="0" err="1"/>
              <a:t>respiratory-system</a:t>
            </a:r>
            <a:r>
              <a:rPr lang="tr-TR" dirty="0"/>
              <a:t>/</a:t>
            </a:r>
            <a:r>
              <a:rPr lang="tr-TR" dirty="0" err="1"/>
              <a:t>respiratory</a:t>
            </a:r>
            <a:r>
              <a:rPr lang="tr-TR" dirty="0"/>
              <a:t>-</a:t>
            </a:r>
            <a:r>
              <a:rPr lang="tr-TR" dirty="0" err="1"/>
              <a:t>diseases</a:t>
            </a:r>
            <a:r>
              <a:rPr lang="tr-TR" dirty="0"/>
              <a:t>-of-</a:t>
            </a:r>
            <a:r>
              <a:rPr lang="tr-TR" dirty="0" err="1"/>
              <a:t>horses</a:t>
            </a:r>
            <a:r>
              <a:rPr lang="tr-TR" dirty="0"/>
              <a:t>/</a:t>
            </a:r>
            <a:r>
              <a:rPr lang="tr-TR" dirty="0" err="1"/>
              <a:t>equine-herpesvirus-infection</a:t>
            </a:r>
            <a:endParaRPr lang="tr-TR" dirty="0"/>
          </a:p>
        </p:txBody>
      </p:sp>
    </p:spTree>
    <p:extLst>
      <p:ext uri="{BB962C8B-B14F-4D97-AF65-F5344CB8AC3E}">
        <p14:creationId xmlns:p14="http://schemas.microsoft.com/office/powerpoint/2010/main" val="641769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p:txBody>
          <a:bodyPr>
            <a:normAutofit fontScale="92500"/>
          </a:bodyPr>
          <a:lstStyle/>
          <a:p>
            <a:r>
              <a:rPr lang="en-US" dirty="0" smtClean="0"/>
              <a:t>BHV-1 </a:t>
            </a:r>
            <a:r>
              <a:rPr lang="en-US" dirty="0"/>
              <a:t>infections are widespread in the cattle population. </a:t>
            </a:r>
            <a:r>
              <a:rPr lang="en-US" dirty="0" smtClean="0"/>
              <a:t>IBR </a:t>
            </a:r>
            <a:r>
              <a:rPr lang="en-US" dirty="0"/>
              <a:t>is a highly contagious and infectious viral disease that affects cattle of all ages. </a:t>
            </a:r>
            <a:endParaRPr lang="tr-TR" dirty="0"/>
          </a:p>
          <a:p>
            <a:r>
              <a:rPr lang="en-US" dirty="0"/>
              <a:t>Infection occurs by </a:t>
            </a:r>
            <a:r>
              <a:rPr lang="en-US" dirty="0">
                <a:solidFill>
                  <a:srgbClr val="FF3300"/>
                </a:solidFill>
              </a:rPr>
              <a:t>inhalation</a:t>
            </a:r>
            <a:r>
              <a:rPr lang="en-US" dirty="0"/>
              <a:t> and </a:t>
            </a:r>
            <a:r>
              <a:rPr lang="en-US" dirty="0">
                <a:solidFill>
                  <a:srgbClr val="FF3300"/>
                </a:solidFill>
              </a:rPr>
              <a:t>requires contact</a:t>
            </a:r>
            <a:r>
              <a:rPr lang="en-US" dirty="0"/>
              <a:t> between animals spreading quickly through the group.  </a:t>
            </a:r>
            <a:endParaRPr lang="tr-TR" dirty="0"/>
          </a:p>
          <a:p>
            <a:r>
              <a:rPr lang="en-US" dirty="0" smtClean="0"/>
              <a:t>Transmission </a:t>
            </a:r>
            <a:r>
              <a:rPr lang="en-US" dirty="0"/>
              <a:t>can occur in the absence of visible lesions and through artificial insemination with</a:t>
            </a:r>
            <a:r>
              <a:rPr lang="en-US" dirty="0">
                <a:solidFill>
                  <a:srgbClr val="FF3300"/>
                </a:solidFill>
              </a:rPr>
              <a:t> semen </a:t>
            </a:r>
            <a:r>
              <a:rPr lang="en-US" dirty="0"/>
              <a:t>from </a:t>
            </a:r>
            <a:r>
              <a:rPr lang="en-US" dirty="0" err="1"/>
              <a:t>subclinically</a:t>
            </a:r>
            <a:r>
              <a:rPr lang="en-US" dirty="0"/>
              <a:t> infected bulls. </a:t>
            </a:r>
            <a:endParaRPr lang="tr-TR" dirty="0" smtClean="0"/>
          </a:p>
          <a:p>
            <a:r>
              <a:rPr lang="tr-TR" dirty="0" err="1" smtClean="0"/>
              <a:t>Milk</a:t>
            </a:r>
            <a:endParaRPr lang="tr-TR" dirty="0" smtClean="0"/>
          </a:p>
          <a:p>
            <a:r>
              <a:rPr lang="en-US" dirty="0" smtClean="0">
                <a:solidFill>
                  <a:srgbClr val="7030A0"/>
                </a:solidFill>
              </a:rPr>
              <a:t>Cattle </a:t>
            </a:r>
            <a:r>
              <a:rPr lang="en-US" dirty="0">
                <a:solidFill>
                  <a:srgbClr val="7030A0"/>
                </a:solidFill>
              </a:rPr>
              <a:t>with latent BHV-1 infections generally show no clinical signs when the virus is reactivated, but they serve as a source of infection for other susceptible animals.</a:t>
            </a:r>
            <a:endParaRPr lang="tr-TR" dirty="0">
              <a:solidFill>
                <a:srgbClr val="7030A0"/>
              </a:solidFill>
            </a:endParaRPr>
          </a:p>
        </p:txBody>
      </p:sp>
    </p:spTree>
    <p:extLst>
      <p:ext uri="{BB962C8B-B14F-4D97-AF65-F5344CB8AC3E}">
        <p14:creationId xmlns:p14="http://schemas.microsoft.com/office/powerpoint/2010/main" val="3573819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73826" y="1433740"/>
            <a:ext cx="10515600" cy="3482645"/>
          </a:xfrm>
        </p:spPr>
        <p:txBody>
          <a:bodyPr/>
          <a:lstStyle/>
          <a:p>
            <a:r>
              <a:rPr lang="en-US" dirty="0"/>
              <a:t>In feedlot cattle, </a:t>
            </a:r>
            <a:r>
              <a:rPr lang="en-US" dirty="0">
                <a:solidFill>
                  <a:srgbClr val="0070C0"/>
                </a:solidFill>
              </a:rPr>
              <a:t>the respiratory form is most common</a:t>
            </a:r>
            <a:r>
              <a:rPr lang="en-US" dirty="0"/>
              <a:t>. </a:t>
            </a:r>
            <a:endParaRPr lang="tr-TR" dirty="0"/>
          </a:p>
          <a:p>
            <a:r>
              <a:rPr lang="en-US" dirty="0"/>
              <a:t>The viral infection alone is not life-threatening but predisposes to secondary bacterial pneumonia, which may result in death. </a:t>
            </a:r>
            <a:endParaRPr lang="tr-TR" dirty="0"/>
          </a:p>
          <a:p>
            <a:r>
              <a:rPr lang="en-US" dirty="0"/>
              <a:t>In breeding cattle, </a:t>
            </a:r>
            <a:r>
              <a:rPr lang="en-US" dirty="0">
                <a:solidFill>
                  <a:srgbClr val="FF33CC"/>
                </a:solidFill>
              </a:rPr>
              <a:t>abortion or genital infections are more common</a:t>
            </a:r>
            <a:r>
              <a:rPr lang="en-US" dirty="0"/>
              <a:t>. </a:t>
            </a:r>
            <a:endParaRPr lang="tr-TR" dirty="0"/>
          </a:p>
          <a:p>
            <a:r>
              <a:rPr lang="en-US" dirty="0"/>
              <a:t>Genital infections can occur in bulls (infectious pustular </a:t>
            </a:r>
            <a:r>
              <a:rPr lang="en-US" dirty="0" err="1"/>
              <a:t>balanoposthitis</a:t>
            </a:r>
            <a:r>
              <a:rPr lang="en-US" dirty="0"/>
              <a:t>) and cows (IPV) within 1–3 days of mating or close contact with an infected animal. </a:t>
            </a:r>
            <a:endParaRPr lang="tr-TR" dirty="0"/>
          </a:p>
          <a:p>
            <a:endParaRPr lang="tr-TR" dirty="0"/>
          </a:p>
        </p:txBody>
      </p:sp>
    </p:spTree>
    <p:extLst>
      <p:ext uri="{BB962C8B-B14F-4D97-AF65-F5344CB8AC3E}">
        <p14:creationId xmlns:p14="http://schemas.microsoft.com/office/powerpoint/2010/main" val="1826795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Pathogenesis</a:t>
            </a:r>
            <a:endParaRPr lang="tr-TR" dirty="0">
              <a:solidFill>
                <a:srgbClr val="0070C0"/>
              </a:solidFill>
            </a:endParaRPr>
          </a:p>
        </p:txBody>
      </p:sp>
      <p:sp>
        <p:nvSpPr>
          <p:cNvPr id="3" name="İçerik Yer Tutucusu 2"/>
          <p:cNvSpPr>
            <a:spLocks noGrp="1"/>
          </p:cNvSpPr>
          <p:nvPr>
            <p:ph idx="1"/>
          </p:nvPr>
        </p:nvSpPr>
        <p:spPr/>
        <p:txBody>
          <a:bodyPr>
            <a:normAutofit fontScale="92500" lnSpcReduction="10000"/>
          </a:bodyPr>
          <a:lstStyle/>
          <a:p>
            <a:r>
              <a:rPr lang="en-US" dirty="0"/>
              <a:t>The virus enters the animal </a:t>
            </a:r>
            <a:r>
              <a:rPr lang="en-US" dirty="0">
                <a:solidFill>
                  <a:srgbClr val="00B050"/>
                </a:solidFill>
              </a:rPr>
              <a:t>via the nose </a:t>
            </a:r>
            <a:r>
              <a:rPr lang="en-US" dirty="0"/>
              <a:t>and replicates to high </a:t>
            </a:r>
            <a:r>
              <a:rPr lang="en-US" dirty="0" err="1"/>
              <a:t>titres</a:t>
            </a:r>
            <a:r>
              <a:rPr lang="en-US" dirty="0"/>
              <a:t> in mucous membranes of the upper respiratory tract and in the tonsils. </a:t>
            </a:r>
            <a:endParaRPr lang="tr-TR" dirty="0" smtClean="0"/>
          </a:p>
          <a:p>
            <a:r>
              <a:rPr lang="en-US" dirty="0" smtClean="0"/>
              <a:t>It </a:t>
            </a:r>
            <a:r>
              <a:rPr lang="en-US" dirty="0"/>
              <a:t>subsequently disseminates to conjunctivae and by neuronal axonal transport reaches </a:t>
            </a:r>
            <a:r>
              <a:rPr lang="en-US" dirty="0">
                <a:solidFill>
                  <a:srgbClr val="00B050"/>
                </a:solidFill>
              </a:rPr>
              <a:t>the trigeminal ganglion. </a:t>
            </a:r>
            <a:endParaRPr lang="tr-TR" dirty="0" smtClean="0">
              <a:solidFill>
                <a:srgbClr val="00B050"/>
              </a:solidFill>
            </a:endParaRPr>
          </a:p>
          <a:p>
            <a:r>
              <a:rPr lang="en-US" dirty="0" smtClean="0">
                <a:solidFill>
                  <a:srgbClr val="FF3300"/>
                </a:solidFill>
              </a:rPr>
              <a:t>After </a:t>
            </a:r>
            <a:r>
              <a:rPr lang="en-US" dirty="0">
                <a:solidFill>
                  <a:srgbClr val="FF3300"/>
                </a:solidFill>
              </a:rPr>
              <a:t>genital infection,</a:t>
            </a:r>
            <a:r>
              <a:rPr lang="en-US" dirty="0"/>
              <a:t> BoHV-1 replicates in mucous membranes of the vagina or prepuce, and becomes </a:t>
            </a:r>
            <a:r>
              <a:rPr lang="en-US" dirty="0">
                <a:solidFill>
                  <a:srgbClr val="FF3300"/>
                </a:solidFill>
              </a:rPr>
              <a:t>latent in sacral ganglia</a:t>
            </a:r>
            <a:r>
              <a:rPr lang="en-US" dirty="0" smtClean="0">
                <a:solidFill>
                  <a:srgbClr val="FF3300"/>
                </a:solidFill>
              </a:rPr>
              <a:t>.</a:t>
            </a:r>
            <a:endParaRPr lang="tr-TR" dirty="0" smtClean="0">
              <a:solidFill>
                <a:srgbClr val="FF3300"/>
              </a:solidFill>
            </a:endParaRPr>
          </a:p>
          <a:p>
            <a:r>
              <a:rPr lang="en-US" dirty="0" smtClean="0"/>
              <a:t> </a:t>
            </a:r>
            <a:r>
              <a:rPr lang="en-US" dirty="0">
                <a:solidFill>
                  <a:srgbClr val="FF33CC"/>
                </a:solidFill>
              </a:rPr>
              <a:t>The viral DNA remains in the neurons of the ganglia, probably for the entire life of the host. </a:t>
            </a:r>
            <a:endParaRPr lang="tr-TR" dirty="0" smtClean="0">
              <a:solidFill>
                <a:srgbClr val="FF33CC"/>
              </a:solidFill>
            </a:endParaRPr>
          </a:p>
          <a:p>
            <a:r>
              <a:rPr lang="en-US" dirty="0" smtClean="0"/>
              <a:t>Stress</a:t>
            </a:r>
            <a:r>
              <a:rPr lang="en-US" dirty="0"/>
              <a:t>, such as transport and parturition, can induce reactivation of the latent infection. Consequently, the virus may be shed intermittently into the environment. </a:t>
            </a:r>
            <a:endParaRPr lang="tr-TR" dirty="0"/>
          </a:p>
        </p:txBody>
      </p:sp>
    </p:spTree>
    <p:extLst>
      <p:ext uri="{BB962C8B-B14F-4D97-AF65-F5344CB8AC3E}">
        <p14:creationId xmlns:p14="http://schemas.microsoft.com/office/powerpoint/2010/main" val="173281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gure 4. Establishment and Control of Alpha Herpesvirus Latency in PNS Neurons HSV-1 enters the host organism through mucosal/epithelial surfaces. Initial replication in epithelial cells results both in cytokine secretion and viral spread. Progeny virions enter sensory nerve terminals and undergo long-distance retrograde transport to the neuronal cell body. Localized intracellular signaling and protein translation in distal axons induced by cytokines and viral proteins during entry supports retrograde particle transport and also may influence the establishment of latency in neuronal cell bodies. Once in the nucleus, viral latency genes are activated (e.g., LAT and miRs), and the HSV-1 genome is repressed. CD8+ CTLs secreting IFN- g and granzyme-B and continuous retrograde NGF-PI3K-mTOR signaling from distal axons contribute to maintaining this latent state of infection. If this homeostasis is disrupted by environmental or nutritional stress, the HSV-1 genome reactivates lytic gene expression, leading to virus replication. Newly replicated virions traffic back by anterograde axonal transport mechanisms, to reestablish infection at epithelial tissues. It is still not understood why CNS invasion is rare after reactivation from latency, even though both axonal projections of the pseudounipolar sensory neuron are accessible to HSV-1 virion transport. If there is no difference in transport, it may be that HSV-1 does invade the CNS but is strongly suppressed or silenced by an effective intrinsic immune response in CNS neurons of healthy individuals. &#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41" y="716518"/>
            <a:ext cx="10721108" cy="500738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4352347" y="6506182"/>
            <a:ext cx="7839653" cy="246221"/>
          </a:xfrm>
          <a:prstGeom prst="rect">
            <a:avLst/>
          </a:prstGeom>
        </p:spPr>
        <p:txBody>
          <a:bodyPr wrap="square">
            <a:spAutoFit/>
          </a:bodyPr>
          <a:lstStyle/>
          <a:p>
            <a:r>
              <a:rPr lang="en-US" sz="1000" dirty="0" err="1">
                <a:solidFill>
                  <a:srgbClr val="222222"/>
                </a:solidFill>
                <a:latin typeface="Arial" panose="020B0604020202020204" pitchFamily="34" charset="0"/>
              </a:rPr>
              <a:t>Koyuncu</a:t>
            </a:r>
            <a:r>
              <a:rPr lang="en-US" sz="1000" dirty="0">
                <a:solidFill>
                  <a:srgbClr val="222222"/>
                </a:solidFill>
                <a:latin typeface="Arial" panose="020B0604020202020204" pitchFamily="34" charset="0"/>
              </a:rPr>
              <a:t>, O. O., Hogue, I. B., &amp; </a:t>
            </a:r>
            <a:r>
              <a:rPr lang="en-US" sz="1000" dirty="0" err="1">
                <a:solidFill>
                  <a:srgbClr val="222222"/>
                </a:solidFill>
                <a:latin typeface="Arial" panose="020B0604020202020204" pitchFamily="34" charset="0"/>
              </a:rPr>
              <a:t>Enquist</a:t>
            </a:r>
            <a:r>
              <a:rPr lang="en-US" sz="1000" dirty="0">
                <a:solidFill>
                  <a:srgbClr val="222222"/>
                </a:solidFill>
                <a:latin typeface="Arial" panose="020B0604020202020204" pitchFamily="34" charset="0"/>
              </a:rPr>
              <a:t>, L. W. (2013). Virus infections in the nervous system. </a:t>
            </a:r>
            <a:r>
              <a:rPr lang="en-US" sz="1000" i="1" dirty="0">
                <a:solidFill>
                  <a:srgbClr val="222222"/>
                </a:solidFill>
                <a:latin typeface="Arial" panose="020B0604020202020204" pitchFamily="34" charset="0"/>
              </a:rPr>
              <a:t>Cell host &amp; microbe</a:t>
            </a:r>
            <a:r>
              <a:rPr lang="en-US" sz="1000" dirty="0">
                <a:solidFill>
                  <a:srgbClr val="222222"/>
                </a:solidFill>
                <a:latin typeface="Arial" panose="020B0604020202020204" pitchFamily="34" charset="0"/>
              </a:rPr>
              <a:t>, </a:t>
            </a:r>
            <a:r>
              <a:rPr lang="en-US" sz="1000" i="1" dirty="0">
                <a:solidFill>
                  <a:srgbClr val="222222"/>
                </a:solidFill>
                <a:latin typeface="Arial" panose="020B0604020202020204" pitchFamily="34" charset="0"/>
              </a:rPr>
              <a:t>13</a:t>
            </a:r>
            <a:r>
              <a:rPr lang="en-US" sz="1000" dirty="0">
                <a:solidFill>
                  <a:srgbClr val="222222"/>
                </a:solidFill>
                <a:latin typeface="Arial" panose="020B0604020202020204" pitchFamily="34" charset="0"/>
              </a:rPr>
              <a:t>(4), 379-393.</a:t>
            </a:r>
            <a:endParaRPr lang="tr-TR" sz="1000" dirty="0"/>
          </a:p>
        </p:txBody>
      </p:sp>
    </p:spTree>
    <p:extLst>
      <p:ext uri="{BB962C8B-B14F-4D97-AF65-F5344CB8AC3E}">
        <p14:creationId xmlns:p14="http://schemas.microsoft.com/office/powerpoint/2010/main" val="3619162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nfection in the animal reactivation from latency replication in epithelial cells (rhinotracheitis) Infection of susceptib..."/>
          <p:cNvPicPr>
            <a:picLocks noChangeAspect="1" noChangeArrowheads="1"/>
          </p:cNvPicPr>
          <p:nvPr/>
        </p:nvPicPr>
        <p:blipFill rotWithShape="1">
          <a:blip r:embed="rId2">
            <a:extLst>
              <a:ext uri="{28A0092B-C50C-407E-A947-70E740481C1C}">
                <a14:useLocalDpi xmlns:a14="http://schemas.microsoft.com/office/drawing/2010/main" val="0"/>
              </a:ext>
            </a:extLst>
          </a:blip>
          <a:srcRect l="6116" t="11901" r="3470"/>
          <a:stretch/>
        </p:blipFill>
        <p:spPr bwMode="auto">
          <a:xfrm>
            <a:off x="0" y="0"/>
            <a:ext cx="6495804" cy="4747099"/>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9545122" y="6611779"/>
            <a:ext cx="2646878" cy="246221"/>
          </a:xfrm>
          <a:prstGeom prst="rect">
            <a:avLst/>
          </a:prstGeom>
        </p:spPr>
        <p:txBody>
          <a:bodyPr wrap="none">
            <a:spAutoFit/>
          </a:bodyPr>
          <a:lstStyle/>
          <a:p>
            <a:r>
              <a:rPr lang="tr-TR" sz="1000" dirty="0"/>
              <a:t>https://www.slideshare.net/sergio4jc/herpes-v</a:t>
            </a:r>
          </a:p>
        </p:txBody>
      </p:sp>
      <p:pic>
        <p:nvPicPr>
          <p:cNvPr id="12292" name="Picture 4" descr="herpesvirus latent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888" y="2256009"/>
            <a:ext cx="5799100" cy="435577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6853359" y="6611779"/>
            <a:ext cx="2691763" cy="246221"/>
          </a:xfrm>
          <a:prstGeom prst="rect">
            <a:avLst/>
          </a:prstGeom>
        </p:spPr>
        <p:txBody>
          <a:bodyPr wrap="none">
            <a:spAutoFit/>
          </a:bodyPr>
          <a:lstStyle/>
          <a:p>
            <a:r>
              <a:rPr lang="tr-TR" sz="1000" dirty="0"/>
              <a:t>https://www.medscape.org/viewarticle/439752</a:t>
            </a:r>
          </a:p>
        </p:txBody>
      </p:sp>
      <p:sp>
        <p:nvSpPr>
          <p:cNvPr id="6" name="Dikdörtgen 5"/>
          <p:cNvSpPr/>
          <p:nvPr/>
        </p:nvSpPr>
        <p:spPr>
          <a:xfrm>
            <a:off x="321844" y="4978132"/>
            <a:ext cx="5852115" cy="369332"/>
          </a:xfrm>
          <a:prstGeom prst="rect">
            <a:avLst/>
          </a:prstGeom>
        </p:spPr>
        <p:txBody>
          <a:bodyPr wrap="none">
            <a:spAutoFit/>
          </a:bodyPr>
          <a:lstStyle/>
          <a:p>
            <a:r>
              <a:rPr lang="en-US" dirty="0">
                <a:solidFill>
                  <a:srgbClr val="0070C0"/>
                </a:solidFill>
              </a:rPr>
              <a:t>Once infected, animals become lifelong carriers of the virus. </a:t>
            </a:r>
            <a:endParaRPr lang="tr-TR" dirty="0">
              <a:solidFill>
                <a:srgbClr val="0070C0"/>
              </a:solidFill>
            </a:endParaRPr>
          </a:p>
        </p:txBody>
      </p:sp>
    </p:spTree>
    <p:extLst>
      <p:ext uri="{BB962C8B-B14F-4D97-AF65-F5344CB8AC3E}">
        <p14:creationId xmlns:p14="http://schemas.microsoft.com/office/powerpoint/2010/main" val="307146742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2336</Words>
  <Application>Microsoft Office PowerPoint</Application>
  <PresentationFormat>Geniş ekran</PresentationFormat>
  <Paragraphs>234</Paragraphs>
  <Slides>42</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42</vt:i4>
      </vt:variant>
    </vt:vector>
  </HeadingPairs>
  <TitlesOfParts>
    <vt:vector size="52" baseType="lpstr">
      <vt:lpstr>Arial</vt:lpstr>
      <vt:lpstr>Calibri</vt:lpstr>
      <vt:lpstr>Calibri Light</vt:lpstr>
      <vt:lpstr>Charis</vt:lpstr>
      <vt:lpstr>Comic Sans MS</vt:lpstr>
      <vt:lpstr>Mangal</vt:lpstr>
      <vt:lpstr>Tahoma</vt:lpstr>
      <vt:lpstr>Times New Roman</vt:lpstr>
      <vt:lpstr>Wingdings</vt:lpstr>
      <vt:lpstr>Office Teması</vt:lpstr>
      <vt:lpstr> Infectious Bovine Rhinotracheitis (IBR),  Infectious Pustular Vulvovaginitis (IBV),  Infectious balanoposthitis (IPV)</vt:lpstr>
      <vt:lpstr>PowerPoint Sunusu</vt:lpstr>
      <vt:lpstr>Etiology</vt:lpstr>
      <vt:lpstr>PowerPoint Sunusu</vt:lpstr>
      <vt:lpstr>Transmission</vt:lpstr>
      <vt:lpstr>PowerPoint Sunusu</vt:lpstr>
      <vt:lpstr>Pathogenesis</vt:lpstr>
      <vt:lpstr>PowerPoint Sunusu</vt:lpstr>
      <vt:lpstr>PowerPoint Sunusu</vt:lpstr>
      <vt:lpstr>Clinical Signs</vt:lpstr>
      <vt:lpstr>PowerPoint Sunusu</vt:lpstr>
      <vt:lpstr>PowerPoint Sunusu</vt:lpstr>
      <vt:lpstr>PowerPoint Sunusu</vt:lpstr>
      <vt:lpstr>PowerPoint Sunusu</vt:lpstr>
      <vt:lpstr>Immunology</vt:lpstr>
      <vt:lpstr>Diagnosis</vt:lpstr>
      <vt:lpstr>Prevention and Control</vt:lpstr>
      <vt:lpstr>PowerPoint Sunusu</vt:lpstr>
      <vt:lpstr>PowerPoint Sunusu</vt:lpstr>
      <vt:lpstr>PowerPoint Sunusu</vt:lpstr>
      <vt:lpstr>PowerPoint Sunusu</vt:lpstr>
      <vt:lpstr>PowerPoint Sunusu</vt:lpstr>
      <vt:lpstr>References</vt:lpstr>
      <vt:lpstr>Equine Herpesvirus Infection </vt:lpstr>
      <vt:lpstr>PowerPoint Sunusu</vt:lpstr>
      <vt:lpstr>PowerPoint Sunusu</vt:lpstr>
      <vt:lpstr>PowerPoint Sunusu</vt:lpstr>
      <vt:lpstr>Etiology</vt:lpstr>
      <vt:lpstr>Transmission</vt:lpstr>
      <vt:lpstr>PowerPoint Sunusu</vt:lpstr>
      <vt:lpstr>Pathogenesis</vt:lpstr>
      <vt:lpstr>PowerPoint Sunusu</vt:lpstr>
      <vt:lpstr>Clinical Signs</vt:lpstr>
      <vt:lpstr>PowerPoint Sunusu</vt:lpstr>
      <vt:lpstr>PowerPoint Sunusu</vt:lpstr>
      <vt:lpstr>PowerPoint Sunusu</vt:lpstr>
      <vt:lpstr>PowerPoint Sunusu</vt:lpstr>
      <vt:lpstr>Immunology</vt:lpstr>
      <vt:lpstr>Prevention and Control</vt:lpstr>
      <vt:lpstr>PowerPoint Sunusu</vt:lpstr>
      <vt:lpstr>PowerPoint Sunusu</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Viroloji</dc:creator>
  <cp:lastModifiedBy>Viroloji</cp:lastModifiedBy>
  <cp:revision>157</cp:revision>
  <dcterms:created xsi:type="dcterms:W3CDTF">2017-12-08T11:41:04Z</dcterms:created>
  <dcterms:modified xsi:type="dcterms:W3CDTF">2018-02-02T11:15:59Z</dcterms:modified>
</cp:coreProperties>
</file>