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69CA19C-9259-4C12-8654-8E08FC26A4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1863" y="2317723"/>
            <a:ext cx="8915400" cy="37776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b="1" dirty="0"/>
              <a:t>NİTEL ARAŞTIRMALARDA GEÇERLİLİK VE GÜVENİRLİK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164115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A505F61-4D42-4953-8567-69204C2AF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Özetle…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D44EB4-5006-4069-ABE0-68FD97E8BF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Nitel araştırmalarda araştırma soruları, nicel araştırmalardaki gibi araştırmanın başlangıç noktasını oluşturmaz. Araştırma süreci boyunca araştırma sorularında değişme ve gelişmeler olabilir.</a:t>
            </a:r>
          </a:p>
          <a:p>
            <a:r>
              <a:rPr lang="tr-TR" dirty="0"/>
              <a:t>Nitel araştırmacı, yaptığı her açıklamanın ve vardığı her sonucun sürekli olarak nedenlerini ortaya koymalı ve bu nedenleri destekleyici bulguları okuyucuya sunmalıdır. </a:t>
            </a:r>
          </a:p>
          <a:p>
            <a:r>
              <a:rPr lang="tr-TR" dirty="0"/>
              <a:t>Nitel araştırmalarda, nicel araştırmalarda olduğu gibi sistematik ve her aşaması önceden planlanmış bir araştırma deseni yoktur.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4817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215CF7D-A604-4651-9495-8CB532EF6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2907BC2-4DA5-4AA4-80AE-505B8D3723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Büyüköztürk, Ş., Çakmak, E. K., Akgün, Ö. E., Karadeniz, 	Ş. ve Demirel, F. (2011). </a:t>
            </a:r>
            <a:r>
              <a:rPr lang="tr-TR" i="1" dirty="0"/>
              <a:t>Bilimsel Araştırma 	Yöntemleri. </a:t>
            </a:r>
            <a:r>
              <a:rPr lang="tr-TR" dirty="0"/>
              <a:t>Ankara: </a:t>
            </a:r>
            <a:r>
              <a:rPr lang="tr-TR" dirty="0" err="1"/>
              <a:t>PegemA</a:t>
            </a:r>
            <a:r>
              <a:rPr lang="tr-TR" dirty="0"/>
              <a:t> Yayıncılık.</a:t>
            </a:r>
          </a:p>
          <a:p>
            <a:r>
              <a:rPr lang="tr-TR" dirty="0" err="1"/>
              <a:t>Creswell</a:t>
            </a:r>
            <a:r>
              <a:rPr lang="tr-TR" dirty="0"/>
              <a:t>, W. J. (2009).</a:t>
            </a:r>
            <a:r>
              <a:rPr lang="tr-TR" i="1" dirty="0"/>
              <a:t> </a:t>
            </a:r>
            <a:r>
              <a:rPr lang="tr-TR" i="1" dirty="0" err="1"/>
              <a:t>Research</a:t>
            </a:r>
            <a:r>
              <a:rPr lang="tr-TR" i="1" dirty="0"/>
              <a:t> </a:t>
            </a:r>
            <a:r>
              <a:rPr lang="tr-TR" i="1" dirty="0" err="1"/>
              <a:t>design</a:t>
            </a:r>
            <a:r>
              <a:rPr lang="tr-TR" i="1" dirty="0"/>
              <a:t>: </a:t>
            </a:r>
            <a:r>
              <a:rPr lang="tr-TR" i="1" dirty="0" err="1"/>
              <a:t>Qulitative</a:t>
            </a:r>
            <a:r>
              <a:rPr lang="tr-TR" i="1" dirty="0"/>
              <a:t>, </a:t>
            </a:r>
            <a:r>
              <a:rPr lang="tr-TR" i="1" dirty="0" err="1"/>
              <a:t>quantitative</a:t>
            </a:r>
            <a:r>
              <a:rPr lang="tr-TR" i="1" dirty="0"/>
              <a:t>, 	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mixed</a:t>
            </a:r>
            <a:r>
              <a:rPr lang="tr-TR" i="1" dirty="0"/>
              <a:t> </a:t>
            </a:r>
            <a:r>
              <a:rPr lang="tr-TR" i="1" dirty="0" err="1"/>
              <a:t>methods</a:t>
            </a:r>
            <a:r>
              <a:rPr lang="tr-TR" i="1" dirty="0"/>
              <a:t> </a:t>
            </a:r>
            <a:r>
              <a:rPr lang="tr-TR" i="1" dirty="0" err="1"/>
              <a:t>approaxhes</a:t>
            </a:r>
            <a:r>
              <a:rPr lang="tr-TR" i="1" dirty="0"/>
              <a:t> </a:t>
            </a:r>
            <a:r>
              <a:rPr lang="tr-TR" dirty="0"/>
              <a:t>(3rd ed.). </a:t>
            </a:r>
            <a:r>
              <a:rPr lang="tr-TR" dirty="0" err="1"/>
              <a:t>Thousand</a:t>
            </a:r>
            <a:r>
              <a:rPr lang="tr-TR" dirty="0"/>
              <a:t> </a:t>
            </a:r>
            <a:r>
              <a:rPr lang="tr-TR" dirty="0" err="1"/>
              <a:t>Oaks</a:t>
            </a:r>
            <a:r>
              <a:rPr lang="tr-TR" dirty="0"/>
              <a:t>, 	CA: </a:t>
            </a:r>
            <a:r>
              <a:rPr lang="tr-TR" dirty="0" err="1"/>
              <a:t>Sage</a:t>
            </a:r>
            <a:r>
              <a:rPr lang="tr-TR" dirty="0"/>
              <a:t>.</a:t>
            </a:r>
          </a:p>
          <a:p>
            <a:pPr algn="just"/>
            <a:r>
              <a:rPr lang="en-US" dirty="0"/>
              <a:t>Kirk, J.</a:t>
            </a:r>
            <a:r>
              <a:rPr lang="tr-TR" dirty="0"/>
              <a:t> ve </a:t>
            </a:r>
            <a:r>
              <a:rPr lang="en-US" dirty="0"/>
              <a:t>Miller, M. L. (1986). </a:t>
            </a:r>
            <a:r>
              <a:rPr lang="en-US" i="1" dirty="0"/>
              <a:t>Reliability and validity in </a:t>
            </a:r>
            <a:r>
              <a:rPr lang="tr-TR" i="1" dirty="0"/>
              <a:t>	</a:t>
            </a:r>
            <a:r>
              <a:rPr lang="en-US" i="1" dirty="0"/>
              <a:t>qualitative research. </a:t>
            </a:r>
            <a:r>
              <a:rPr lang="en-US" dirty="0"/>
              <a:t>Beverly Hills: Sage Publications.</a:t>
            </a:r>
            <a:endParaRPr lang="tr-TR" dirty="0"/>
          </a:p>
          <a:p>
            <a:pPr algn="just"/>
            <a:r>
              <a:rPr lang="tr-TR" dirty="0" err="1"/>
              <a:t>Lecompte</a:t>
            </a:r>
            <a:r>
              <a:rPr lang="tr-TR" dirty="0"/>
              <a:t>, M. D. ve </a:t>
            </a:r>
            <a:r>
              <a:rPr lang="tr-TR" dirty="0" err="1"/>
              <a:t>Goetz</a:t>
            </a:r>
            <a:r>
              <a:rPr lang="tr-TR" dirty="0"/>
              <a:t>, J. P. (1982). </a:t>
            </a:r>
            <a:r>
              <a:rPr lang="tr-TR" dirty="0" err="1"/>
              <a:t>Problems</a:t>
            </a:r>
            <a:r>
              <a:rPr lang="tr-TR" dirty="0"/>
              <a:t> of </a:t>
            </a:r>
            <a:r>
              <a:rPr lang="tr-TR" dirty="0" err="1"/>
              <a:t>reliability</a:t>
            </a:r>
            <a:r>
              <a:rPr lang="tr-TR" dirty="0"/>
              <a:t> 	</a:t>
            </a:r>
            <a:r>
              <a:rPr lang="tr-TR" dirty="0" err="1"/>
              <a:t>and</a:t>
            </a:r>
            <a:r>
              <a:rPr lang="tr-TR" dirty="0"/>
              <a:t> 	</a:t>
            </a:r>
            <a:r>
              <a:rPr lang="tr-TR" dirty="0" err="1"/>
              <a:t>validity</a:t>
            </a:r>
            <a:r>
              <a:rPr lang="tr-TR" dirty="0"/>
              <a:t> in </a:t>
            </a:r>
            <a:r>
              <a:rPr lang="tr-TR" dirty="0" err="1"/>
              <a:t>etnographic</a:t>
            </a:r>
            <a:r>
              <a:rPr lang="tr-TR" dirty="0"/>
              <a:t> </a:t>
            </a:r>
            <a:r>
              <a:rPr lang="tr-TR" dirty="0" err="1"/>
              <a:t>research</a:t>
            </a:r>
            <a:r>
              <a:rPr lang="tr-TR" dirty="0"/>
              <a:t>. </a:t>
            </a:r>
            <a:r>
              <a:rPr lang="tr-TR" i="1" dirty="0" err="1"/>
              <a:t>Review</a:t>
            </a:r>
            <a:r>
              <a:rPr lang="tr-TR" i="1" dirty="0"/>
              <a:t> of </a:t>
            </a:r>
            <a:r>
              <a:rPr lang="tr-TR" i="1" dirty="0" err="1"/>
              <a:t>Educational</a:t>
            </a:r>
            <a:r>
              <a:rPr lang="tr-TR" i="1" dirty="0"/>
              <a:t> 	</a:t>
            </a:r>
            <a:r>
              <a:rPr lang="tr-TR" i="1" dirty="0" err="1"/>
              <a:t>Research</a:t>
            </a:r>
            <a:r>
              <a:rPr lang="tr-TR" i="1" dirty="0"/>
              <a:t>, 52,</a:t>
            </a:r>
            <a:r>
              <a:rPr lang="tr-TR" dirty="0"/>
              <a:t> 31-60.</a:t>
            </a:r>
          </a:p>
          <a:p>
            <a:pPr algn="just"/>
            <a:r>
              <a:rPr lang="en-US" dirty="0"/>
              <a:t>Lincoln, Y. S.</a:t>
            </a:r>
            <a:r>
              <a:rPr lang="tr-TR" dirty="0"/>
              <a:t> ve </a:t>
            </a:r>
            <a:r>
              <a:rPr lang="en-US" dirty="0"/>
              <a:t>Guba, E. G. (1985). </a:t>
            </a:r>
            <a:r>
              <a:rPr lang="en-US" i="1" dirty="0"/>
              <a:t>Naturalistic inquiry. </a:t>
            </a:r>
            <a:r>
              <a:rPr lang="en-US" dirty="0"/>
              <a:t>Beverly Hills, </a:t>
            </a:r>
            <a:r>
              <a:rPr lang="tr-TR" dirty="0"/>
              <a:t>	</a:t>
            </a:r>
            <a:r>
              <a:rPr lang="en-US" dirty="0"/>
              <a:t>CA: Sage Publications, Inc. </a:t>
            </a:r>
            <a:endParaRPr lang="tr-TR" dirty="0"/>
          </a:p>
          <a:p>
            <a:pPr algn="just"/>
            <a:r>
              <a:rPr lang="tr-TR" dirty="0"/>
              <a:t>Miles, M. B. ve </a:t>
            </a:r>
            <a:r>
              <a:rPr lang="tr-TR" dirty="0" err="1"/>
              <a:t>Huberman</a:t>
            </a:r>
            <a:r>
              <a:rPr lang="tr-TR" dirty="0"/>
              <a:t>, M. (1994). </a:t>
            </a:r>
            <a:r>
              <a:rPr lang="tr-TR" i="1" dirty="0" err="1"/>
              <a:t>Quaitative</a:t>
            </a:r>
            <a:r>
              <a:rPr lang="tr-TR" i="1" dirty="0"/>
              <a:t> data </a:t>
            </a:r>
            <a:r>
              <a:rPr lang="tr-TR" i="1" dirty="0" err="1"/>
              <a:t>analysis</a:t>
            </a:r>
            <a:r>
              <a:rPr lang="tr-TR" i="1" dirty="0"/>
              <a:t>: 	A </a:t>
            </a:r>
            <a:r>
              <a:rPr lang="tr-TR" i="1" dirty="0" err="1"/>
              <a:t>expanded</a:t>
            </a:r>
            <a:r>
              <a:rPr lang="tr-TR" i="1" dirty="0"/>
              <a:t> </a:t>
            </a:r>
            <a:r>
              <a:rPr lang="tr-TR" i="1" dirty="0" err="1"/>
              <a:t>sourcebook</a:t>
            </a:r>
            <a:r>
              <a:rPr lang="tr-TR" dirty="0"/>
              <a:t>  (2. Baskı). </a:t>
            </a:r>
            <a:r>
              <a:rPr lang="tr-TR" dirty="0" err="1"/>
              <a:t>Thousand</a:t>
            </a:r>
            <a:r>
              <a:rPr lang="tr-TR" dirty="0"/>
              <a:t> </a:t>
            </a:r>
            <a:r>
              <a:rPr lang="tr-TR" dirty="0" err="1"/>
              <a:t>Oaks</a:t>
            </a:r>
            <a:r>
              <a:rPr lang="tr-TR" dirty="0"/>
              <a:t>, CA: 	</a:t>
            </a:r>
            <a:r>
              <a:rPr lang="tr-TR" dirty="0" err="1"/>
              <a:t>Sage</a:t>
            </a:r>
            <a:r>
              <a:rPr lang="tr-TR" dirty="0"/>
              <a:t>.</a:t>
            </a:r>
          </a:p>
          <a:p>
            <a:r>
              <a:rPr lang="tr-TR"/>
              <a:t>Yıldırım</a:t>
            </a:r>
            <a:r>
              <a:rPr lang="tr-TR" dirty="0"/>
              <a:t>, A. ve Şimşek, H. (2011). </a:t>
            </a:r>
            <a:r>
              <a:rPr lang="tr-TR" i="1" dirty="0"/>
              <a:t>Sosyal Bilimlerde Nitel 	Araştırma Yöntemleri</a:t>
            </a:r>
            <a:r>
              <a:rPr lang="tr-TR" dirty="0"/>
              <a:t>. Ankara: Seçkin Yayıncılık.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838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8E081A8-B89B-45E8-BFA3-C9DE3100C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C7B094E-9837-47D7-BE8E-FE9F3EB912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2630" y="2216727"/>
            <a:ext cx="9621981" cy="3777622"/>
          </a:xfrm>
        </p:spPr>
        <p:txBody>
          <a:bodyPr>
            <a:normAutofit fontScale="85000" lnSpcReduction="20000"/>
          </a:bodyPr>
          <a:lstStyle/>
          <a:p>
            <a:r>
              <a:rPr lang="tr-TR" sz="2200" dirty="0"/>
              <a:t>Nitel araştırmada geçerlik, araştırmacının araştırdığı olguyu, olduğu biçimiyle ve olabildiğince </a:t>
            </a:r>
            <a:r>
              <a:rPr lang="tr-TR" sz="2200" b="1" dirty="0">
                <a:solidFill>
                  <a:schemeClr val="accent1"/>
                </a:solidFill>
              </a:rPr>
              <a:t>yansız</a:t>
            </a:r>
            <a:r>
              <a:rPr lang="tr-TR" sz="2200" dirty="0"/>
              <a:t> gözlemesi anlamına gelmektedir (</a:t>
            </a:r>
            <a:r>
              <a:rPr lang="tr-TR" sz="2200" dirty="0" err="1"/>
              <a:t>Kirk</a:t>
            </a:r>
            <a:r>
              <a:rPr lang="tr-TR" sz="2200" dirty="0"/>
              <a:t> ve Miller, 1986).</a:t>
            </a:r>
          </a:p>
          <a:p>
            <a:pPr algn="just">
              <a:lnSpc>
                <a:spcPct val="150000"/>
              </a:lnSpc>
              <a:defRPr/>
            </a:pPr>
            <a:r>
              <a:rPr lang="tr-TR" sz="2200" b="1" dirty="0">
                <a:solidFill>
                  <a:schemeClr val="accent1"/>
                </a:solidFill>
              </a:rPr>
              <a:t>İç geçerlik,</a:t>
            </a:r>
            <a:r>
              <a:rPr lang="tr-TR" sz="2200" dirty="0"/>
              <a:t> araştırma sonuçlarına ulaşırken izlenen sürecin çalışılan gerçekliği ortaya çıkarmadaki yeterliğidir (</a:t>
            </a:r>
            <a:r>
              <a:rPr lang="tr-TR" sz="2200" dirty="0" err="1"/>
              <a:t>LeCompte</a:t>
            </a:r>
            <a:r>
              <a:rPr lang="tr-TR" sz="2200" dirty="0"/>
              <a:t> ve </a:t>
            </a:r>
            <a:r>
              <a:rPr lang="tr-TR" sz="2200" dirty="0" err="1"/>
              <a:t>Goetz</a:t>
            </a:r>
            <a:r>
              <a:rPr lang="tr-TR" sz="2200" dirty="0"/>
              <a:t>, 1982).</a:t>
            </a:r>
          </a:p>
          <a:p>
            <a:pPr algn="just">
              <a:lnSpc>
                <a:spcPct val="150000"/>
              </a:lnSpc>
              <a:defRPr/>
            </a:pPr>
            <a:r>
              <a:rPr lang="tr-TR" sz="2200" dirty="0"/>
              <a:t>Belirlenen kategorilerin ve yorumların gerçekleşen doğrularla örtüşmesine ve gerçeği yansıtmasına bağlıdır (Büyüköztürk ve </a:t>
            </a:r>
            <a:r>
              <a:rPr lang="tr-TR" sz="2200" dirty="0" err="1"/>
              <a:t>diğ</a:t>
            </a:r>
            <a:r>
              <a:rPr lang="tr-TR" sz="2200" dirty="0"/>
              <a:t>., 2011).</a:t>
            </a:r>
          </a:p>
          <a:p>
            <a:pPr algn="just">
              <a:lnSpc>
                <a:spcPct val="150000"/>
              </a:lnSpc>
              <a:defRPr/>
            </a:pPr>
            <a:r>
              <a:rPr lang="tr-TR" sz="2200" dirty="0"/>
              <a:t>Araştırmacının sürekli olarak kendisini ve araştırma süreçlerini eleştirel bir gözle sorgulaması ve elde ettiği bulguların ve </a:t>
            </a:r>
            <a:r>
              <a:rPr lang="tr-TR" sz="2200" b="1" dirty="0">
                <a:solidFill>
                  <a:schemeClr val="accent1"/>
                </a:solidFill>
              </a:rPr>
              <a:t>sonuçlarının</a:t>
            </a:r>
            <a:r>
              <a:rPr lang="tr-TR" sz="2200" dirty="0"/>
              <a:t> gerçeği yansıtıp yansıtmadığını </a:t>
            </a:r>
            <a:r>
              <a:rPr lang="tr-TR" sz="2200" b="1" dirty="0">
                <a:solidFill>
                  <a:schemeClr val="accent1"/>
                </a:solidFill>
              </a:rPr>
              <a:t>denetlemesi</a:t>
            </a:r>
            <a:r>
              <a:rPr lang="tr-TR" sz="2200" dirty="0"/>
              <a:t> beklenmektedir (Yıldırım ve Şimşek, 2011). </a:t>
            </a:r>
          </a:p>
          <a:p>
            <a:pPr algn="just">
              <a:lnSpc>
                <a:spcPct val="150000"/>
              </a:lnSpc>
              <a:defRPr/>
            </a:pP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124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7E97F05-C028-46F2-8432-50FB482DE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417EFD3-631D-4D3D-A468-E9DF143B8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>
                <a:solidFill>
                  <a:schemeClr val="accent1"/>
                </a:solidFill>
              </a:rPr>
              <a:t>Dış geçerlik </a:t>
            </a:r>
            <a:r>
              <a:rPr lang="tr-TR" dirty="0"/>
              <a:t>ise</a:t>
            </a:r>
            <a:r>
              <a:rPr lang="tr-TR" b="1" dirty="0">
                <a:solidFill>
                  <a:schemeClr val="accent1"/>
                </a:solidFill>
              </a:rPr>
              <a:t> </a:t>
            </a:r>
            <a:r>
              <a:rPr lang="tr-TR" dirty="0"/>
              <a:t>elde edilen sonuçların benzer gruplara ya da ortamlara </a:t>
            </a:r>
            <a:r>
              <a:rPr lang="tr-TR" b="1" dirty="0" err="1">
                <a:solidFill>
                  <a:schemeClr val="accent1"/>
                </a:solidFill>
              </a:rPr>
              <a:t>aktarılabilirliğine</a:t>
            </a:r>
            <a:r>
              <a:rPr lang="tr-TR" dirty="0"/>
              <a:t> ilişkindir (</a:t>
            </a:r>
            <a:r>
              <a:rPr lang="tr-TR" dirty="0" err="1"/>
              <a:t>LeCompte</a:t>
            </a:r>
            <a:r>
              <a:rPr lang="tr-TR" dirty="0"/>
              <a:t> ve </a:t>
            </a:r>
            <a:r>
              <a:rPr lang="tr-TR" dirty="0" err="1"/>
              <a:t>Goetz</a:t>
            </a:r>
            <a:r>
              <a:rPr lang="tr-TR" dirty="0"/>
              <a:t>, 1982). </a:t>
            </a:r>
          </a:p>
          <a:p>
            <a:pPr algn="just">
              <a:lnSpc>
                <a:spcPct val="150000"/>
              </a:lnSpc>
            </a:pPr>
            <a:r>
              <a:rPr lang="tr-TR" dirty="0"/>
              <a:t>Büyüköztürk ve </a:t>
            </a:r>
            <a:r>
              <a:rPr lang="tr-TR" dirty="0" err="1"/>
              <a:t>diğ</a:t>
            </a:r>
            <a:r>
              <a:rPr lang="tr-TR" dirty="0"/>
              <a:t>. (2011)’ne göre nitel araştırmaların </a:t>
            </a:r>
            <a:r>
              <a:rPr lang="tr-TR" dirty="0" err="1"/>
              <a:t>genellenebilirliğini</a:t>
            </a:r>
            <a:r>
              <a:rPr lang="tr-TR" dirty="0"/>
              <a:t> düşüren etmenler;</a:t>
            </a:r>
          </a:p>
          <a:p>
            <a:pPr lvl="1" algn="just">
              <a:lnSpc>
                <a:spcPct val="150000"/>
              </a:lnSpc>
            </a:pPr>
            <a:r>
              <a:rPr lang="tr-TR" sz="1800" dirty="0"/>
              <a:t>geniş bir örneklemi temsil etmemesi, </a:t>
            </a:r>
          </a:p>
          <a:p>
            <a:pPr lvl="1" algn="just">
              <a:lnSpc>
                <a:spcPct val="150000"/>
              </a:lnSpc>
            </a:pPr>
            <a:r>
              <a:rPr lang="tr-TR" sz="1800" dirty="0"/>
              <a:t>amacının belli bir olgunun derinlemesine anlaşılmasını sağlamak olması, </a:t>
            </a:r>
          </a:p>
          <a:p>
            <a:pPr lvl="1" algn="just">
              <a:lnSpc>
                <a:spcPct val="150000"/>
              </a:lnSpc>
            </a:pPr>
            <a:r>
              <a:rPr lang="tr-TR" sz="1800" dirty="0"/>
              <a:t>seçilen yöntemin yapılan çalışmaya özgü olmasıdır.</a:t>
            </a:r>
          </a:p>
          <a:p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974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63398B7-42BF-466C-B6EB-55E2D09AB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İç Güvenirlik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66ADA01-658E-4CAA-AE73-BB3E789F6F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7538461" cy="3777622"/>
          </a:xfrm>
        </p:spPr>
        <p:txBody>
          <a:bodyPr>
            <a:normAutofit/>
          </a:bodyPr>
          <a:lstStyle/>
          <a:p>
            <a:r>
              <a:rPr lang="tr-TR" sz="2000" dirty="0" err="1"/>
              <a:t>LeCompte</a:t>
            </a:r>
            <a:r>
              <a:rPr lang="tr-TR" sz="2000" dirty="0"/>
              <a:t> ve </a:t>
            </a:r>
            <a:r>
              <a:rPr lang="tr-TR" sz="2000" dirty="0" err="1"/>
              <a:t>Goetz</a:t>
            </a:r>
            <a:r>
              <a:rPr lang="tr-TR" sz="2000" dirty="0"/>
              <a:t> (1982),  iç güvenirlik konusunda şu stratejileri önermektedir:</a:t>
            </a:r>
          </a:p>
          <a:p>
            <a:r>
              <a:rPr lang="tr-TR" sz="2000" dirty="0"/>
              <a:t>Aynı araştırmayı </a:t>
            </a:r>
            <a:r>
              <a:rPr lang="tr-TR" sz="2000" b="1" dirty="0">
                <a:solidFill>
                  <a:schemeClr val="accent1"/>
                </a:solidFill>
              </a:rPr>
              <a:t>birden fazla araştırmacı</a:t>
            </a:r>
            <a:r>
              <a:rPr lang="tr-TR" sz="2000" dirty="0"/>
              <a:t>nın dâhil edilmesini,</a:t>
            </a:r>
          </a:p>
          <a:p>
            <a:r>
              <a:rPr lang="tr-TR" sz="2000" dirty="0"/>
              <a:t>Elde edilen verilerin analizinde bir </a:t>
            </a:r>
            <a:r>
              <a:rPr lang="tr-TR" sz="2000" b="1" dirty="0">
                <a:solidFill>
                  <a:schemeClr val="accent1"/>
                </a:solidFill>
              </a:rPr>
              <a:t>başka araştırmacının </a:t>
            </a:r>
            <a:r>
              <a:rPr lang="tr-TR" sz="2000" dirty="0"/>
              <a:t>kullanılması ve ulaşılan sonuçların teyit edilmesini önermektedir.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58050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BEFC529-C5A6-478A-91DA-2E3BE082E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Dış Güvenirlik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2D1E4C0-2C55-4E2B-A69E-ACD6F752A0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7349918" cy="3777622"/>
          </a:xfrm>
        </p:spPr>
        <p:txBody>
          <a:bodyPr/>
          <a:lstStyle/>
          <a:p>
            <a:r>
              <a:rPr lang="tr-TR" b="1" dirty="0">
                <a:solidFill>
                  <a:schemeClr val="accent1"/>
                </a:solidFill>
              </a:rPr>
              <a:t>Dış güvenirlik</a:t>
            </a:r>
            <a:r>
              <a:rPr lang="tr-TR" dirty="0"/>
              <a:t>, araştırma sonuçlarının benzer ortamlarda aynı şekilde elde edilip edilmeyeceğine ilişkindir (</a:t>
            </a:r>
            <a:r>
              <a:rPr lang="tr-TR" dirty="0" err="1"/>
              <a:t>LeCompte</a:t>
            </a:r>
            <a:r>
              <a:rPr lang="tr-TR" dirty="0"/>
              <a:t> ve </a:t>
            </a:r>
            <a:r>
              <a:rPr lang="tr-TR" dirty="0" err="1"/>
              <a:t>Goetz</a:t>
            </a:r>
            <a:r>
              <a:rPr lang="tr-TR" dirty="0"/>
              <a:t>, 1982).</a:t>
            </a:r>
          </a:p>
          <a:p>
            <a:r>
              <a:rPr lang="tr-TR" dirty="0"/>
              <a:t>Araştırmacı, araştırma sürecindeki </a:t>
            </a:r>
            <a:r>
              <a:rPr lang="tr-TR" b="1" dirty="0">
                <a:solidFill>
                  <a:schemeClr val="accent1"/>
                </a:solidFill>
              </a:rPr>
              <a:t>kendi konumunu açık hale getirmelidir. </a:t>
            </a:r>
            <a:endParaRPr lang="tr-TR" dirty="0"/>
          </a:p>
          <a:p>
            <a:r>
              <a:rPr lang="tr-TR" dirty="0"/>
              <a:t>Elde edilen verilerin analizinde kullanılan </a:t>
            </a:r>
            <a:r>
              <a:rPr lang="tr-TR" b="1" dirty="0">
                <a:solidFill>
                  <a:schemeClr val="accent1"/>
                </a:solidFill>
              </a:rPr>
              <a:t>kavramsal çerçeve </a:t>
            </a:r>
            <a:r>
              <a:rPr lang="tr-TR" dirty="0"/>
              <a:t>ve </a:t>
            </a:r>
            <a:r>
              <a:rPr lang="tr-TR" b="1" dirty="0">
                <a:solidFill>
                  <a:schemeClr val="accent1"/>
                </a:solidFill>
              </a:rPr>
              <a:t>varsayımları tanımlamalıdır</a:t>
            </a:r>
            <a:r>
              <a:rPr lang="tr-TR" dirty="0"/>
              <a:t>. </a:t>
            </a:r>
          </a:p>
          <a:p>
            <a:r>
              <a:rPr lang="tr-TR" dirty="0"/>
              <a:t>Araştırma sürecinde oluşan </a:t>
            </a:r>
            <a:r>
              <a:rPr lang="tr-TR" b="1" dirty="0">
                <a:solidFill>
                  <a:schemeClr val="accent1"/>
                </a:solidFill>
              </a:rPr>
              <a:t>sosyal ortamları </a:t>
            </a:r>
            <a:r>
              <a:rPr lang="tr-TR" dirty="0"/>
              <a:t>ve </a:t>
            </a:r>
            <a:r>
              <a:rPr lang="tr-TR" b="1" dirty="0">
                <a:solidFill>
                  <a:schemeClr val="accent1"/>
                </a:solidFill>
              </a:rPr>
              <a:t>süreçleri tanımlamalıdır.</a:t>
            </a:r>
          </a:p>
          <a:p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25853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E97E553-0CDF-48D1-ADFC-5964B00E4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3A8D475-3191-439A-9A22-E0CDF465C5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 err="1"/>
              <a:t>Creswell</a:t>
            </a:r>
            <a:r>
              <a:rPr lang="tr-TR" dirty="0"/>
              <a:t> (2009) güvenirlik için, araştırmacı ve başka birinin kodlarının çapraz kontrol edilmesini ve </a:t>
            </a:r>
            <a:r>
              <a:rPr lang="tr-TR" dirty="0" err="1"/>
              <a:t>kodlayıcılar</a:t>
            </a:r>
            <a:r>
              <a:rPr lang="tr-TR" dirty="0"/>
              <a:t> arası anlaşma/uyuşmayı önermektedir.</a:t>
            </a:r>
          </a:p>
          <a:p>
            <a:pPr algn="just">
              <a:lnSpc>
                <a:spcPct val="150000"/>
              </a:lnSpc>
            </a:pPr>
            <a:r>
              <a:rPr lang="tr-TR" dirty="0"/>
              <a:t>Miles ve </a:t>
            </a:r>
            <a:r>
              <a:rPr lang="tr-TR" dirty="0" err="1"/>
              <a:t>Huberman</a:t>
            </a:r>
            <a:r>
              <a:rPr lang="tr-TR" dirty="0"/>
              <a:t> (1994), iyi bir nitel güvenirlik için </a:t>
            </a:r>
            <a:r>
              <a:rPr lang="tr-TR" dirty="0" err="1"/>
              <a:t>kodlayıcılar</a:t>
            </a:r>
            <a:r>
              <a:rPr lang="tr-TR" dirty="0"/>
              <a:t> arası tutarlılığın en az %80 olmasını tavsiye etmektedir.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1048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DF9D630-DDA4-4B7E-9866-01FD4A001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70BA4FC-0234-49DE-9C15-5278E88E5F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09537" indent="0">
              <a:lnSpc>
                <a:spcPct val="150000"/>
              </a:lnSpc>
              <a:buFont typeface="Wingdings 3" pitchFamily="18" charset="2"/>
              <a:buNone/>
              <a:defRPr/>
            </a:pPr>
            <a:r>
              <a:rPr lang="tr-TR" dirty="0" err="1"/>
              <a:t>Creswell</a:t>
            </a:r>
            <a:r>
              <a:rPr lang="tr-TR" dirty="0"/>
              <a:t> (2009), geçerlik için başlıca sekiz strateji önermiştir: </a:t>
            </a:r>
          </a:p>
          <a:p>
            <a:pPr>
              <a:lnSpc>
                <a:spcPct val="150000"/>
              </a:lnSpc>
              <a:defRPr/>
            </a:pPr>
            <a:r>
              <a:rPr lang="tr-TR" dirty="0"/>
              <a:t>çeşitleme, </a:t>
            </a:r>
          </a:p>
          <a:p>
            <a:pPr>
              <a:lnSpc>
                <a:spcPct val="150000"/>
              </a:lnSpc>
              <a:defRPr/>
            </a:pPr>
            <a:r>
              <a:rPr lang="tr-TR" dirty="0"/>
              <a:t>katılımcı teyidi, </a:t>
            </a:r>
          </a:p>
          <a:p>
            <a:pPr>
              <a:lnSpc>
                <a:spcPct val="150000"/>
              </a:lnSpc>
              <a:defRPr/>
            </a:pPr>
            <a:r>
              <a:rPr lang="tr-TR" dirty="0"/>
              <a:t>ayrıntılı betimleme, </a:t>
            </a:r>
          </a:p>
          <a:p>
            <a:pPr>
              <a:lnSpc>
                <a:spcPct val="150000"/>
              </a:lnSpc>
              <a:defRPr/>
            </a:pPr>
            <a:r>
              <a:rPr lang="tr-TR" dirty="0"/>
              <a:t>teyit edilebilirlik, </a:t>
            </a:r>
          </a:p>
          <a:p>
            <a:pPr>
              <a:lnSpc>
                <a:spcPct val="150000"/>
              </a:lnSpc>
              <a:defRPr/>
            </a:pPr>
            <a:r>
              <a:rPr lang="tr-TR" dirty="0"/>
              <a:t>tutarlık incelemesi, </a:t>
            </a:r>
          </a:p>
          <a:p>
            <a:pPr>
              <a:lnSpc>
                <a:spcPct val="150000"/>
              </a:lnSpc>
              <a:defRPr/>
            </a:pPr>
            <a:r>
              <a:rPr lang="tr-TR" dirty="0"/>
              <a:t>uzun süreli etkileşim, </a:t>
            </a:r>
          </a:p>
          <a:p>
            <a:pPr>
              <a:lnSpc>
                <a:spcPct val="150000"/>
              </a:lnSpc>
              <a:defRPr/>
            </a:pPr>
            <a:r>
              <a:rPr lang="tr-TR" dirty="0"/>
              <a:t>uzman incelemesi, </a:t>
            </a:r>
          </a:p>
          <a:p>
            <a:pPr>
              <a:lnSpc>
                <a:spcPct val="150000"/>
              </a:lnSpc>
              <a:defRPr/>
            </a:pPr>
            <a:r>
              <a:rPr lang="tr-TR" dirty="0"/>
              <a:t>akrandan bilgi almadır (</a:t>
            </a:r>
            <a:r>
              <a:rPr lang="tr-TR" dirty="0" err="1"/>
              <a:t>peer</a:t>
            </a:r>
            <a:r>
              <a:rPr lang="tr-TR" dirty="0"/>
              <a:t> </a:t>
            </a:r>
            <a:r>
              <a:rPr lang="tr-TR" dirty="0" err="1"/>
              <a:t>debriefing</a:t>
            </a:r>
            <a:r>
              <a:rPr lang="tr-T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001062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3785AC3-00C2-4C2E-BD8C-775726700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793AB68-F371-43D6-A454-E7B729E3EA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000" dirty="0"/>
              <a:t>İç geçerlik yerine bu kavram kullanılmıştır. Araştırma sürecinin ve sonuçlarının </a:t>
            </a:r>
            <a:r>
              <a:rPr lang="tr-TR" sz="2000" b="1" dirty="0">
                <a:solidFill>
                  <a:schemeClr val="accent1"/>
                </a:solidFill>
              </a:rPr>
              <a:t>açık</a:t>
            </a:r>
            <a:r>
              <a:rPr lang="tr-TR" sz="2000" dirty="0"/>
              <a:t>, </a:t>
            </a:r>
            <a:r>
              <a:rPr lang="tr-TR" sz="2000" b="1" dirty="0">
                <a:solidFill>
                  <a:schemeClr val="accent1"/>
                </a:solidFill>
              </a:rPr>
              <a:t>tutarlı</a:t>
            </a:r>
            <a:r>
              <a:rPr lang="tr-TR" sz="2000" dirty="0"/>
              <a:t> ve başka araştırmacılar tarafından </a:t>
            </a:r>
            <a:r>
              <a:rPr lang="tr-TR" sz="2000" b="1" dirty="0">
                <a:solidFill>
                  <a:schemeClr val="accent1"/>
                </a:solidFill>
              </a:rPr>
              <a:t>teyit edilebilir </a:t>
            </a:r>
            <a:r>
              <a:rPr lang="tr-TR" sz="2000" dirty="0"/>
              <a:t>olması gerekir (Lincoln ve </a:t>
            </a:r>
            <a:r>
              <a:rPr lang="tr-TR" sz="2000" dirty="0" err="1"/>
              <a:t>Guba</a:t>
            </a:r>
            <a:r>
              <a:rPr lang="tr-TR" sz="2000" dirty="0"/>
              <a:t>, 1985).</a:t>
            </a:r>
          </a:p>
          <a:p>
            <a:r>
              <a:rPr lang="tr-TR" sz="2000" dirty="0"/>
              <a:t>Nitel araştırmada ‘’</a:t>
            </a:r>
            <a:r>
              <a:rPr lang="tr-TR" sz="2000" b="1" dirty="0">
                <a:solidFill>
                  <a:schemeClr val="accent1"/>
                </a:solidFill>
              </a:rPr>
              <a:t>genelleme</a:t>
            </a:r>
            <a:r>
              <a:rPr lang="tr-TR" sz="2000" dirty="0"/>
              <a:t>’’ yerine ‘’</a:t>
            </a:r>
            <a:r>
              <a:rPr lang="tr-TR" sz="2000" b="1" dirty="0" err="1">
                <a:solidFill>
                  <a:schemeClr val="accent1"/>
                </a:solidFill>
              </a:rPr>
              <a:t>aktarılabilirlik</a:t>
            </a:r>
            <a:r>
              <a:rPr lang="tr-TR" sz="2000" dirty="0"/>
              <a:t>’’ kavramının benimsenmesi, araştırma sonuçlarının doğrudan benzer ortamlara </a:t>
            </a:r>
            <a:r>
              <a:rPr lang="tr-TR" sz="2000" dirty="0" err="1"/>
              <a:t>genellenemeyeceği</a:t>
            </a:r>
            <a:r>
              <a:rPr lang="tr-TR" sz="2000" dirty="0"/>
              <a:t> ancak bu tür ortamlara sonuçların </a:t>
            </a:r>
            <a:r>
              <a:rPr lang="tr-TR" sz="2000" b="1" dirty="0">
                <a:solidFill>
                  <a:schemeClr val="accent1"/>
                </a:solidFill>
              </a:rPr>
              <a:t>uygulanabilirliğine</a:t>
            </a:r>
            <a:r>
              <a:rPr lang="tr-TR" sz="2000" dirty="0"/>
              <a:t> ilişkin geçici yargılara ulaşılması ve test edebilecek hipotezler oluşturulması anlamına gelmektedir (Yıldırım ve Şimşek, 2011).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8853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039BBFE-CBF5-482D-8DF6-D843A6197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A065E76-7956-425E-9249-352EA90E61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357084" cy="3777622"/>
          </a:xfrm>
        </p:spPr>
        <p:txBody>
          <a:bodyPr/>
          <a:lstStyle/>
          <a:p>
            <a:r>
              <a:rPr lang="tr-TR" sz="2000" dirty="0"/>
              <a:t>Lincoln ve </a:t>
            </a:r>
            <a:r>
              <a:rPr lang="tr-TR" sz="2000" dirty="0" err="1"/>
              <a:t>Guba</a:t>
            </a:r>
            <a:r>
              <a:rPr lang="tr-TR" sz="2000" dirty="0"/>
              <a:t> (1985), </a:t>
            </a:r>
            <a:r>
              <a:rPr lang="tr-TR" sz="2000" b="1" dirty="0">
                <a:solidFill>
                  <a:schemeClr val="accent1"/>
                </a:solidFill>
              </a:rPr>
              <a:t>güvenirlik</a:t>
            </a:r>
            <a:r>
              <a:rPr lang="tr-TR" sz="2000" dirty="0"/>
              <a:t> kavramı yerine nitel araştırmada </a:t>
            </a:r>
            <a:r>
              <a:rPr lang="tr-TR" sz="2000" b="1" dirty="0">
                <a:solidFill>
                  <a:schemeClr val="accent1"/>
                </a:solidFill>
              </a:rPr>
              <a:t>tutarlık</a:t>
            </a:r>
            <a:r>
              <a:rPr lang="tr-TR" sz="2000" dirty="0"/>
              <a:t> kavramını önermektedir.</a:t>
            </a:r>
          </a:p>
          <a:p>
            <a:r>
              <a:rPr lang="tr-TR" sz="2000" dirty="0"/>
              <a:t>Lincoln ve </a:t>
            </a:r>
            <a:r>
              <a:rPr lang="tr-TR" sz="2000" dirty="0" err="1"/>
              <a:t>Guba</a:t>
            </a:r>
            <a:r>
              <a:rPr lang="tr-TR" sz="2000" dirty="0"/>
              <a:t> (1985), nitel araştırmacılara </a:t>
            </a:r>
            <a:r>
              <a:rPr lang="tr-TR" sz="2000" b="1" dirty="0">
                <a:solidFill>
                  <a:schemeClr val="accent1"/>
                </a:solidFill>
              </a:rPr>
              <a:t>nesnellik</a:t>
            </a:r>
            <a:r>
              <a:rPr lang="tr-TR" sz="2000" dirty="0"/>
              <a:t> kavramı yerine </a:t>
            </a:r>
            <a:r>
              <a:rPr lang="tr-TR" sz="2000" b="1" dirty="0">
                <a:solidFill>
                  <a:schemeClr val="accent1"/>
                </a:solidFill>
              </a:rPr>
              <a:t>teyit edilebilirlik </a:t>
            </a:r>
            <a:r>
              <a:rPr lang="tr-TR" sz="2000" dirty="0"/>
              <a:t>kavramını önermiştir. </a:t>
            </a:r>
          </a:p>
          <a:p>
            <a:r>
              <a:rPr lang="tr-TR" sz="2000" dirty="0"/>
              <a:t>Araştırmacıdan beklenen ulaştığı sonuçları topladığı verilerle sürekli olarak teyit etmesi ve bu çerçevede okuyucuya </a:t>
            </a:r>
            <a:r>
              <a:rPr lang="tr-TR" sz="2000" b="1" dirty="0">
                <a:solidFill>
                  <a:schemeClr val="accent1"/>
                </a:solidFill>
              </a:rPr>
              <a:t>mantıklı</a:t>
            </a:r>
            <a:r>
              <a:rPr lang="tr-TR" sz="2000" dirty="0"/>
              <a:t> bir </a:t>
            </a:r>
            <a:r>
              <a:rPr lang="tr-TR" sz="2000" b="1" dirty="0">
                <a:solidFill>
                  <a:schemeClr val="accent1"/>
                </a:solidFill>
              </a:rPr>
              <a:t>açıklama</a:t>
            </a:r>
            <a:r>
              <a:rPr lang="tr-TR" sz="2000" dirty="0"/>
              <a:t> sunabilmesidir.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671996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50</TotalTime>
  <Words>532</Words>
  <Application>Microsoft Office PowerPoint</Application>
  <PresentationFormat>Geniş ekran</PresentationFormat>
  <Paragraphs>47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Duman</vt:lpstr>
      <vt:lpstr>PowerPoint Sunusu</vt:lpstr>
      <vt:lpstr>PowerPoint Sunusu</vt:lpstr>
      <vt:lpstr>PowerPoint Sunusu</vt:lpstr>
      <vt:lpstr>İç Güvenirlik</vt:lpstr>
      <vt:lpstr>Dış Güvenirlik</vt:lpstr>
      <vt:lpstr>PowerPoint Sunusu</vt:lpstr>
      <vt:lpstr>PowerPoint Sunusu</vt:lpstr>
      <vt:lpstr>PowerPoint Sunusu</vt:lpstr>
      <vt:lpstr>PowerPoint Sunusu</vt:lpstr>
      <vt:lpstr>Özetle…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Bilim, Bilim Felsefesi, Bilimsel Araştırma ve Paradigmaları, Pozitivist Paradigma, Postpozitivist Paradigma</dc:title>
  <dc:creator>noname</dc:creator>
  <cp:lastModifiedBy>noname</cp:lastModifiedBy>
  <cp:revision>11</cp:revision>
  <dcterms:created xsi:type="dcterms:W3CDTF">2018-02-06T08:59:46Z</dcterms:created>
  <dcterms:modified xsi:type="dcterms:W3CDTF">2018-02-08T11:51:37Z</dcterms:modified>
</cp:coreProperties>
</file>