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7" r:id="rId3"/>
    <p:sldId id="259" r:id="rId4"/>
    <p:sldId id="260" r:id="rId5"/>
    <p:sldId id="261" r:id="rId6"/>
    <p:sldId id="262" r:id="rId7"/>
    <p:sldId id="263" r:id="rId8"/>
    <p:sldId id="264" r:id="rId9"/>
    <p:sldId id="268"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İşletme kavramı ve ilişkili kavramlar</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6</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400" dirty="0" smtClean="0"/>
              <a:t/>
            </a:r>
            <a:br>
              <a:rPr lang="tr-TR" sz="2400" dirty="0" smtClean="0"/>
            </a:br>
            <a:r>
              <a:rPr lang="tr-TR" sz="2400" dirty="0" smtClean="0"/>
              <a:t>Standart </a:t>
            </a:r>
            <a:r>
              <a:rPr lang="tr-TR" sz="2400" dirty="0"/>
              <a:t>Maliyet – Fiili (Gerçek) Maliyet</a:t>
            </a:r>
            <a:br>
              <a:rPr lang="tr-TR" sz="2400" dirty="0"/>
            </a:br>
            <a:endParaRPr lang="tr-TR" sz="2400" dirty="0"/>
          </a:p>
        </p:txBody>
      </p:sp>
      <p:sp>
        <p:nvSpPr>
          <p:cNvPr id="3" name="İçerik Yer Tutucusu 2"/>
          <p:cNvSpPr>
            <a:spLocks noGrp="1"/>
          </p:cNvSpPr>
          <p:nvPr>
            <p:ph idx="1"/>
          </p:nvPr>
        </p:nvSpPr>
        <p:spPr/>
        <p:txBody>
          <a:bodyPr>
            <a:normAutofit fontScale="85000" lnSpcReduction="10000"/>
          </a:bodyPr>
          <a:lstStyle/>
          <a:p>
            <a:r>
              <a:rPr lang="tr-TR" dirty="0" smtClean="0"/>
              <a:t>Standart </a:t>
            </a:r>
            <a:r>
              <a:rPr lang="tr-TR" dirty="0"/>
              <a:t>kavramı bir hedefe ulaşmak ya da bir faaliyeti gerçekleştirmek için önceden belirlenmiş ölçüt ve esasları ifade eder. Bunlar miktar, zaman veya değer ölçütleri biçiminde ifade edilebilir. Örneğin, bir mamulün üretilmesi için ne kadar hammadde kullanılacağı miktar standardını, bir birim hammaddenin kaça alınacağı ise fiyat(değer) standardını ifade eder. Bunlar maliyet standartlarıdır. Bir birim mamulün üretilebilmesi için belirlenen hammadde ile ilgili miktar ve fiyat standardının çarpılması sonucu ise hammaddeye ait standart maliyet elde edilmiş olur. Standart maliyet, belli bir faaliyet hacminde ve belli şartlar altında bir ürünün maliyetini oluşturan unsurların bilimsel esaslara dayanarak önceden belirlenmiş değerini ifade eder.</a:t>
            </a:r>
          </a:p>
          <a:p>
            <a:r>
              <a:rPr lang="tr-TR" dirty="0"/>
              <a:t>Standart maliyetler ile fiilen gerçekleşen maliyetler arasında fiyat veya miktar açısından sapmalar olabilir (Örneğin işçilik ücreti veya süresi sapması). Sapmalar, maliyetlerin belirlenmesi ve denetlenmesi açısından önemlidir.</a:t>
            </a:r>
          </a:p>
          <a:p>
            <a:endParaRPr lang="tr-TR" dirty="0"/>
          </a:p>
          <a:p>
            <a:endParaRPr lang="tr-TR" dirty="0"/>
          </a:p>
        </p:txBody>
      </p:sp>
    </p:spTree>
    <p:extLst>
      <p:ext uri="{BB962C8B-B14F-4D97-AF65-F5344CB8AC3E}">
        <p14:creationId xmlns:p14="http://schemas.microsoft.com/office/powerpoint/2010/main" val="1859828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
            </a:r>
            <a:br>
              <a:rPr lang="tr-TR" dirty="0" smtClean="0"/>
            </a:br>
            <a:r>
              <a:rPr lang="tr-TR" dirty="0"/>
              <a:t>Toplam Maliyetler </a:t>
            </a:r>
            <a:br>
              <a:rPr lang="tr-TR" dirty="0"/>
            </a:br>
            <a:endParaRPr lang="tr-TR" dirty="0"/>
          </a:p>
        </p:txBody>
      </p:sp>
      <p:sp>
        <p:nvSpPr>
          <p:cNvPr id="8" name="İçerik Yer Tutucusu 7"/>
          <p:cNvSpPr>
            <a:spLocks noGrp="1"/>
          </p:cNvSpPr>
          <p:nvPr>
            <p:ph idx="1"/>
          </p:nvPr>
        </p:nvSpPr>
        <p:spPr/>
        <p:txBody>
          <a:bodyPr>
            <a:normAutofit fontScale="70000" lnSpcReduction="20000"/>
          </a:bodyPr>
          <a:lstStyle/>
          <a:p>
            <a:r>
              <a:rPr lang="tr-TR" dirty="0" smtClean="0"/>
              <a:t>Değişken </a:t>
            </a:r>
            <a:r>
              <a:rPr lang="tr-TR" dirty="0"/>
              <a:t>ve sabit maliyetlerin toplamıdır.</a:t>
            </a:r>
          </a:p>
          <a:p>
            <a:r>
              <a:rPr lang="tr-TR" dirty="0"/>
              <a:t>TM = DM + SM</a:t>
            </a:r>
          </a:p>
          <a:p>
            <a:r>
              <a:rPr lang="tr-TR" dirty="0"/>
              <a:t>DM, üretim miktarına, SM ise takvim zamanına bağlı olarak değişir. Sabit maliyet üretim düzeyinden bağımsız olduğu için, toplam maliyetin şekli değişken maliyet tarafından belirlenir. Doğrusal, artarak artan veya azalarak artan şeklinde olabilir.</a:t>
            </a:r>
          </a:p>
          <a:p>
            <a:r>
              <a:rPr lang="tr-TR" dirty="0"/>
              <a:t>Ortalama maliyet, toplam maliyetler için de hesaplanabilir.</a:t>
            </a:r>
          </a:p>
          <a:p>
            <a:r>
              <a:rPr lang="tr-TR" dirty="0"/>
              <a:t>Ortalama maliyet = Belirli bir üretim seviyesindeki TM / Üretim miktarı</a:t>
            </a:r>
          </a:p>
          <a:p>
            <a:r>
              <a:rPr lang="tr-TR" dirty="0"/>
              <a:t>Ortalama sabit maliyet, toplam maliyet fonksiyonundan bağımsız olarak, üretim miktarı arttıkça azalmaktadır. Doğrusal maliyet fonksiyonunda ise ortalama DM sabit kalmaktadır (yatay eksene paralel). Bu nedenle ortalama maliyet üretim miktarı arttıkça azalır.</a:t>
            </a:r>
          </a:p>
          <a:p>
            <a:r>
              <a:rPr lang="tr-TR" dirty="0"/>
              <a:t>Azalarak artan maliyet fonksiyonuna ilişkin ortalama maliyet yine üretim arttıkça azalır. Ancak bu azalma doğrusal maliyet fonksiyonu durumuna göre daha fazladır.</a:t>
            </a:r>
          </a:p>
          <a:p>
            <a:endParaRPr lang="tr-TR" dirty="0"/>
          </a:p>
        </p:txBody>
      </p:sp>
    </p:spTree>
    <p:extLst>
      <p:ext uri="{BB962C8B-B14F-4D97-AF65-F5344CB8AC3E}">
        <p14:creationId xmlns:p14="http://schemas.microsoft.com/office/powerpoint/2010/main" val="297935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sz="2800" dirty="0"/>
              <a:t>Birim Maliyet</a:t>
            </a:r>
            <a:br>
              <a:rPr lang="tr-TR" sz="2800" dirty="0"/>
            </a:br>
            <a:r>
              <a:rPr lang="tr-TR" sz="2800" dirty="0"/>
              <a:t/>
            </a:r>
            <a:br>
              <a:rPr lang="tr-TR" sz="2800" dirty="0"/>
            </a:br>
            <a:endParaRPr lang="tr-TR" sz="2800" dirty="0"/>
          </a:p>
        </p:txBody>
      </p:sp>
      <p:sp>
        <p:nvSpPr>
          <p:cNvPr id="3" name="İçerik Yer Tutucusu 2"/>
          <p:cNvSpPr>
            <a:spLocks noGrp="1"/>
          </p:cNvSpPr>
          <p:nvPr>
            <p:ph idx="1"/>
          </p:nvPr>
        </p:nvSpPr>
        <p:spPr/>
        <p:txBody>
          <a:bodyPr>
            <a:normAutofit fontScale="92500" lnSpcReduction="10000"/>
          </a:bodyPr>
          <a:lstStyle/>
          <a:p>
            <a:endParaRPr lang="tr-TR" dirty="0" smtClean="0"/>
          </a:p>
          <a:p>
            <a:r>
              <a:rPr lang="tr-TR" dirty="0" smtClean="0"/>
              <a:t>Birim </a:t>
            </a:r>
            <a:r>
              <a:rPr lang="tr-TR" dirty="0"/>
              <a:t>maliyet, birim çıktıya düşen maliyettir. Bu hesaplama şekline göre, birim maliyetler aslında ortalama bir büyüklüktür.</a:t>
            </a:r>
          </a:p>
          <a:p>
            <a:r>
              <a:rPr lang="tr-TR" dirty="0"/>
              <a:t>Birim maliyet = Belirli bir üretim seviyesindeki maliyet / üretim miktarı</a:t>
            </a:r>
          </a:p>
          <a:p>
            <a:r>
              <a:rPr lang="tr-TR" dirty="0"/>
              <a:t>SM ve DM için ayrı ayrı hesaplanabilir. Birim SM, üretim seviyesi arttıkça azalır, kapasite sınırına yaklaştıkça ihmal edilebilir düzeye ulaşır.</a:t>
            </a:r>
          </a:p>
          <a:p>
            <a:r>
              <a:rPr lang="tr-TR" dirty="0"/>
              <a:t>Birim DM = DM / üretim miktarı </a:t>
            </a:r>
          </a:p>
          <a:p>
            <a:r>
              <a:rPr lang="tr-TR" dirty="0" err="1"/>
              <a:t>DM’nin</a:t>
            </a:r>
            <a:r>
              <a:rPr lang="tr-TR" dirty="0"/>
              <a:t> şekline göre, birim DM de farklı şekiller gösterir </a:t>
            </a:r>
          </a:p>
        </p:txBody>
      </p:sp>
    </p:spTree>
    <p:extLst>
      <p:ext uri="{BB962C8B-B14F-4D97-AF65-F5344CB8AC3E}">
        <p14:creationId xmlns:p14="http://schemas.microsoft.com/office/powerpoint/2010/main" val="863471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8" y="751967"/>
            <a:ext cx="9603275" cy="1049235"/>
          </a:xfrm>
        </p:spPr>
        <p:txBody>
          <a:bodyPr>
            <a:normAutofit fontScale="90000"/>
          </a:bodyPr>
          <a:lstStyle/>
          <a:p>
            <a:pPr algn="ctr"/>
            <a:r>
              <a:rPr lang="tr-TR" dirty="0"/>
              <a:t/>
            </a:r>
            <a:br>
              <a:rPr lang="tr-TR" dirty="0"/>
            </a:br>
            <a:r>
              <a:rPr lang="tr-TR" dirty="0"/>
              <a:t>Gerçek Maliyet ve Alternatif Maliyet</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Alternatif </a:t>
            </a:r>
            <a:r>
              <a:rPr lang="tr-TR" dirty="0"/>
              <a:t>maliyet, bir nimeti elde edebilmek için vazgeçilmesi gereken diğer nimetleri ifade eder. Gerçek maliyet ise bir nimeti elde edebilmek için katlanılan gerçek külfetleri ifade eder. Örneğin, üretim faktörlerinin değeri, üretilen çıktının gerçek maliyetidir. Alternatif maliyet ise, çeşitli alternatifler arasından bir seçim yapılması gereğini ortaya koyar. Bir alternatifin seçilmesi ile diğer alternatiflerin sağlayacağı faydadan mahrum kalınır. Dolayısıyla alternatif maliyet, bir seçimin yapılması ile birlikte vazgeçilmesi gereken diğer fırsatların sağlayacağı kazançların en büyüğüdür. İşletmenin atıl kapasite ile çalışması, işletmeler için bir alternatif maliyet unsurudur. Çünkü üretilen ürünün satışı sonucu elde edilebilecek gelirden işletme kendini mahrum bırakmış olur. </a:t>
            </a:r>
          </a:p>
        </p:txBody>
      </p:sp>
    </p:spTree>
    <p:extLst>
      <p:ext uri="{BB962C8B-B14F-4D97-AF65-F5344CB8AC3E}">
        <p14:creationId xmlns:p14="http://schemas.microsoft.com/office/powerpoint/2010/main" val="528771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sz="2800" dirty="0"/>
              <a:t>Tarihi (fiili) Maliyet – Tahmini Maliyet</a:t>
            </a:r>
            <a:br>
              <a:rPr lang="tr-TR" sz="2800" dirty="0"/>
            </a:br>
            <a:endParaRPr lang="tr-TR" sz="2800" dirty="0"/>
          </a:p>
        </p:txBody>
      </p:sp>
      <p:sp>
        <p:nvSpPr>
          <p:cNvPr id="3" name="İçerik Yer Tutucusu 2"/>
          <p:cNvSpPr>
            <a:spLocks noGrp="1"/>
          </p:cNvSpPr>
          <p:nvPr>
            <p:ph idx="1"/>
          </p:nvPr>
        </p:nvSpPr>
        <p:spPr/>
        <p:txBody>
          <a:bodyPr>
            <a:normAutofit/>
          </a:bodyPr>
          <a:lstStyle/>
          <a:p>
            <a:endParaRPr lang="tr-TR" dirty="0" smtClean="0"/>
          </a:p>
          <a:p>
            <a:r>
              <a:rPr lang="tr-TR" dirty="0" smtClean="0"/>
              <a:t>Tarihi </a:t>
            </a:r>
            <a:r>
              <a:rPr lang="tr-TR" dirty="0"/>
              <a:t>maliyet; fiilen gerçekleşmiş olan maliyetlerdir. </a:t>
            </a:r>
          </a:p>
          <a:p>
            <a:r>
              <a:rPr lang="tr-TR" dirty="0" smtClean="0"/>
              <a:t>Tahmini </a:t>
            </a:r>
            <a:r>
              <a:rPr lang="tr-TR" dirty="0"/>
              <a:t>maliyetlerin ise gelecekte gerçekleşmesi beklenir/planlanır.</a:t>
            </a:r>
          </a:p>
          <a:p>
            <a:endParaRPr lang="tr-TR" dirty="0"/>
          </a:p>
        </p:txBody>
      </p:sp>
    </p:spTree>
    <p:extLst>
      <p:ext uri="{BB962C8B-B14F-4D97-AF65-F5344CB8AC3E}">
        <p14:creationId xmlns:p14="http://schemas.microsoft.com/office/powerpoint/2010/main" val="2219529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400" dirty="0"/>
              <a:t/>
            </a:r>
            <a:br>
              <a:rPr lang="tr-TR" sz="2400" dirty="0"/>
            </a:br>
            <a:r>
              <a:rPr lang="tr-TR" sz="2400" dirty="0"/>
              <a:t/>
            </a:r>
            <a:br>
              <a:rPr lang="tr-TR" sz="2400" dirty="0"/>
            </a:br>
            <a:r>
              <a:rPr lang="tr-TR" sz="2400" dirty="0"/>
              <a:t>Farklılaşan Maliyet – Batık Maliyet</a:t>
            </a:r>
            <a:br>
              <a:rPr lang="tr-TR" sz="2400" dirty="0"/>
            </a:br>
            <a:r>
              <a:rPr lang="tr-TR" sz="2400" dirty="0"/>
              <a:t/>
            </a:r>
            <a:br>
              <a:rPr lang="tr-TR" sz="2400" dirty="0"/>
            </a:br>
            <a:endParaRPr lang="tr-TR" sz="2400" dirty="0"/>
          </a:p>
        </p:txBody>
      </p:sp>
      <p:sp>
        <p:nvSpPr>
          <p:cNvPr id="3" name="İçerik Yer Tutucusu 2"/>
          <p:cNvSpPr>
            <a:spLocks noGrp="1"/>
          </p:cNvSpPr>
          <p:nvPr>
            <p:ph idx="1"/>
          </p:nvPr>
        </p:nvSpPr>
        <p:spPr/>
        <p:txBody>
          <a:bodyPr>
            <a:normAutofit/>
          </a:bodyPr>
          <a:lstStyle/>
          <a:p>
            <a:r>
              <a:rPr lang="tr-TR" dirty="0" smtClean="0"/>
              <a:t>İşletme</a:t>
            </a:r>
            <a:r>
              <a:rPr lang="tr-TR" dirty="0"/>
              <a:t>, alternatifler arasından seçim yaparken, bazı maliyetler alternatiflere göre değişiklik göstermez. Hiçbir alternatifte değişmeyen maliyet unsurlarına batık maliyet denir. Çeşitli seçeneklerin karşılaştırılması yapılırken, farklılaşan maliyetler özellikle önem kazanır. Çünkü batık maliyete her koşulda katlanılacaktır.</a:t>
            </a:r>
          </a:p>
          <a:p>
            <a:r>
              <a:rPr lang="tr-TR" dirty="0"/>
              <a:t>Birçok durumda ise, batık maliyet, o ana kadar katlanılmış maliyeti temsil eder. Yeni alınan kararlar ile batık maliyetler değiştirilemeyeceğinden, sadece farklılaşan maliyetler dikkate alınır. Genellikle gerçekleşmiş olan sabit maliyetler, batık maliyetleri gösterir. Bu maliyetler, yatırım öncesi yapılan fizibilite çalışmalarının önemini bir kez daha vurgular.</a:t>
            </a:r>
          </a:p>
        </p:txBody>
      </p:sp>
    </p:spTree>
    <p:extLst>
      <p:ext uri="{BB962C8B-B14F-4D97-AF65-F5344CB8AC3E}">
        <p14:creationId xmlns:p14="http://schemas.microsoft.com/office/powerpoint/2010/main" val="3169372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
            </a:r>
            <a:br>
              <a:rPr lang="tr-TR" dirty="0" smtClean="0"/>
            </a:br>
            <a:r>
              <a:rPr lang="tr-TR" dirty="0"/>
              <a:t>Marjinal Maliyet</a:t>
            </a:r>
            <a:br>
              <a:rPr lang="tr-TR" dirty="0"/>
            </a:br>
            <a:r>
              <a:rPr lang="tr-TR" dirty="0" smtClean="0"/>
              <a:t/>
            </a:r>
            <a:br>
              <a:rPr lang="tr-TR" dirty="0" smtClean="0"/>
            </a:b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endParaRPr lang="tr-TR" dirty="0" smtClean="0"/>
          </a:p>
          <a:p>
            <a:r>
              <a:rPr lang="tr-TR" dirty="0" smtClean="0"/>
              <a:t>Her </a:t>
            </a:r>
            <a:r>
              <a:rPr lang="tr-TR" dirty="0"/>
              <a:t>ilave (son birim) ürünün/ çıktının toplam maliyette meydana getirdiği artıştır. Üretimdeki bir birimlik artış sabit maliyetleri etkilemeyeceğinden, toplam maliyetteki değişimin kaynağı değişken maliyettir.</a:t>
            </a:r>
          </a:p>
          <a:p>
            <a:r>
              <a:rPr lang="tr-TR" dirty="0"/>
              <a:t>Toplam maliyetin bir noktadaki eğimi, o nokta için marjinal maliyeti verecektir (1. türev).</a:t>
            </a:r>
          </a:p>
          <a:p>
            <a:r>
              <a:rPr lang="tr-TR" dirty="0"/>
              <a:t>Doğrusal maliyet fonksiyonu için, eğim kapasite sınırına kadar değişmediğinden, son birim maliyeti üretilen her bir birim için sabittir. Ayrıca ortalama değişken maliyet = marjinal maliyet şeklindedir.</a:t>
            </a:r>
          </a:p>
          <a:p>
            <a:r>
              <a:rPr lang="tr-TR" dirty="0"/>
              <a:t>Azalarak artan maliyet fonksiyonu için marjinal maliyet üretim miktarı arttıkça azalır.</a:t>
            </a:r>
          </a:p>
        </p:txBody>
      </p:sp>
    </p:spTree>
    <p:extLst>
      <p:ext uri="{BB962C8B-B14F-4D97-AF65-F5344CB8AC3E}">
        <p14:creationId xmlns:p14="http://schemas.microsoft.com/office/powerpoint/2010/main" val="2770462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sz="2800" dirty="0"/>
              <a:t>Üretim Faktörlerine Göre </a:t>
            </a:r>
            <a:r>
              <a:rPr lang="tr-TR" sz="2800" dirty="0" smtClean="0"/>
              <a:t>Maliyetler</a:t>
            </a:r>
            <a:r>
              <a:rPr lang="tr-TR" sz="2800" dirty="0"/>
              <a:t/>
            </a:r>
            <a:br>
              <a:rPr lang="tr-TR" sz="2800" dirty="0"/>
            </a:b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Personel </a:t>
            </a:r>
            <a:r>
              <a:rPr lang="tr-TR" dirty="0"/>
              <a:t>Maliyetleri: İşçilik stoklanabilir bir üretim faktörü değildir. Bu nedenle üretim yapılmasa bile işgücü maliyeti devam edebilir.</a:t>
            </a:r>
          </a:p>
          <a:p>
            <a:r>
              <a:rPr lang="tr-TR" dirty="0"/>
              <a:t>İşletmeye birleşik bir maliyet sunar (sosyal güvence, yemek, servis </a:t>
            </a:r>
            <a:r>
              <a:rPr lang="tr-TR" dirty="0" err="1"/>
              <a:t>vb</a:t>
            </a:r>
            <a:r>
              <a:rPr lang="tr-TR" dirty="0"/>
              <a:t> maliyetleri de içerir.). İşgücü verimliliği, diğer üretim faktörlerinin verimliliği açısından da önemlidir. Bu nedenle personel maliyetleri, verimliliği etkileyen en önemli unsurlardandır.</a:t>
            </a:r>
          </a:p>
          <a:p>
            <a:r>
              <a:rPr lang="tr-TR" dirty="0"/>
              <a:t>Sabit Varlıkların Maliyeti: Duran varlıkları oluşturan makine, tesis gibi üretim faktörlerinin elde edilme maliyetinin yanı sıra amortisman ve bakım onarım maliyetlerini de içerir. Sermaye maliyeti ise, sabit sermayenin elde edilmesinde kullanılan fonun faiz giderini ifade eder. Bu faiz gideri, sabit varlık borçla finanse edilmişse gerçek bir maliyet, </a:t>
            </a:r>
            <a:r>
              <a:rPr lang="tr-TR" dirty="0" err="1"/>
              <a:t>özkaynak</a:t>
            </a:r>
            <a:r>
              <a:rPr lang="tr-TR" dirty="0"/>
              <a:t> ile finanse edilmişse alternatif bir maliyettir.</a:t>
            </a:r>
          </a:p>
        </p:txBody>
      </p:sp>
    </p:spTree>
    <p:extLst>
      <p:ext uri="{BB962C8B-B14F-4D97-AF65-F5344CB8AC3E}">
        <p14:creationId xmlns:p14="http://schemas.microsoft.com/office/powerpoint/2010/main" val="1216506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400" dirty="0"/>
              <a:t>Nakit Çıkışı Gerektiren Maliyetler </a:t>
            </a:r>
            <a:r>
              <a:rPr lang="tr-TR" sz="2400" dirty="0" smtClean="0"/>
              <a:t/>
            </a:r>
            <a:br>
              <a:rPr lang="tr-TR" sz="2400" dirty="0" smtClean="0"/>
            </a:br>
            <a:r>
              <a:rPr lang="tr-TR" sz="2400" dirty="0" smtClean="0"/>
              <a:t>Nakit </a:t>
            </a:r>
            <a:r>
              <a:rPr lang="tr-TR" sz="2400" dirty="0"/>
              <a:t>Çıkışı Gerektirmeyen </a:t>
            </a:r>
            <a:r>
              <a:rPr lang="tr-TR" sz="2400" dirty="0" smtClean="0"/>
              <a:t>Maliyetler</a:t>
            </a:r>
            <a:r>
              <a:rPr lang="tr-TR" sz="2400" dirty="0"/>
              <a:t/>
            </a:r>
            <a:br>
              <a:rPr lang="tr-TR" sz="2400" dirty="0"/>
            </a:br>
            <a:endParaRPr lang="tr-TR" sz="2400" dirty="0"/>
          </a:p>
        </p:txBody>
      </p:sp>
      <p:sp>
        <p:nvSpPr>
          <p:cNvPr id="3" name="İçerik Yer Tutucusu 2"/>
          <p:cNvSpPr>
            <a:spLocks noGrp="1"/>
          </p:cNvSpPr>
          <p:nvPr>
            <p:ph idx="1"/>
          </p:nvPr>
        </p:nvSpPr>
        <p:spPr/>
        <p:txBody>
          <a:bodyPr>
            <a:normAutofit/>
          </a:bodyPr>
          <a:lstStyle/>
          <a:p>
            <a:r>
              <a:rPr lang="tr-TR" dirty="0" smtClean="0"/>
              <a:t>Bu </a:t>
            </a:r>
            <a:r>
              <a:rPr lang="tr-TR" dirty="0"/>
              <a:t>sınıflandırma özellikle finansman departmanı için önem taşır. Örneğin işletme borçları için faiz giderleri nakit çıkışı gerektiren bir maliyettir. İşletme sahiplerine dağıtılan karlar, nakit çıkışıdır ancak maliyet değildir. </a:t>
            </a:r>
            <a:r>
              <a:rPr lang="tr-TR" dirty="0" err="1"/>
              <a:t>Özkaynak</a:t>
            </a:r>
            <a:r>
              <a:rPr lang="tr-TR" dirty="0"/>
              <a:t> ise bir maliyet unsurudur, ancak nakit çıkışı gerektirmez. Amortismanlar da nakit çıkışı gerektirmeyen bir maliyet unsurudur. Nakit çıkışı ile maliyet farklıdır. Nakit çıkışı, işletmeden yapılan bir fon çıkışını ifade eder. Maliyet ise belirli bir nimete ulaşabilmek için katlanılması gereken bir külfeti ifade eder. Bazen maliyet ile nakit çıkışı eş zamanlı gerçekleşir. Peşin satın alınan bir makine için amortisman ayrılması: Önce nakit çıkışı, sonra maliyet gerçekleşir. Taksitle alınan malzeme, taksit tarihine kadar kullanılırsa: önce maliyet, sonra nakit çıkışı gerçekleşir.</a:t>
            </a:r>
          </a:p>
          <a:p>
            <a:endParaRPr lang="tr-TR" dirty="0"/>
          </a:p>
        </p:txBody>
      </p:sp>
    </p:spTree>
    <p:extLst>
      <p:ext uri="{BB962C8B-B14F-4D97-AF65-F5344CB8AC3E}">
        <p14:creationId xmlns:p14="http://schemas.microsoft.com/office/powerpoint/2010/main" val="81451815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259</TotalTime>
  <Words>969</Words>
  <Application>Microsoft Office PowerPoint</Application>
  <PresentationFormat>Geniş ekran</PresentationFormat>
  <Paragraphs>44</Paragraphs>
  <Slides>10</Slides>
  <Notes>0</Notes>
  <HiddenSlides>0</HiddenSlides>
  <MMClips>0</MMClips>
  <ScaleCrop>false</ScaleCrop>
  <HeadingPairs>
    <vt:vector size="8" baseType="variant">
      <vt:variant>
        <vt:lpstr>Kullanılan Yazı Tipleri</vt:lpstr>
      </vt:variant>
      <vt:variant>
        <vt:i4>2</vt:i4>
      </vt:variant>
      <vt:variant>
        <vt:lpstr>Tema</vt:lpstr>
      </vt:variant>
      <vt:variant>
        <vt:i4>1</vt:i4>
      </vt:variant>
      <vt:variant>
        <vt:lpstr>Eklenmiş OLE Hizmet Programları</vt:lpstr>
      </vt:variant>
      <vt:variant>
        <vt:i4>1</vt:i4>
      </vt:variant>
      <vt:variant>
        <vt:lpstr>Slayt Başlıkları</vt:lpstr>
      </vt:variant>
      <vt:variant>
        <vt:i4>10</vt:i4>
      </vt:variant>
    </vt:vector>
  </HeadingPairs>
  <TitlesOfParts>
    <vt:vector size="14" baseType="lpstr">
      <vt:lpstr>Arial</vt:lpstr>
      <vt:lpstr>Gill Sans MT</vt:lpstr>
      <vt:lpstr>Gallery</vt:lpstr>
      <vt:lpstr>Paintbrush Resmi</vt:lpstr>
      <vt:lpstr>İşletme kavramı ve ilişkili kavramlar</vt:lpstr>
      <vt:lpstr> Toplam Maliyetler  </vt:lpstr>
      <vt:lpstr> Birim Maliyet  </vt:lpstr>
      <vt:lpstr> Gerçek Maliyet ve Alternatif Maliyet </vt:lpstr>
      <vt:lpstr> Tarihi (fiili) Maliyet – Tahmini Maliyet </vt:lpstr>
      <vt:lpstr>  Farklılaşan Maliyet – Batık Maliyet  </vt:lpstr>
      <vt:lpstr> Marjinal Maliyet   </vt:lpstr>
      <vt:lpstr> Üretim Faktörlerine Göre Maliyetler </vt:lpstr>
      <vt:lpstr>Nakit Çıkışı Gerektiren Maliyetler  Nakit Çıkışı Gerektirmeyen Maliyetler </vt:lpstr>
      <vt:lpstr> Standart Maliyet – Fiili (Gerçek) Maliyet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8</cp:revision>
  <dcterms:created xsi:type="dcterms:W3CDTF">2020-01-16T09:17:34Z</dcterms:created>
  <dcterms:modified xsi:type="dcterms:W3CDTF">2020-01-16T13:37:17Z</dcterms:modified>
</cp:coreProperties>
</file>