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57" r:id="rId4"/>
    <p:sldId id="259" r:id="rId5"/>
    <p:sldId id="258" r:id="rId6"/>
    <p:sldId id="260" r:id="rId7"/>
    <p:sldId id="261" r:id="rId8"/>
    <p:sldId id="264" r:id="rId9"/>
    <p:sldId id="263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8" r:id="rId18"/>
    <p:sldId id="280" r:id="rId19"/>
    <p:sldId id="284" r:id="rId20"/>
    <p:sldId id="283" r:id="rId21"/>
    <p:sldId id="281" r:id="rId22"/>
    <p:sldId id="288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FF0D11E-3F62-44AD-B568-4061BF962D6C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FF0D11E-3F62-44AD-B568-4061BF962D6C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FF0D11E-3F62-44AD-B568-4061BF962D6C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0D11E-3F62-44AD-B568-4061BF962D6C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FF0D11E-3F62-44AD-B568-4061BF962D6C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F0D11E-3F62-44AD-B568-4061BF962D6C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FF0D11E-3F62-44AD-B568-4061BF962D6C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63688" y="908720"/>
            <a:ext cx="6694512" cy="4109842"/>
          </a:xfrm>
        </p:spPr>
        <p:txBody>
          <a:bodyPr/>
          <a:lstStyle/>
          <a:p>
            <a:r>
              <a:rPr lang="tr-TR" dirty="0" smtClean="0"/>
              <a:t>Gelişimle ilgili temel kavramlar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93978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olgunlaşma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Çocuk,  bir gelişim döneminden diğerine  kendi bireysel hızıyla aşamalı olarak ilerler.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Meydana gelen değişmeler öncelikle olgunlaşmaya bağlıdır.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32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49335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575F6D"/>
                </a:solidFill>
              </a:rPr>
              <a:t>olgunlaşma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3200" dirty="0">
                <a:solidFill>
                  <a:prstClr val="black"/>
                </a:solidFill>
                <a:latin typeface="Arial" charset="0"/>
                <a:cs typeface="Arial" charset="0"/>
              </a:rPr>
              <a:t>Olgunlaşma, vücut organlarının kendilerinden beklenen fonksiyonu yerine getirebilecek düzeye gelmesi için, öğrenme yaşantılarından bağımsız olarak, kalıtımın etkisiyle geçirdiği biyolojik bir değişmedir.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32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7563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575F6D"/>
                </a:solidFill>
              </a:rPr>
              <a:t>olgunlaşma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Birçok motor davranışın yapılması olgunlaşmaya bağlıdır.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Örneğin; kas ve kemik yapısı yeterli olgunluğa ulaşmadan çocuk yürümeyi öğrenemez.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32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266117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575F6D"/>
                </a:solidFill>
              </a:rPr>
              <a:t>olgunlaşma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Ayrıca olgunlaşma, çocukların belirli bir yaşta gösterebilecekleri özelliklerdeki en fazla artışı sağlayabilir.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Örneğin; henüz el kaslarını tam olarak kontrol edemeyen beş yaşındaki bir çocuk, on yaş çocuğu kadar düzgün ve kontrollü çizemez.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04588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İnsanları diğer canlılardan ayıran en önemli özelliklerinden birisi öğrenme kapasitelerinin oluşudur.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Biyolojik bir varlık olarak dünyaya gelen insan, kısa sürede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pek çok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yeni davranış öğrenir.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Önce çevresine bilinçli olarak gülücükler dağıtır, yürümeye, konuşmaya başlar.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7976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575F6D"/>
                </a:solidFill>
              </a:rPr>
              <a:t>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Sonra giyinmeyi, arkadaşlarıyla oynamayı, okumayı, yazmayı, futbol oynamayı öğrenir. </a:t>
            </a:r>
          </a:p>
          <a:p>
            <a:pPr marL="0" lvl="0" indent="0" algn="just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i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Öğrenme</a:t>
            </a:r>
            <a:r>
              <a:rPr lang="tr-TR" sz="28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;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“tekrar ya da yaşantı sonucu meydana gelen, kalıcı davranış değişikliği” olarak tanımlanabilir. </a:t>
            </a:r>
          </a:p>
          <a:p>
            <a:pPr marL="0" lvl="0" indent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92863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575F6D"/>
                </a:solidFill>
              </a:rPr>
              <a:t>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Öğrenmenin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temel özellikleri şu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şekilde sıralanabilir;</a:t>
            </a:r>
          </a:p>
          <a:p>
            <a:pPr mar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b="1" i="1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r>
              <a:rPr lang="tr-TR" sz="2800" b="1" i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Öğrenme </a:t>
            </a:r>
            <a:r>
              <a:rPr lang="tr-TR" sz="28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sonucunda mutlaka bir davranış değişikliği meydana gelir</a:t>
            </a:r>
            <a:r>
              <a:rPr lang="tr-TR" sz="2800" i="1" dirty="0">
                <a:solidFill>
                  <a:prstClr val="black"/>
                </a:solidFill>
                <a:latin typeface="Arial" charset="0"/>
                <a:cs typeface="Arial" charset="0"/>
              </a:rPr>
              <a:t>:</a:t>
            </a: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Öğrenme nasıl gerçekleşirse gerçekleşsin, bireyde davranış değişikliği meydana getirir. </a:t>
            </a:r>
          </a:p>
        </p:txBody>
      </p:sp>
    </p:spTree>
    <p:extLst>
      <p:ext uri="{BB962C8B-B14F-4D97-AF65-F5344CB8AC3E}">
        <p14:creationId xmlns:p14="http://schemas.microsoft.com/office/powerpoint/2010/main" xmlns="" val="2783626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575F6D"/>
                </a:solidFill>
              </a:rPr>
              <a:t>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Öğrenme ürünü olan davranış hemen ortaya çıkabildiği gibi, yeri geldiği ya da birey istediği zaman da ortaya çıkabilir.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Bireyin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davranışlarına bakarak öğrenmenin gerçekleşip gerçekleşmediğini anlamak mümkündür.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2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16808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575F6D"/>
                </a:solidFill>
              </a:rPr>
              <a:t>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r>
              <a:rPr lang="tr-TR" sz="28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Öğrenme yaşantı ürünüdür.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Bireyin çevresiyle kurduğu etkileşim sonucunda bireyde kalan izler “yaşantı” olarak tanımlanır.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Böylece öğrenmenin bireyin çevresi ile etkileşim kurması sonucu meydana geldiği söylenebilir.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Her bireyin çevresiyle kurduğu etkileşim diğerinden farklı olduğu için, öğrenme bireyseldir.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2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85170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rgbClr val="575F6D"/>
                </a:solidFill>
              </a:rPr>
              <a:t>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Öğrenme kalıcıdır.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Öğrenmeden söz edebilmek için bireyin gösterdiği davranış değişikliğinin sürekli olması gerekir.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Kısa süreli davranış değişiklikleri, büyüme, olgunlaşma ve sakatlanma sonucu meydana gelen değişiklikler ile ilaç ve içki kullanımından kaynaklanan davranış değişiklikleri öğrenme değildir  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69332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0" indent="-342900" eaLnBrk="0" fontAlgn="base" hangingPunct="0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r>
              <a:rPr lang="tr-TR" sz="2800" dirty="0">
                <a:solidFill>
                  <a:prstClr val="black"/>
                </a:solidFill>
                <a:latin typeface="Arial"/>
                <a:cs typeface="Arial" panose="020B0604020202020204" pitchFamily="34" charset="0"/>
              </a:rPr>
              <a:t>Bu bölüm;</a:t>
            </a:r>
          </a:p>
          <a:p>
            <a:pPr marL="685800" lvl="1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None/>
            </a:pPr>
            <a:r>
              <a:rPr lang="tr-TR" sz="2400" i="1" dirty="0">
                <a:solidFill>
                  <a:prstClr val="black"/>
                </a:solidFill>
                <a:latin typeface="Arial"/>
                <a:cs typeface="Arial" charset="0"/>
              </a:rPr>
              <a:t>Baran, G., 2011. Çocuk Gelişimine Giriş. 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Çocuk Gelişimi (</a:t>
            </a:r>
            <a:r>
              <a:rPr lang="tr-TR" sz="2400" dirty="0" err="1">
                <a:solidFill>
                  <a:prstClr val="black"/>
                </a:solidFill>
                <a:latin typeface="Arial"/>
                <a:cs typeface="Arial" charset="0"/>
              </a:rPr>
              <a:t>Edit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: N. Aral ve G. Baran),17-51, İstanbul: Ya-</a:t>
            </a:r>
            <a:r>
              <a:rPr lang="tr-TR" sz="2400" dirty="0" err="1">
                <a:solidFill>
                  <a:prstClr val="black"/>
                </a:solidFill>
                <a:latin typeface="Arial"/>
                <a:cs typeface="Arial" charset="0"/>
              </a:rPr>
              <a:t>Pa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 Yayınları.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r>
              <a:rPr lang="tr-TR" sz="2600" dirty="0">
                <a:solidFill>
                  <a:prstClr val="black"/>
                </a:solidFill>
                <a:latin typeface="Arial"/>
                <a:cs typeface="Arial" panose="020B0604020202020204" pitchFamily="34" charset="0"/>
              </a:rPr>
              <a:t>kaynağından aynen alınmıştır.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26757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HAZIRBULUNUŞLUK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 err="1">
                <a:solidFill>
                  <a:prstClr val="black"/>
                </a:solidFill>
                <a:latin typeface="Arial" charset="0"/>
                <a:cs typeface="Arial" charset="0"/>
              </a:rPr>
              <a:t>Hazırbulunuşluk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, olgunlaşmadan daha geniş bir kavramdır. Olgunlaşma ve öğrenme sonucunda kişinin belli davranışları yapabilecek düzeye gelmesidir.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Biyolojik olgunlaşmanın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yanı sıra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, öğrenmeyi gerçekleştirmek ve desteklemek için uygun şekilde düzenlenmiş çevresel faktörleri içerir.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571853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575F6D"/>
                </a:solidFill>
              </a:rPr>
              <a:t>HAZIRBULUNUŞLUK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Olgunlaşma sonucu kaslar büyür, gelişir </a:t>
            </a:r>
            <a:endParaRPr lang="tr-TR" sz="28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Ancak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kasların büyümesi, kasların kullanımı için yeterli değildir.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Kasların kullanımı için uygun araç-gereçlerle iletişimin kurulması gerekir.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Hazır olma becerisinin eksikliği olgunlaşma yetersizliği ile sonuçlanır.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944511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Kritik dönem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Kritik dönem; eğitim ortamında bireylerin yaş değişkenine göre belirli becerileri kazanma ve öğrenme konusunda avantajlı olduğu dönemlerdir.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Yaşa ve kazanılacak beceriye göre değişik öğrenme durumları için farklı kritik dönemler vardır.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Her bir kritik dönem bir önceki evreye göre daha üst düzey bir öğrenmeye hazırlık aşamasıdır.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56631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Gelişim doğum öncesi dönemden yaşamın sonuna kadar devam eden bir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süreçtir. </a:t>
            </a: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Gelişimin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geniş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bir zaman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dilimini içermesi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beraberinde pek çok kavramın, yöntemin ve görüşün ortaya çıkmasına neden olmuştur.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21988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 smtClean="0">
                <a:solidFill>
                  <a:prstClr val="black"/>
                </a:solidFill>
                <a:latin typeface="Arial"/>
                <a:cs typeface="Arial" charset="0"/>
              </a:rPr>
              <a:t>Bu kavramlar;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/>
                <a:cs typeface="Arial" charset="0"/>
              </a:rPr>
              <a:t> </a:t>
            </a:r>
            <a:r>
              <a:rPr lang="tr-TR" sz="2800" dirty="0" smtClean="0">
                <a:solidFill>
                  <a:prstClr val="black"/>
                </a:solidFill>
                <a:latin typeface="Arial"/>
                <a:cs typeface="Arial" charset="0"/>
              </a:rPr>
              <a:t>    </a:t>
            </a:r>
            <a:r>
              <a:rPr lang="tr-TR" sz="2800" b="1" dirty="0" smtClean="0">
                <a:solidFill>
                  <a:prstClr val="black"/>
                </a:solidFill>
                <a:latin typeface="Arial"/>
                <a:cs typeface="Arial" charset="0"/>
              </a:rPr>
              <a:t>gelişim </a:t>
            </a:r>
            <a:endParaRPr lang="tr-TR" sz="2800" b="1" dirty="0">
              <a:solidFill>
                <a:prstClr val="black"/>
              </a:solidFill>
              <a:latin typeface="Arial"/>
              <a:cs typeface="Arial" charset="0"/>
            </a:endParaRPr>
          </a:p>
          <a:p>
            <a:pPr marL="742950" lvl="1" indent="-285750" algn="just" fontAlgn="base">
              <a:spcBef>
                <a:spcPts val="5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/>
                <a:cs typeface="Arial" charset="0"/>
              </a:rPr>
              <a:t>büyüme, </a:t>
            </a:r>
          </a:p>
          <a:p>
            <a:pPr marL="742950" lvl="1" indent="-285750" algn="just" fontAlgn="base">
              <a:spcBef>
                <a:spcPts val="5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/>
                <a:cs typeface="Arial" charset="0"/>
              </a:rPr>
              <a:t>olgunlaşma, </a:t>
            </a:r>
          </a:p>
          <a:p>
            <a:pPr marL="742950" lvl="1" indent="-285750" algn="just" fontAlgn="base">
              <a:spcBef>
                <a:spcPts val="5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/>
                <a:cs typeface="Arial" charset="0"/>
              </a:rPr>
              <a:t>öğrenme, </a:t>
            </a:r>
          </a:p>
          <a:p>
            <a:pPr marL="742950" lvl="1" indent="-285750" algn="just" fontAlgn="base">
              <a:spcBef>
                <a:spcPts val="5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 smtClean="0">
                <a:solidFill>
                  <a:prstClr val="black"/>
                </a:solidFill>
                <a:latin typeface="Arial"/>
                <a:cs typeface="Arial" charset="0"/>
              </a:rPr>
              <a:t>Hazır bulunuşluk</a:t>
            </a:r>
            <a:r>
              <a:rPr lang="tr-TR" sz="2800" b="1" dirty="0">
                <a:solidFill>
                  <a:prstClr val="black"/>
                </a:solidFill>
                <a:latin typeface="Arial"/>
                <a:cs typeface="Arial" charset="0"/>
              </a:rPr>
              <a:t>, </a:t>
            </a:r>
          </a:p>
          <a:p>
            <a:pPr marL="742950" lvl="1" indent="-285750" algn="just" fontAlgn="base">
              <a:spcBef>
                <a:spcPts val="5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/>
                <a:cs typeface="Arial" charset="0"/>
              </a:rPr>
              <a:t>kritik </a:t>
            </a:r>
            <a:r>
              <a:rPr lang="tr-TR" sz="2800" b="1" dirty="0" smtClean="0">
                <a:solidFill>
                  <a:prstClr val="black"/>
                </a:solidFill>
                <a:latin typeface="Arial"/>
                <a:cs typeface="Arial" charset="0"/>
              </a:rPr>
              <a:t>dönem </a:t>
            </a:r>
            <a:r>
              <a:rPr lang="tr-TR" sz="2800" dirty="0" smtClean="0">
                <a:solidFill>
                  <a:prstClr val="black"/>
                </a:solidFill>
                <a:latin typeface="Arial"/>
                <a:cs typeface="Arial" charset="0"/>
              </a:rPr>
              <a:t>olarak ele alınabilir.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69920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Büyüme ve gelişme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Çoğu kez birbiriyle karıştırılan “</a:t>
            </a: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büyüme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” ve “</a:t>
            </a: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gelişme”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sözcükleri, gerçekte birbirinden farklı kavramlar olup, biri diğerinin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yerine kullanılmamaktadır. </a:t>
            </a: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Bireyin hem bedeninin, hem de iç organlarının boy ve ağırlık yönünden artışına </a:t>
            </a: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büyüme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denir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b="1" dirty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4108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/>
                <a:cs typeface="Arial" charset="0"/>
              </a:rPr>
              <a:t>Büyüme, </a:t>
            </a:r>
            <a:r>
              <a:rPr lang="tr-TR" sz="2800" dirty="0">
                <a:solidFill>
                  <a:prstClr val="black"/>
                </a:solidFill>
                <a:latin typeface="Arial"/>
                <a:cs typeface="Arial" charset="0"/>
              </a:rPr>
              <a:t>herhangi bir organın ya da özelliğin miktarındaki artışlardır.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/>
                <a:cs typeface="Arial" charset="0"/>
              </a:rPr>
              <a:t>Boyun uzaması, vücut ağırlığının artışı, kalbin ve beynin ağırlığının artması gibi fiziksel özellikler büyümeye örnek olarak verilebilir.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b="1" dirty="0">
              <a:solidFill>
                <a:prstClr val="black"/>
              </a:solidFill>
              <a:latin typeface="Arial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1793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Büyüme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gelişimin niceliksel yönü olup ve çeşitli araçlarla ölçülebilir.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Örneğin; bir bebeğin doğumundan itibaren beden ağırlığının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artışı terazi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ile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tartılarak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izlenebilir ve büyümesi takip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edilebilir.</a:t>
            </a: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204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Gelişme,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organizmanın büyüme, olgunlaşma ve öğrenmenin etkileşimiyle sürekli olarak ilerleme kaydeden değişmesidir.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Gelişme bir ürün olarak düşünüldüğünde, gelişimi bu ürünün süreç yönü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olarak düşünülebilir.</a:t>
            </a: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Gelişim,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organizmanın döllenmeden başlayarak bedensel, bilişsel, dil, duygusal, sosyal yönden en son aşamaya ulaşıncaya kadar sürekli ilerleme kaydeden değişimidir.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265172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Olgunlaşma ve öğrenme olmadan gelişim sağlanamaz.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Örneğin; bir çocuğun ağaca tırmanması </a:t>
            </a:r>
            <a:r>
              <a:rPr lang="tr-TR" sz="2800" dirty="0" err="1">
                <a:solidFill>
                  <a:prstClr val="black"/>
                </a:solidFill>
                <a:latin typeface="Arial" charset="0"/>
                <a:cs typeface="Arial" charset="0"/>
              </a:rPr>
              <a:t>devinimsel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bir gelişmedir.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Çocuk kas ve kemikleri yeterli büyüklüğe ve olgunluğa ulaşmadan ağaca tırmanmayı öğrenemez. </a:t>
            </a:r>
          </a:p>
        </p:txBody>
      </p:sp>
    </p:spTree>
    <p:extLst>
      <p:ext uri="{BB962C8B-B14F-4D97-AF65-F5344CB8AC3E}">
        <p14:creationId xmlns:p14="http://schemas.microsoft.com/office/powerpoint/2010/main" xmlns="" val="1445259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</TotalTime>
  <Words>725</Words>
  <Application>Microsoft Office PowerPoint</Application>
  <PresentationFormat>Ekran Gösterisi (4:3)</PresentationFormat>
  <Paragraphs>87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Cumba</vt:lpstr>
      <vt:lpstr>Gelişimle ilgili temel kavramlar</vt:lpstr>
      <vt:lpstr>Slayt 2</vt:lpstr>
      <vt:lpstr>Slayt 3</vt:lpstr>
      <vt:lpstr>Slayt 4</vt:lpstr>
      <vt:lpstr>Büyüme ve gelişme</vt:lpstr>
      <vt:lpstr>Slayt 6</vt:lpstr>
      <vt:lpstr>Slayt 7</vt:lpstr>
      <vt:lpstr>Slayt 8</vt:lpstr>
      <vt:lpstr>Slayt 9</vt:lpstr>
      <vt:lpstr>olgunlaşma</vt:lpstr>
      <vt:lpstr>olgunlaşma</vt:lpstr>
      <vt:lpstr>olgunlaşma</vt:lpstr>
      <vt:lpstr>olgunlaşma</vt:lpstr>
      <vt:lpstr>öğrenme</vt:lpstr>
      <vt:lpstr>öğrenme</vt:lpstr>
      <vt:lpstr>öğrenme</vt:lpstr>
      <vt:lpstr>öğrenme</vt:lpstr>
      <vt:lpstr>öğrenme</vt:lpstr>
      <vt:lpstr>öğrenme</vt:lpstr>
      <vt:lpstr>HAZIRBULUNUŞLUK</vt:lpstr>
      <vt:lpstr>HAZIRBULUNUŞLUK</vt:lpstr>
      <vt:lpstr>Kritik dönem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Figen Gürsoy</dc:creator>
  <cp:lastModifiedBy>acer</cp:lastModifiedBy>
  <cp:revision>22</cp:revision>
  <dcterms:created xsi:type="dcterms:W3CDTF">2017-01-02T18:43:43Z</dcterms:created>
  <dcterms:modified xsi:type="dcterms:W3CDTF">2017-01-27T11:15:18Z</dcterms:modified>
</cp:coreProperties>
</file>