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90" r:id="rId2"/>
    <p:sldId id="285" r:id="rId3"/>
    <p:sldId id="286" r:id="rId4"/>
    <p:sldId id="287" r:id="rId5"/>
    <p:sldId id="288" r:id="rId6"/>
    <p:sldId id="289" r:id="rId7"/>
    <p:sldId id="291" r:id="rId8"/>
    <p:sldId id="292" r:id="rId9"/>
    <p:sldId id="293" r:id="rId10"/>
    <p:sldId id="294" r:id="rId11"/>
    <p:sldId id="295" r:id="rId12"/>
    <p:sldId id="296" r:id="rId13"/>
    <p:sldId id="297" r:id="rId14"/>
    <p:sldId id="29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3" d="100"/>
          <a:sy n="93" d="100"/>
        </p:scale>
        <p:origin x="4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11/22/2018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tr-TR" smtClean="0"/>
              <a:t>Resim eklemek için simgeyi tıklatın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t>11/22/2018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t>11/22/2018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t>11/22/2018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t>11/22/2018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48A87A34-81AB-432B-8DAE-1953F412C126}" type="datetimeFigureOut">
              <a:rPr lang="en-US" dirty="0"/>
              <a:t>11/22/2018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smtClean="0"/>
              <a:t>Resim eklemek için simgeyi tıklatın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smtClean="0"/>
              <a:t>Resim eklemek için simgeyi tıklatın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smtClean="0"/>
              <a:t>Resim eklemek için simgeyi tıklatın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48A87A34-81AB-432B-8DAE-1953F412C126}" type="datetimeFigureOut">
              <a:rPr lang="en-US" dirty="0"/>
              <a:t>11/22/2018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8A87A34-81AB-432B-8DAE-1953F412C126}" type="datetimeFigureOut">
              <a:rPr lang="en-US" dirty="0"/>
              <a:t>11/22/2018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41410" y="3073397"/>
            <a:ext cx="4878391" cy="27178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72200" y="3073397"/>
            <a:ext cx="4875210" cy="27178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t>11/22/2018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t>11/22/2018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11/22/2018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89061" y="322487"/>
            <a:ext cx="10818687" cy="1230419"/>
          </a:xfrm>
        </p:spPr>
        <p:txBody>
          <a:bodyPr>
            <a:normAutofit/>
          </a:bodyPr>
          <a:lstStyle/>
          <a:p>
            <a:pPr algn="ctr"/>
            <a:r>
              <a:rPr lang="tr-TR" dirty="0" smtClean="0">
                <a:latin typeface="Arial" panose="020B0604020202020204" pitchFamily="34" charset="0"/>
                <a:cs typeface="Arial" panose="020B0604020202020204" pitchFamily="34" charset="0"/>
              </a:rPr>
              <a:t>ÜRÜN-ÜRÜN Analizi</a:t>
            </a:r>
            <a:endParaRPr lang="tr-TR" dirty="0">
              <a:latin typeface="Arial" panose="020B0604020202020204" pitchFamily="34" charset="0"/>
              <a:cs typeface="Arial" panose="020B0604020202020204" pitchFamily="34" charset="0"/>
            </a:endParaRPr>
          </a:p>
        </p:txBody>
      </p:sp>
      <p:pic>
        <p:nvPicPr>
          <p:cNvPr id="3" name="Resim 2"/>
          <p:cNvPicPr>
            <a:picLocks noChangeAspect="1"/>
          </p:cNvPicPr>
          <p:nvPr/>
        </p:nvPicPr>
        <p:blipFill>
          <a:blip r:embed="rId2"/>
          <a:stretch>
            <a:fillRect/>
          </a:stretch>
        </p:blipFill>
        <p:spPr>
          <a:xfrm>
            <a:off x="3910285" y="1605190"/>
            <a:ext cx="4371429" cy="3647619"/>
          </a:xfrm>
          <a:prstGeom prst="rect">
            <a:avLst/>
          </a:prstGeom>
        </p:spPr>
      </p:pic>
    </p:spTree>
    <p:extLst>
      <p:ext uri="{BB962C8B-B14F-4D97-AF65-F5344CB8AC3E}">
        <p14:creationId xmlns:p14="http://schemas.microsoft.com/office/powerpoint/2010/main" val="3349344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89061" y="322487"/>
            <a:ext cx="10818687" cy="1230419"/>
          </a:xfrm>
        </p:spPr>
        <p:txBody>
          <a:bodyPr>
            <a:normAutofit/>
          </a:bodyPr>
          <a:lstStyle/>
          <a:p>
            <a:pPr algn="ctr"/>
            <a:r>
              <a:rPr lang="tr-TR" dirty="0" smtClean="0">
                <a:latin typeface="Arial" panose="020B0604020202020204" pitchFamily="34" charset="0"/>
                <a:cs typeface="Arial" panose="020B0604020202020204" pitchFamily="34" charset="0"/>
              </a:rPr>
              <a:t>ÜRÜN-ÜRÜN Analizi</a:t>
            </a:r>
            <a:endParaRPr lang="tr-TR" dirty="0">
              <a:latin typeface="Arial" panose="020B0604020202020204" pitchFamily="34" charset="0"/>
              <a:cs typeface="Arial" panose="020B0604020202020204" pitchFamily="34" charset="0"/>
            </a:endParaRPr>
          </a:p>
        </p:txBody>
      </p:sp>
      <p:pic>
        <p:nvPicPr>
          <p:cNvPr id="3" name="Resim 2"/>
          <p:cNvPicPr>
            <a:picLocks noChangeAspect="1"/>
          </p:cNvPicPr>
          <p:nvPr/>
        </p:nvPicPr>
        <p:blipFill>
          <a:blip r:embed="rId2"/>
          <a:stretch>
            <a:fillRect/>
          </a:stretch>
        </p:blipFill>
        <p:spPr>
          <a:xfrm>
            <a:off x="3629333" y="1571857"/>
            <a:ext cx="4933333" cy="3714286"/>
          </a:xfrm>
          <a:prstGeom prst="rect">
            <a:avLst/>
          </a:prstGeom>
        </p:spPr>
      </p:pic>
    </p:spTree>
    <p:extLst>
      <p:ext uri="{BB962C8B-B14F-4D97-AF65-F5344CB8AC3E}">
        <p14:creationId xmlns:p14="http://schemas.microsoft.com/office/powerpoint/2010/main" val="864746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89061" y="322487"/>
            <a:ext cx="10818687" cy="1230419"/>
          </a:xfrm>
        </p:spPr>
        <p:txBody>
          <a:bodyPr>
            <a:normAutofit/>
          </a:bodyPr>
          <a:lstStyle/>
          <a:p>
            <a:pPr algn="ctr"/>
            <a:r>
              <a:rPr lang="tr-TR" dirty="0" smtClean="0">
                <a:latin typeface="Arial" panose="020B0604020202020204" pitchFamily="34" charset="0"/>
                <a:cs typeface="Arial" panose="020B0604020202020204" pitchFamily="34" charset="0"/>
              </a:rPr>
              <a:t>ÜRÜN-ÜRÜN Analizi</a:t>
            </a:r>
            <a:endParaRPr lang="tr-TR" dirty="0">
              <a:latin typeface="Arial" panose="020B0604020202020204" pitchFamily="34" charset="0"/>
              <a:cs typeface="Arial" panose="020B0604020202020204" pitchFamily="34" charset="0"/>
            </a:endParaRPr>
          </a:p>
        </p:txBody>
      </p:sp>
      <p:pic>
        <p:nvPicPr>
          <p:cNvPr id="3" name="Resim 2"/>
          <p:cNvPicPr>
            <a:picLocks noChangeAspect="1"/>
          </p:cNvPicPr>
          <p:nvPr/>
        </p:nvPicPr>
        <p:blipFill>
          <a:blip r:embed="rId2"/>
          <a:stretch>
            <a:fillRect/>
          </a:stretch>
        </p:blipFill>
        <p:spPr>
          <a:xfrm>
            <a:off x="3753143" y="1733762"/>
            <a:ext cx="4685714" cy="3390476"/>
          </a:xfrm>
          <a:prstGeom prst="rect">
            <a:avLst/>
          </a:prstGeom>
        </p:spPr>
      </p:pic>
    </p:spTree>
    <p:extLst>
      <p:ext uri="{BB962C8B-B14F-4D97-AF65-F5344CB8AC3E}">
        <p14:creationId xmlns:p14="http://schemas.microsoft.com/office/powerpoint/2010/main" val="1516854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89061" y="322487"/>
            <a:ext cx="10818687" cy="1230419"/>
          </a:xfrm>
        </p:spPr>
        <p:txBody>
          <a:bodyPr>
            <a:normAutofit/>
          </a:bodyPr>
          <a:lstStyle/>
          <a:p>
            <a:pPr algn="ctr"/>
            <a:r>
              <a:rPr lang="tr-TR" dirty="0" smtClean="0">
                <a:latin typeface="Arial" panose="020B0604020202020204" pitchFamily="34" charset="0"/>
                <a:cs typeface="Arial" panose="020B0604020202020204" pitchFamily="34" charset="0"/>
              </a:rPr>
              <a:t>ÜRÜN-ÜRÜN Analizi</a:t>
            </a:r>
            <a:endParaRPr lang="tr-TR" dirty="0">
              <a:latin typeface="Arial" panose="020B0604020202020204" pitchFamily="34" charset="0"/>
              <a:cs typeface="Arial" panose="020B0604020202020204" pitchFamily="34" charset="0"/>
            </a:endParaRPr>
          </a:p>
        </p:txBody>
      </p:sp>
      <p:pic>
        <p:nvPicPr>
          <p:cNvPr id="3" name="Resim 2"/>
          <p:cNvPicPr>
            <a:picLocks noChangeAspect="1"/>
          </p:cNvPicPr>
          <p:nvPr/>
        </p:nvPicPr>
        <p:blipFill>
          <a:blip r:embed="rId2"/>
          <a:stretch>
            <a:fillRect/>
          </a:stretch>
        </p:blipFill>
        <p:spPr>
          <a:xfrm>
            <a:off x="3667428" y="1567095"/>
            <a:ext cx="4857143" cy="3723809"/>
          </a:xfrm>
          <a:prstGeom prst="rect">
            <a:avLst/>
          </a:prstGeom>
        </p:spPr>
      </p:pic>
    </p:spTree>
    <p:extLst>
      <p:ext uri="{BB962C8B-B14F-4D97-AF65-F5344CB8AC3E}">
        <p14:creationId xmlns:p14="http://schemas.microsoft.com/office/powerpoint/2010/main" val="3084243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89061" y="322487"/>
            <a:ext cx="10818687" cy="1230419"/>
          </a:xfrm>
        </p:spPr>
        <p:txBody>
          <a:bodyPr>
            <a:normAutofit/>
          </a:bodyPr>
          <a:lstStyle/>
          <a:p>
            <a:pPr algn="ctr"/>
            <a:r>
              <a:rPr lang="tr-TR" dirty="0" smtClean="0">
                <a:latin typeface="Arial" panose="020B0604020202020204" pitchFamily="34" charset="0"/>
                <a:cs typeface="Arial" panose="020B0604020202020204" pitchFamily="34" charset="0"/>
              </a:rPr>
              <a:t>ÜRÜN-ÜRÜN Analizi</a:t>
            </a:r>
            <a:endParaRPr lang="tr-TR" dirty="0">
              <a:latin typeface="Arial" panose="020B0604020202020204" pitchFamily="34" charset="0"/>
              <a:cs typeface="Arial" panose="020B0604020202020204" pitchFamily="34" charset="0"/>
            </a:endParaRPr>
          </a:p>
        </p:txBody>
      </p:sp>
      <p:sp>
        <p:nvSpPr>
          <p:cNvPr id="3" name="Dikdörtgen 2"/>
          <p:cNvSpPr/>
          <p:nvPr/>
        </p:nvSpPr>
        <p:spPr>
          <a:xfrm>
            <a:off x="2482921" y="1445455"/>
            <a:ext cx="9144000" cy="4247317"/>
          </a:xfrm>
          <a:prstGeom prst="rect">
            <a:avLst/>
          </a:prstGeom>
        </p:spPr>
        <p:txBody>
          <a:bodyPr wrap="square">
            <a:spAutoFit/>
          </a:bodyPr>
          <a:lstStyle/>
          <a:p>
            <a:pPr algn="just"/>
            <a:r>
              <a:rPr lang="tr-TR" dirty="0"/>
              <a:t> Matematiksel Analiz</a:t>
            </a:r>
          </a:p>
          <a:p>
            <a:pPr algn="just"/>
            <a:r>
              <a:rPr lang="tr-TR" dirty="0"/>
              <a:t>Elimizde üretim olanakları eğrisi ve </a:t>
            </a:r>
            <a:r>
              <a:rPr lang="tr-TR" dirty="0" smtClean="0"/>
              <a:t>eş gelir </a:t>
            </a:r>
            <a:r>
              <a:rPr lang="tr-TR" dirty="0"/>
              <a:t>doğrusu matematiksel eşitlikler halinde bulunduğunda toplam gelirin maksimizasyonu problemi </a:t>
            </a:r>
            <a:r>
              <a:rPr lang="tr-TR" dirty="0" smtClean="0"/>
              <a:t>matematiksel olarak </a:t>
            </a:r>
            <a:r>
              <a:rPr lang="tr-TR" dirty="0"/>
              <a:t>da çözülebilmektedir.</a:t>
            </a:r>
          </a:p>
          <a:p>
            <a:pPr algn="just"/>
            <a:r>
              <a:rPr lang="tr-TR" dirty="0"/>
              <a:t>Matematiksel çözümler üretim fonksiyonlarından ters üretim fonksiyonlarının elde edilmesini gerektirmektedir. Bu ise basit üretim fonksiyonlarının dışında son derecede güç ve karmaşık işlemler gerektiren bir iştir. Örneğimizde ele alınan üretim fonksiyonlarından birisi </a:t>
            </a:r>
            <a:r>
              <a:rPr lang="tr-TR" dirty="0" err="1"/>
              <a:t>karesel</a:t>
            </a:r>
            <a:r>
              <a:rPr lang="tr-TR" dirty="0"/>
              <a:t> diğeri kübik formda üretim fonksiyonlarıdır ve bunlardan ters üretim fonksiyonlarının elde edilmesi</a:t>
            </a:r>
          </a:p>
          <a:p>
            <a:pPr algn="just"/>
            <a:r>
              <a:rPr lang="tr-TR" dirty="0" smtClean="0"/>
              <a:t>olanaklı </a:t>
            </a:r>
            <a:r>
              <a:rPr lang="tr-TR" dirty="0"/>
              <a:t>olmakla beraber son derecede karmaşık işlemler </a:t>
            </a:r>
            <a:r>
              <a:rPr lang="tr-TR" dirty="0" smtClean="0"/>
              <a:t>yapılmasını </a:t>
            </a:r>
            <a:r>
              <a:rPr lang="tr-TR" dirty="0"/>
              <a:t>gerektirmektedir. Bu nedenle burada bir fikir vermesi bakımından basit formda yazılmış üretim fonksiyonları üzerinde bir uygulama yapılacaktır.</a:t>
            </a:r>
          </a:p>
          <a:p>
            <a:pPr algn="just"/>
            <a:r>
              <a:rPr lang="tr-TR" dirty="0"/>
              <a:t>Daha önce üretim olanakları eğrilerinin elde edilmesinde </a:t>
            </a:r>
            <a:r>
              <a:rPr lang="tr-TR" dirty="0" smtClean="0"/>
              <a:t>kullanılan </a:t>
            </a:r>
            <a:r>
              <a:rPr lang="tr-TR" dirty="0"/>
              <a:t>üretim fonksiyonlarım ele alalım:</a:t>
            </a:r>
          </a:p>
          <a:p>
            <a:pPr algn="just"/>
            <a:r>
              <a:rPr lang="tr-TR" dirty="0" err="1"/>
              <a:t>Yı</a:t>
            </a:r>
            <a:r>
              <a:rPr lang="tr-TR" dirty="0"/>
              <a:t>=XO.5 </a:t>
            </a:r>
            <a:r>
              <a:rPr lang="tr-TR" dirty="0" err="1"/>
              <a:t>Yı</a:t>
            </a:r>
            <a:r>
              <a:rPr lang="tr-TR" dirty="0"/>
              <a:t>=0.S*XO.5</a:t>
            </a:r>
          </a:p>
          <a:p>
            <a:pPr algn="just"/>
            <a:r>
              <a:rPr lang="tr-TR" dirty="0"/>
              <a:t>Bu üretim fonksiyonlarından aşağıdaki ürün dönüşüm eşitlikleri elde edilmişti:</a:t>
            </a:r>
          </a:p>
          <a:p>
            <a:pPr algn="just"/>
            <a:r>
              <a:rPr lang="tr-TR" dirty="0"/>
              <a:t>XYl+Xy2=KG Y?+4*Y/=KG</a:t>
            </a:r>
          </a:p>
        </p:txBody>
      </p:sp>
    </p:spTree>
    <p:extLst>
      <p:ext uri="{BB962C8B-B14F-4D97-AF65-F5344CB8AC3E}">
        <p14:creationId xmlns:p14="http://schemas.microsoft.com/office/powerpoint/2010/main" val="4176769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89061" y="322487"/>
            <a:ext cx="10818687" cy="1230419"/>
          </a:xfrm>
        </p:spPr>
        <p:txBody>
          <a:bodyPr>
            <a:normAutofit/>
          </a:bodyPr>
          <a:lstStyle/>
          <a:p>
            <a:pPr algn="ctr"/>
            <a:r>
              <a:rPr lang="tr-TR" dirty="0" smtClean="0">
                <a:latin typeface="Arial" panose="020B0604020202020204" pitchFamily="34" charset="0"/>
                <a:cs typeface="Arial" panose="020B0604020202020204" pitchFamily="34" charset="0"/>
              </a:rPr>
              <a:t>ÜRÜN-ÜRÜN Analizi</a:t>
            </a:r>
            <a:endParaRPr lang="tr-TR" dirty="0">
              <a:latin typeface="Arial" panose="020B0604020202020204" pitchFamily="34" charset="0"/>
              <a:cs typeface="Arial" panose="020B0604020202020204" pitchFamily="34" charset="0"/>
            </a:endParaRPr>
          </a:p>
        </p:txBody>
      </p:sp>
      <p:pic>
        <p:nvPicPr>
          <p:cNvPr id="3" name="Resim 2"/>
          <p:cNvPicPr>
            <a:picLocks noChangeAspect="1"/>
          </p:cNvPicPr>
          <p:nvPr/>
        </p:nvPicPr>
        <p:blipFill>
          <a:blip r:embed="rId2"/>
          <a:stretch>
            <a:fillRect/>
          </a:stretch>
        </p:blipFill>
        <p:spPr>
          <a:xfrm>
            <a:off x="2178121" y="1629000"/>
            <a:ext cx="6155974" cy="3600000"/>
          </a:xfrm>
          <a:prstGeom prst="rect">
            <a:avLst/>
          </a:prstGeom>
        </p:spPr>
      </p:pic>
    </p:spTree>
    <p:extLst>
      <p:ext uri="{BB962C8B-B14F-4D97-AF65-F5344CB8AC3E}">
        <p14:creationId xmlns:p14="http://schemas.microsoft.com/office/powerpoint/2010/main" val="1796885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89061" y="322487"/>
            <a:ext cx="10818687" cy="1230419"/>
          </a:xfrm>
        </p:spPr>
        <p:txBody>
          <a:bodyPr>
            <a:normAutofit/>
          </a:bodyPr>
          <a:lstStyle/>
          <a:p>
            <a:pPr algn="ctr"/>
            <a:r>
              <a:rPr lang="tr-TR" dirty="0" smtClean="0">
                <a:latin typeface="Arial" panose="020B0604020202020204" pitchFamily="34" charset="0"/>
                <a:cs typeface="Arial" panose="020B0604020202020204" pitchFamily="34" charset="0"/>
              </a:rPr>
              <a:t>ÜRÜN-ÜRÜN Analizi</a:t>
            </a:r>
            <a:endParaRPr lang="tr-TR" dirty="0">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a:stretch>
            <a:fillRect/>
          </a:stretch>
        </p:blipFill>
        <p:spPr>
          <a:xfrm>
            <a:off x="3710285" y="1571857"/>
            <a:ext cx="4771429" cy="3714286"/>
          </a:xfrm>
          <a:prstGeom prst="rect">
            <a:avLst/>
          </a:prstGeom>
        </p:spPr>
      </p:pic>
    </p:spTree>
    <p:extLst>
      <p:ext uri="{BB962C8B-B14F-4D97-AF65-F5344CB8AC3E}">
        <p14:creationId xmlns:p14="http://schemas.microsoft.com/office/powerpoint/2010/main" val="668176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89061" y="322487"/>
            <a:ext cx="10818687" cy="1230419"/>
          </a:xfrm>
        </p:spPr>
        <p:txBody>
          <a:bodyPr>
            <a:normAutofit/>
          </a:bodyPr>
          <a:lstStyle/>
          <a:p>
            <a:pPr algn="ctr"/>
            <a:r>
              <a:rPr lang="tr-TR" dirty="0" smtClean="0">
                <a:latin typeface="Arial" panose="020B0604020202020204" pitchFamily="34" charset="0"/>
                <a:cs typeface="Arial" panose="020B0604020202020204" pitchFamily="34" charset="0"/>
              </a:rPr>
              <a:t>ÜRÜN-ÜRÜN Analizi</a:t>
            </a:r>
            <a:endParaRPr lang="tr-TR" dirty="0">
              <a:latin typeface="Arial" panose="020B0604020202020204" pitchFamily="34" charset="0"/>
              <a:cs typeface="Arial" panose="020B0604020202020204" pitchFamily="34" charset="0"/>
            </a:endParaRPr>
          </a:p>
        </p:txBody>
      </p:sp>
      <p:pic>
        <p:nvPicPr>
          <p:cNvPr id="3" name="Resim 2"/>
          <p:cNvPicPr>
            <a:picLocks noChangeAspect="1"/>
          </p:cNvPicPr>
          <p:nvPr/>
        </p:nvPicPr>
        <p:blipFill>
          <a:blip r:embed="rId2"/>
          <a:stretch>
            <a:fillRect/>
          </a:stretch>
        </p:blipFill>
        <p:spPr>
          <a:xfrm>
            <a:off x="3681714" y="1590905"/>
            <a:ext cx="4828571" cy="3676190"/>
          </a:xfrm>
          <a:prstGeom prst="rect">
            <a:avLst/>
          </a:prstGeom>
        </p:spPr>
      </p:pic>
    </p:spTree>
    <p:extLst>
      <p:ext uri="{BB962C8B-B14F-4D97-AF65-F5344CB8AC3E}">
        <p14:creationId xmlns:p14="http://schemas.microsoft.com/office/powerpoint/2010/main" val="85511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89061" y="322487"/>
            <a:ext cx="10818687" cy="1230419"/>
          </a:xfrm>
        </p:spPr>
        <p:txBody>
          <a:bodyPr>
            <a:normAutofit/>
          </a:bodyPr>
          <a:lstStyle/>
          <a:p>
            <a:pPr algn="ctr"/>
            <a:r>
              <a:rPr lang="tr-TR" dirty="0" smtClean="0">
                <a:latin typeface="Arial" panose="020B0604020202020204" pitchFamily="34" charset="0"/>
                <a:cs typeface="Arial" panose="020B0604020202020204" pitchFamily="34" charset="0"/>
              </a:rPr>
              <a:t>ÜRÜN-ÜRÜN Analizi</a:t>
            </a:r>
            <a:endParaRPr lang="tr-TR" dirty="0">
              <a:latin typeface="Arial" panose="020B0604020202020204" pitchFamily="34" charset="0"/>
              <a:cs typeface="Arial" panose="020B0604020202020204" pitchFamily="34" charset="0"/>
            </a:endParaRPr>
          </a:p>
        </p:txBody>
      </p:sp>
      <p:pic>
        <p:nvPicPr>
          <p:cNvPr id="3" name="Resim 2"/>
          <p:cNvPicPr>
            <a:picLocks noChangeAspect="1"/>
          </p:cNvPicPr>
          <p:nvPr/>
        </p:nvPicPr>
        <p:blipFill>
          <a:blip r:embed="rId2"/>
          <a:stretch>
            <a:fillRect/>
          </a:stretch>
        </p:blipFill>
        <p:spPr>
          <a:xfrm>
            <a:off x="3629333" y="1571857"/>
            <a:ext cx="4933333" cy="3714286"/>
          </a:xfrm>
          <a:prstGeom prst="rect">
            <a:avLst/>
          </a:prstGeom>
        </p:spPr>
      </p:pic>
    </p:spTree>
    <p:extLst>
      <p:ext uri="{BB962C8B-B14F-4D97-AF65-F5344CB8AC3E}">
        <p14:creationId xmlns:p14="http://schemas.microsoft.com/office/powerpoint/2010/main" val="1695391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89061" y="322487"/>
            <a:ext cx="10818687" cy="1230419"/>
          </a:xfrm>
        </p:spPr>
        <p:txBody>
          <a:bodyPr>
            <a:normAutofit/>
          </a:bodyPr>
          <a:lstStyle/>
          <a:p>
            <a:pPr algn="ctr"/>
            <a:r>
              <a:rPr lang="tr-TR" dirty="0" smtClean="0">
                <a:latin typeface="Arial" panose="020B0604020202020204" pitchFamily="34" charset="0"/>
                <a:cs typeface="Arial" panose="020B0604020202020204" pitchFamily="34" charset="0"/>
              </a:rPr>
              <a:t>ÜRÜN-ÜRÜN Analizi</a:t>
            </a:r>
            <a:endParaRPr lang="tr-TR" dirty="0">
              <a:latin typeface="Arial" panose="020B0604020202020204" pitchFamily="34" charset="0"/>
              <a:cs typeface="Arial" panose="020B0604020202020204" pitchFamily="34" charset="0"/>
            </a:endParaRPr>
          </a:p>
        </p:txBody>
      </p:sp>
      <p:pic>
        <p:nvPicPr>
          <p:cNvPr id="3" name="Resim 2"/>
          <p:cNvPicPr>
            <a:picLocks noChangeAspect="1"/>
          </p:cNvPicPr>
          <p:nvPr/>
        </p:nvPicPr>
        <p:blipFill>
          <a:blip r:embed="rId2"/>
          <a:stretch>
            <a:fillRect/>
          </a:stretch>
        </p:blipFill>
        <p:spPr>
          <a:xfrm>
            <a:off x="4213027" y="1917398"/>
            <a:ext cx="3971429" cy="4009524"/>
          </a:xfrm>
          <a:prstGeom prst="rect">
            <a:avLst/>
          </a:prstGeom>
        </p:spPr>
      </p:pic>
    </p:spTree>
    <p:extLst>
      <p:ext uri="{BB962C8B-B14F-4D97-AF65-F5344CB8AC3E}">
        <p14:creationId xmlns:p14="http://schemas.microsoft.com/office/powerpoint/2010/main" val="1698314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89061" y="322487"/>
            <a:ext cx="10818687" cy="1230419"/>
          </a:xfrm>
        </p:spPr>
        <p:txBody>
          <a:bodyPr>
            <a:normAutofit/>
          </a:bodyPr>
          <a:lstStyle/>
          <a:p>
            <a:pPr algn="ctr"/>
            <a:r>
              <a:rPr lang="tr-TR" dirty="0" smtClean="0">
                <a:latin typeface="Arial" panose="020B0604020202020204" pitchFamily="34" charset="0"/>
                <a:cs typeface="Arial" panose="020B0604020202020204" pitchFamily="34" charset="0"/>
              </a:rPr>
              <a:t>ÜRÜN-ÜRÜN Analizi</a:t>
            </a:r>
            <a:endParaRPr lang="tr-TR" dirty="0">
              <a:latin typeface="Arial" panose="020B0604020202020204" pitchFamily="34" charset="0"/>
              <a:cs typeface="Arial" panose="020B0604020202020204" pitchFamily="34" charset="0"/>
            </a:endParaRPr>
          </a:p>
        </p:txBody>
      </p:sp>
      <p:pic>
        <p:nvPicPr>
          <p:cNvPr id="3" name="Resim 2"/>
          <p:cNvPicPr>
            <a:picLocks noChangeAspect="1"/>
          </p:cNvPicPr>
          <p:nvPr/>
        </p:nvPicPr>
        <p:blipFill>
          <a:blip r:embed="rId2"/>
          <a:stretch>
            <a:fillRect/>
          </a:stretch>
        </p:blipFill>
        <p:spPr>
          <a:xfrm>
            <a:off x="3586476" y="1543285"/>
            <a:ext cx="5019048" cy="3771429"/>
          </a:xfrm>
          <a:prstGeom prst="rect">
            <a:avLst/>
          </a:prstGeom>
        </p:spPr>
      </p:pic>
    </p:spTree>
    <p:extLst>
      <p:ext uri="{BB962C8B-B14F-4D97-AF65-F5344CB8AC3E}">
        <p14:creationId xmlns:p14="http://schemas.microsoft.com/office/powerpoint/2010/main" val="3713545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89061" y="322487"/>
            <a:ext cx="10818687" cy="1230419"/>
          </a:xfrm>
        </p:spPr>
        <p:txBody>
          <a:bodyPr>
            <a:normAutofit/>
          </a:bodyPr>
          <a:lstStyle/>
          <a:p>
            <a:pPr algn="ctr"/>
            <a:r>
              <a:rPr lang="tr-TR" dirty="0" smtClean="0">
                <a:latin typeface="Arial" panose="020B0604020202020204" pitchFamily="34" charset="0"/>
                <a:cs typeface="Arial" panose="020B0604020202020204" pitchFamily="34" charset="0"/>
              </a:rPr>
              <a:t>ÜRÜN-ÜRÜN Analizi</a:t>
            </a:r>
            <a:endParaRPr lang="tr-TR" dirty="0">
              <a:latin typeface="Arial" panose="020B0604020202020204" pitchFamily="34" charset="0"/>
              <a:cs typeface="Arial" panose="020B0604020202020204" pitchFamily="34" charset="0"/>
            </a:endParaRPr>
          </a:p>
        </p:txBody>
      </p:sp>
      <p:pic>
        <p:nvPicPr>
          <p:cNvPr id="3" name="Resim 2"/>
          <p:cNvPicPr>
            <a:picLocks noChangeAspect="1"/>
          </p:cNvPicPr>
          <p:nvPr/>
        </p:nvPicPr>
        <p:blipFill>
          <a:blip r:embed="rId2"/>
          <a:stretch>
            <a:fillRect/>
          </a:stretch>
        </p:blipFill>
        <p:spPr>
          <a:xfrm>
            <a:off x="3905235" y="1684093"/>
            <a:ext cx="4895238" cy="4085714"/>
          </a:xfrm>
          <a:prstGeom prst="rect">
            <a:avLst/>
          </a:prstGeom>
        </p:spPr>
      </p:pic>
    </p:spTree>
    <p:extLst>
      <p:ext uri="{BB962C8B-B14F-4D97-AF65-F5344CB8AC3E}">
        <p14:creationId xmlns:p14="http://schemas.microsoft.com/office/powerpoint/2010/main" val="1947288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89061" y="322487"/>
            <a:ext cx="10818687" cy="1230419"/>
          </a:xfrm>
        </p:spPr>
        <p:txBody>
          <a:bodyPr>
            <a:normAutofit/>
          </a:bodyPr>
          <a:lstStyle/>
          <a:p>
            <a:pPr algn="ctr"/>
            <a:r>
              <a:rPr lang="tr-TR" dirty="0" smtClean="0">
                <a:latin typeface="Arial" panose="020B0604020202020204" pitchFamily="34" charset="0"/>
                <a:cs typeface="Arial" panose="020B0604020202020204" pitchFamily="34" charset="0"/>
              </a:rPr>
              <a:t>ÜRÜN-ÜRÜN Analizi</a:t>
            </a:r>
            <a:endParaRPr lang="tr-TR" dirty="0">
              <a:latin typeface="Arial" panose="020B0604020202020204" pitchFamily="34" charset="0"/>
              <a:cs typeface="Arial" panose="020B0604020202020204" pitchFamily="34" charset="0"/>
            </a:endParaRPr>
          </a:p>
        </p:txBody>
      </p:sp>
      <p:pic>
        <p:nvPicPr>
          <p:cNvPr id="3" name="Resim 2"/>
          <p:cNvPicPr>
            <a:picLocks noChangeAspect="1"/>
          </p:cNvPicPr>
          <p:nvPr/>
        </p:nvPicPr>
        <p:blipFill>
          <a:blip r:embed="rId2"/>
          <a:stretch>
            <a:fillRect/>
          </a:stretch>
        </p:blipFill>
        <p:spPr>
          <a:xfrm>
            <a:off x="3746360" y="1786114"/>
            <a:ext cx="4904762" cy="3676190"/>
          </a:xfrm>
          <a:prstGeom prst="rect">
            <a:avLst/>
          </a:prstGeom>
        </p:spPr>
      </p:pic>
    </p:spTree>
    <p:extLst>
      <p:ext uri="{BB962C8B-B14F-4D97-AF65-F5344CB8AC3E}">
        <p14:creationId xmlns:p14="http://schemas.microsoft.com/office/powerpoint/2010/main" val="3976954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89061" y="322487"/>
            <a:ext cx="10818687" cy="1230419"/>
          </a:xfrm>
        </p:spPr>
        <p:txBody>
          <a:bodyPr>
            <a:normAutofit/>
          </a:bodyPr>
          <a:lstStyle/>
          <a:p>
            <a:pPr algn="ctr"/>
            <a:r>
              <a:rPr lang="tr-TR" dirty="0" smtClean="0">
                <a:latin typeface="Arial" panose="020B0604020202020204" pitchFamily="34" charset="0"/>
                <a:cs typeface="Arial" panose="020B0604020202020204" pitchFamily="34" charset="0"/>
              </a:rPr>
              <a:t>ÜRÜN-ÜRÜN Analizi</a:t>
            </a:r>
            <a:endParaRPr lang="tr-TR" dirty="0">
              <a:latin typeface="Arial" panose="020B0604020202020204" pitchFamily="34" charset="0"/>
              <a:cs typeface="Arial" panose="020B0604020202020204" pitchFamily="34" charset="0"/>
            </a:endParaRPr>
          </a:p>
        </p:txBody>
      </p:sp>
      <p:sp>
        <p:nvSpPr>
          <p:cNvPr id="3" name="Dikdörtgen 2"/>
          <p:cNvSpPr/>
          <p:nvPr/>
        </p:nvSpPr>
        <p:spPr>
          <a:xfrm>
            <a:off x="2010310" y="1876163"/>
            <a:ext cx="8746733" cy="3416320"/>
          </a:xfrm>
          <a:prstGeom prst="rect">
            <a:avLst/>
          </a:prstGeom>
        </p:spPr>
        <p:txBody>
          <a:bodyPr wrap="square">
            <a:spAutoFit/>
          </a:bodyPr>
          <a:lstStyle/>
          <a:p>
            <a:pPr algn="just"/>
            <a:r>
              <a:rPr lang="tr-TR" dirty="0"/>
              <a:t> Matematiksel Analiz</a:t>
            </a:r>
          </a:p>
          <a:p>
            <a:pPr algn="just"/>
            <a:r>
              <a:rPr lang="tr-TR" dirty="0"/>
              <a:t>Marjinal ürün ikame oranı üretim olanakları eğrisinin eğimi olduğundan elimizde matematiksel formda ifade edilmiş bir ürün dönüşüm eşitliği bulunduğunda bu eşitliğin toplam diferansiyeli alınarak marjinal ürün </a:t>
            </a:r>
            <a:r>
              <a:rPr lang="tr-TR" dirty="0" smtClean="0"/>
              <a:t>ikame </a:t>
            </a:r>
            <a:r>
              <a:rPr lang="tr-TR" dirty="0"/>
              <a:t>oranı eşitliği elde edilebilir. Daha önce bulduğumuz</a:t>
            </a:r>
          </a:p>
          <a:p>
            <a:pPr algn="just"/>
            <a:r>
              <a:rPr lang="tr-TR" dirty="0"/>
              <a:t>ürün dönüşüm eşitliğini ele alalım. Bu eşitliğin toplam türevi alındığında</a:t>
            </a:r>
          </a:p>
          <a:p>
            <a:pPr algn="just"/>
            <a:r>
              <a:rPr lang="tr-TR" dirty="0" err="1"/>
              <a:t>dKG</a:t>
            </a:r>
            <a:r>
              <a:rPr lang="tr-TR" dirty="0"/>
              <a:t>=2*</a:t>
            </a:r>
            <a:r>
              <a:rPr lang="tr-TR" dirty="0" err="1"/>
              <a:t>Yı</a:t>
            </a:r>
            <a:r>
              <a:rPr lang="tr-TR" dirty="0"/>
              <a:t>*dYı+4*Y/*</a:t>
            </a:r>
            <a:r>
              <a:rPr lang="tr-TR" dirty="0" err="1"/>
              <a:t>dYı</a:t>
            </a:r>
            <a:endParaRPr lang="tr-TR" dirty="0"/>
          </a:p>
          <a:p>
            <a:pPr algn="just"/>
            <a:r>
              <a:rPr lang="tr-TR" dirty="0"/>
              <a:t>ifadesi elde edilir. Bir üretim olanakları eğrisi boyunca kısıtlı girdi (KG) miktarı değişiklik göstermeyeceğinden </a:t>
            </a:r>
            <a:r>
              <a:rPr lang="tr-TR" dirty="0" err="1"/>
              <a:t>dKG</a:t>
            </a:r>
            <a:r>
              <a:rPr lang="tr-TR" dirty="0"/>
              <a:t>=O olacaktır. Bu durumda toplam diferansiyel ifadesi aşağıdaki biçime girecektir:</a:t>
            </a:r>
          </a:p>
          <a:p>
            <a:pPr algn="just"/>
            <a:r>
              <a:rPr lang="tr-TR" dirty="0" err="1"/>
              <a:t>Yı'nin</a:t>
            </a:r>
            <a:r>
              <a:rPr lang="tr-TR" dirty="0"/>
              <a:t> </a:t>
            </a:r>
            <a:r>
              <a:rPr lang="tr-TR" dirty="0" err="1"/>
              <a:t>Yı'İ</a:t>
            </a:r>
            <a:r>
              <a:rPr lang="tr-TR" dirty="0"/>
              <a:t> marjinal ürün ikame oranı </a:t>
            </a:r>
            <a:r>
              <a:rPr lang="tr-TR" dirty="0" err="1"/>
              <a:t>dY</a:t>
            </a:r>
            <a:r>
              <a:rPr lang="tr-TR" dirty="0"/>
              <a:t>/dY2 olduğundan bu eşitlikten bu ifade bir tarafta kalacak şekilde düzenleme yapıldığında</a:t>
            </a:r>
          </a:p>
          <a:p>
            <a:pPr algn="just"/>
            <a:r>
              <a:rPr lang="tr-TR" dirty="0"/>
              <a:t>ifadesi elde edilir. Bu ifade </a:t>
            </a:r>
            <a:r>
              <a:rPr lang="tr-TR" dirty="0" err="1"/>
              <a:t>Yy'nin</a:t>
            </a:r>
            <a:r>
              <a:rPr lang="tr-TR" dirty="0"/>
              <a:t> Y.'! marjinal ürün ikame oranını göstermektedir.</a:t>
            </a:r>
          </a:p>
        </p:txBody>
      </p:sp>
    </p:spTree>
    <p:extLst>
      <p:ext uri="{BB962C8B-B14F-4D97-AF65-F5344CB8AC3E}">
        <p14:creationId xmlns:p14="http://schemas.microsoft.com/office/powerpoint/2010/main" val="14967681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vre">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TM04033919[[fn=Devre]]</Template>
  <TotalTime>242</TotalTime>
  <Words>270</Words>
  <Application>Microsoft Office PowerPoint</Application>
  <PresentationFormat>Geniş ekran</PresentationFormat>
  <Paragraphs>29</Paragraphs>
  <Slides>14</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14</vt:i4>
      </vt:variant>
    </vt:vector>
  </HeadingPairs>
  <TitlesOfParts>
    <vt:vector size="18" baseType="lpstr">
      <vt:lpstr>Arial</vt:lpstr>
      <vt:lpstr>Trebuchet MS</vt:lpstr>
      <vt:lpstr>Tw Cen MT</vt:lpstr>
      <vt:lpstr>Devre</vt:lpstr>
      <vt:lpstr>ÜRÜN-ÜRÜN Analizi</vt:lpstr>
      <vt:lpstr>ÜRÜN-ÜRÜN Analizi</vt:lpstr>
      <vt:lpstr>ÜRÜN-ÜRÜN Analizi</vt:lpstr>
      <vt:lpstr>ÜRÜN-ÜRÜN Analizi</vt:lpstr>
      <vt:lpstr>ÜRÜN-ÜRÜN Analizi</vt:lpstr>
      <vt:lpstr>ÜRÜN-ÜRÜN Analizi</vt:lpstr>
      <vt:lpstr>ÜRÜN-ÜRÜN Analizi</vt:lpstr>
      <vt:lpstr>ÜRÜN-ÜRÜN Analizi</vt:lpstr>
      <vt:lpstr>ÜRÜN-ÜRÜN Analizi</vt:lpstr>
      <vt:lpstr>ÜRÜN-ÜRÜN Analizi</vt:lpstr>
      <vt:lpstr>ÜRÜN-ÜRÜN Analizi</vt:lpstr>
      <vt:lpstr>ÜRÜN-ÜRÜN Analizi</vt:lpstr>
      <vt:lpstr>ÜRÜN-ÜRÜN Analizi</vt:lpstr>
      <vt:lpstr>ÜRÜN-ÜRÜN Analizi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Ekonomi, Tarım ekonomisi ve üretim ekonomisi Nedir?</dc:title>
  <dc:creator>halil fidan</dc:creator>
  <cp:lastModifiedBy>halil fidan</cp:lastModifiedBy>
  <cp:revision>99</cp:revision>
  <dcterms:created xsi:type="dcterms:W3CDTF">2018-11-16T06:39:51Z</dcterms:created>
  <dcterms:modified xsi:type="dcterms:W3CDTF">2018-11-22T08:55:27Z</dcterms:modified>
</cp:coreProperties>
</file>