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4" r:id="rId2"/>
    <p:sldId id="335" r:id="rId3"/>
    <p:sldId id="336" r:id="rId4"/>
    <p:sldId id="337" r:id="rId5"/>
    <p:sldId id="338" r:id="rId6"/>
    <p:sldId id="340" r:id="rId7"/>
    <p:sldId id="342" r:id="rId8"/>
    <p:sldId id="343" r:id="rId9"/>
    <p:sldId id="344" r:id="rId10"/>
    <p:sldId id="345" r:id="rId11"/>
    <p:sldId id="348" r:id="rId12"/>
    <p:sldId id="350" r:id="rId13"/>
    <p:sldId id="352" r:id="rId14"/>
    <p:sldId id="35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şe Gül Şıvkın" initials="AGŞ" lastIdx="2" clrIdx="0">
    <p:extLst>
      <p:ext uri="{19B8F6BF-5375-455C-9EA6-DF929625EA0E}">
        <p15:presenceInfo xmlns="" xmlns:p15="http://schemas.microsoft.com/office/powerpoint/2012/main" userId="c0623d9b6733d1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4" d="100"/>
          <a:sy n="74" d="100"/>
        </p:scale>
        <p:origin x="-4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04CD8BA-DF2E-4D6E-8DD2-AFDFB38AD5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9066CF70-6094-4BF0-8E58-BF55014942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750CE9FE-5647-4934-B699-E83F5D8D203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E7972DBE-54F2-49AC-A7F1-2D3A46AF2C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5E524D80-E0B8-493B-9755-525621BAD95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45963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CC3215E-EFB2-4D74-B308-0442518552A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9F6F517B-20F9-41BB-A75F-BD45451133B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63FD765A-FF8F-4ECA-B092-5265AE00022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E6804453-6BA2-48E5-974B-17553D1EDB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055A2FDD-2483-4681-83F8-194FB142825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37782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35164F42-5AD5-44E2-BAC5-0C5E85F0C0C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4687FE34-15A7-4B6C-A2FB-C75BC09886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81F5E59C-5DE2-45D5-8D51-2E9721D98D23}"/>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875A6333-25EE-4661-B47E-876F62B289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333B3C6C-9E23-4BFE-9126-9479275ECCF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544248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782A328-07EB-4A25-BFC8-50220117102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7C86D123-CE1B-4168-A774-CE2E16DF1E0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80EB9975-53F7-4779-888F-36AD5861CF6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D6B3BCCD-D418-4D39-BCCB-368730163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015A1E1A-8259-43E3-9E9F-7E7C0839A1F2}"/>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2496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E842922-F36C-4CF2-8E11-55C3193546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10F6BF8D-9CC7-4F6D-B534-CC3A10E77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 xmlns:a16="http://schemas.microsoft.com/office/drawing/2014/main" id="{D92A1DCC-42D5-42D0-9D9F-DC9A334A48E4}"/>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218B8180-91C7-49EC-8775-DB0708D5023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ABC90449-2F22-4F7B-9F95-A6C3F6D8888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734945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DAB2F51-8ED5-4C68-9126-6101FF6258B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2CC30723-EAF4-4914-ABEF-9DB5D1B70B5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DC89D7BD-307A-4E88-A458-A73265C7310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0226E414-CDED-4E36-811C-4C70AC00FD20}"/>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7B48E77B-4E6C-4A71-8E10-36655A66708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F2352C1E-D381-4B14-A44C-F4C6B8811C9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83255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7A1F8BB-B35D-4544-A091-CDDA9BEC760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6A84C740-B383-41F4-A1FF-A671471DE3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 xmlns:a16="http://schemas.microsoft.com/office/drawing/2014/main" id="{B070C53C-9A5F-4534-9DCC-13F55B29298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1C5A7375-3C29-4531-9151-E2AD11116D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 xmlns:a16="http://schemas.microsoft.com/office/drawing/2014/main" id="{25A0110F-76C1-4586-90C4-EF78ABA7810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912607CA-506F-403C-839E-B549FE707CC1}"/>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8" name="Alt Bilgi Yer Tutucusu 7">
            <a:extLst>
              <a:ext uri="{FF2B5EF4-FFF2-40B4-BE49-F238E27FC236}">
                <a16:creationId xmlns="" xmlns:a16="http://schemas.microsoft.com/office/drawing/2014/main" id="{98C59DA7-44A0-4868-9E00-D0DE53E578C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 xmlns:a16="http://schemas.microsoft.com/office/drawing/2014/main" id="{93F7497A-BFDC-4F33-BBA7-D2AB3796A20D}"/>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04792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BC46480-0052-4F60-875E-DA6AB6C0D29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2014F9ED-3BC0-4C29-92FE-01B12FB9A9D9}"/>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4" name="Alt Bilgi Yer Tutucusu 3">
            <a:extLst>
              <a:ext uri="{FF2B5EF4-FFF2-40B4-BE49-F238E27FC236}">
                <a16:creationId xmlns="" xmlns:a16="http://schemas.microsoft.com/office/drawing/2014/main" id="{04419254-A3EC-4062-9D19-64A884ACB20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 xmlns:a16="http://schemas.microsoft.com/office/drawing/2014/main" id="{64468B8C-452A-43FF-888F-22A13CFACD1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37169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BAC0AEF9-0C33-43F1-87F9-B0ED8796341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3" name="Alt Bilgi Yer Tutucusu 2">
            <a:extLst>
              <a:ext uri="{FF2B5EF4-FFF2-40B4-BE49-F238E27FC236}">
                <a16:creationId xmlns="" xmlns:a16="http://schemas.microsoft.com/office/drawing/2014/main" id="{22DC81C6-B65B-4D7E-AEBF-73D4B735C8D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 xmlns:a16="http://schemas.microsoft.com/office/drawing/2014/main" id="{8D346CD6-C4EC-4EA7-8967-446F2D0113DC}"/>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83200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6A875F0-9F96-4CAB-A31A-E8C54BCD56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62C7C3CC-23AF-4358-BDEC-269209A0FB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D4A3EC72-E224-4CE8-9288-B6EE046FA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461B640A-F0CB-419E-B189-FDCB1DA3F46A}"/>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15E46979-019A-4591-B2F5-14ACF76DCD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F3504789-ED7B-4D0D-B546-EEFE80047EE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215559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B458EB8-A1BC-496D-927D-3E13A8C13B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1564B022-2BCD-45BC-BB46-3D3DCEB17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E40BA79D-C255-47EC-BDAE-16C043742A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22AE1638-DD59-48BB-9E3F-E5A557551DE6}"/>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6B9F3B2D-B24F-405E-8A57-949EDDA4EE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8DA81778-1DA5-47FD-8FAF-61E301F7D084}"/>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60209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1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FDF05C3A-79B1-48A6-B6C5-C0BB88419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DA0F3C56-DC9E-4975-8DB3-13C4601D3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EA56DAAA-1452-4D3F-A672-43C64AFA33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96547C1E-8AA8-446D-B998-1ED22ABD3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 xmlns:a16="http://schemas.microsoft.com/office/drawing/2014/main" id="{C2916524-F31E-44B9-93E9-B17F87255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D7EA7-5752-4C82-BE64-2169421CAF0A}" type="slidenum">
              <a:rPr lang="tr-TR" smtClean="0"/>
              <a:t>‹#›</a:t>
            </a:fld>
            <a:endParaRPr lang="tr-TR"/>
          </a:p>
        </p:txBody>
      </p:sp>
    </p:spTree>
    <p:extLst>
      <p:ext uri="{BB962C8B-B14F-4D97-AF65-F5344CB8AC3E}">
        <p14:creationId xmlns:p14="http://schemas.microsoft.com/office/powerpoint/2010/main" val="333509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8EE44AE8-D4BE-45D4-9C6E-5F12A3FDBC85}"/>
              </a:ext>
            </a:extLst>
          </p:cNvPr>
          <p:cNvSpPr>
            <a:spLocks noGrp="1"/>
          </p:cNvSpPr>
          <p:nvPr>
            <p:ph type="ctrTitle"/>
          </p:nvPr>
        </p:nvSpPr>
        <p:spPr>
          <a:xfrm>
            <a:off x="1524000" y="1122363"/>
            <a:ext cx="9144000" cy="1455945"/>
          </a:xfrm>
        </p:spPr>
        <p:txBody>
          <a:bodyPr>
            <a:normAutofit/>
          </a:bodyPr>
          <a:lstStyle/>
          <a:p>
            <a:r>
              <a:rPr lang="tr-TR" dirty="0">
                <a:solidFill>
                  <a:srgbClr val="FF0000"/>
                </a:solidFill>
                <a:latin typeface="Arial Black" panose="020B0A04020102020204" pitchFamily="34" charset="0"/>
              </a:rPr>
              <a:t>4. ÜNİTE  </a:t>
            </a:r>
          </a:p>
        </p:txBody>
      </p:sp>
      <p:sp>
        <p:nvSpPr>
          <p:cNvPr id="5" name="Alt Başlık 4">
            <a:extLst>
              <a:ext uri="{FF2B5EF4-FFF2-40B4-BE49-F238E27FC236}">
                <a16:creationId xmlns="" xmlns:a16="http://schemas.microsoft.com/office/drawing/2014/main" id="{7B5BFC57-FDBB-4EF2-A71B-CF000004EE94}"/>
              </a:ext>
            </a:extLst>
          </p:cNvPr>
          <p:cNvSpPr>
            <a:spLocks noGrp="1"/>
          </p:cNvSpPr>
          <p:nvPr>
            <p:ph type="subTitle" idx="1"/>
          </p:nvPr>
        </p:nvSpPr>
        <p:spPr>
          <a:xfrm>
            <a:off x="1184222" y="3602038"/>
            <a:ext cx="9938479" cy="1655762"/>
          </a:xfrm>
        </p:spPr>
        <p:txBody>
          <a:bodyPr>
            <a:normAutofit/>
          </a:bodyPr>
          <a:lstStyle/>
          <a:p>
            <a:r>
              <a:rPr lang="tr-TR" sz="2800" dirty="0">
                <a:solidFill>
                  <a:srgbClr val="FF0000"/>
                </a:solidFill>
                <a:latin typeface="Arial Black" panose="020B0A04020102020204" pitchFamily="34" charset="0"/>
              </a:rPr>
              <a:t>Ön Büronun Alt Bölümleri ve Çalışma Esasları: Rezervasyon </a:t>
            </a:r>
            <a:r>
              <a:rPr lang="tr-TR" sz="2800" dirty="0" smtClean="0">
                <a:solidFill>
                  <a:srgbClr val="FF0000"/>
                </a:solidFill>
                <a:latin typeface="Arial Black" panose="020B0A04020102020204" pitchFamily="34" charset="0"/>
              </a:rPr>
              <a:t>Bölümü</a:t>
            </a:r>
            <a:endParaRPr lang="tr-TR" sz="28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29098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3E5AF0DD-D311-4AB2-80DF-3F098DBFB1B7}"/>
              </a:ext>
            </a:extLst>
          </p:cNvPr>
          <p:cNvSpPr>
            <a:spLocks noGrp="1"/>
          </p:cNvSpPr>
          <p:nvPr>
            <p:ph type="title"/>
          </p:nvPr>
        </p:nvSpPr>
        <p:spPr>
          <a:xfrm>
            <a:off x="167390" y="955622"/>
            <a:ext cx="11857220" cy="4946755"/>
          </a:xfrm>
        </p:spPr>
        <p:txBody>
          <a:bodyPr>
            <a:normAutofit/>
          </a:bodyPr>
          <a:lstStyle/>
          <a:p>
            <a:pPr algn="just"/>
            <a:r>
              <a:rPr lang="tr-TR" sz="2800" dirty="0">
                <a:solidFill>
                  <a:srgbClr val="FF0000"/>
                </a:solidFill>
                <a:latin typeface="Arial Black" panose="020B0A04020102020204" pitchFamily="34" charset="0"/>
              </a:rPr>
              <a:t>  Merkezi Rezervasyon Ofisleri: </a:t>
            </a:r>
            <a:r>
              <a:rPr lang="tr-TR" sz="2800" dirty="0">
                <a:solidFill>
                  <a:schemeClr val="accent2">
                    <a:lumMod val="75000"/>
                  </a:schemeClr>
                </a:solidFill>
              </a:rPr>
              <a:t>Merkezi Rezervasyon Ofisleri (Central </a:t>
            </a:r>
            <a:r>
              <a:rPr lang="tr-TR" sz="2800" dirty="0" err="1">
                <a:solidFill>
                  <a:schemeClr val="accent2">
                    <a:lumMod val="75000"/>
                  </a:schemeClr>
                </a:solidFill>
              </a:rPr>
              <a:t>Reservation</a:t>
            </a:r>
            <a:r>
              <a:rPr lang="tr-TR" sz="2800" dirty="0">
                <a:solidFill>
                  <a:schemeClr val="accent2">
                    <a:lumMod val="75000"/>
                  </a:schemeClr>
                </a:solidFill>
              </a:rPr>
              <a:t> Office / CRO); konaklama işletmeleri, seyahat </a:t>
            </a:r>
            <a:r>
              <a:rPr lang="tr-TR" sz="2800" dirty="0" err="1">
                <a:solidFill>
                  <a:schemeClr val="accent2">
                    <a:lumMod val="75000"/>
                  </a:schemeClr>
                </a:solidFill>
              </a:rPr>
              <a:t>acentaları</a:t>
            </a:r>
            <a:r>
              <a:rPr lang="tr-TR" sz="2800" dirty="0">
                <a:solidFill>
                  <a:schemeClr val="accent2">
                    <a:lumMod val="75000"/>
                  </a:schemeClr>
                </a:solidFill>
              </a:rPr>
              <a:t>, araç kiralama hizmetleri ve havayolu firmaları arasındaki iletişimi sağlayan dünya geneline yaygın bilgisayar ağına sahip rezervasyon organizasyonlarıdır. </a:t>
            </a:r>
          </a:p>
        </p:txBody>
      </p:sp>
    </p:spTree>
    <p:extLst>
      <p:ext uri="{BB962C8B-B14F-4D97-AF65-F5344CB8AC3E}">
        <p14:creationId xmlns:p14="http://schemas.microsoft.com/office/powerpoint/2010/main" val="812315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CD733D1-30BF-4D42-831E-13BE9827C86A}"/>
              </a:ext>
            </a:extLst>
          </p:cNvPr>
          <p:cNvSpPr>
            <a:spLocks noGrp="1"/>
          </p:cNvSpPr>
          <p:nvPr>
            <p:ph type="title"/>
          </p:nvPr>
        </p:nvSpPr>
        <p:spPr>
          <a:xfrm>
            <a:off x="449705" y="884420"/>
            <a:ext cx="10904095" cy="4946754"/>
          </a:xfrm>
        </p:spPr>
        <p:txBody>
          <a:bodyPr>
            <a:normAutofit/>
          </a:bodyPr>
          <a:lstStyle/>
          <a:p>
            <a:pPr algn="just"/>
            <a:r>
              <a:rPr lang="tr-TR" sz="2800" dirty="0">
                <a:solidFill>
                  <a:srgbClr val="FF0000"/>
                </a:solidFill>
                <a:latin typeface="Arial Black" panose="020B0A04020102020204" pitchFamily="34" charset="0"/>
              </a:rPr>
              <a:t>   Merkezi Rezervasyon Sistemleri: </a:t>
            </a:r>
            <a:r>
              <a:rPr lang="tr-TR" sz="2800" dirty="0">
                <a:solidFill>
                  <a:schemeClr val="accent2">
                    <a:lumMod val="50000"/>
                  </a:schemeClr>
                </a:solidFill>
              </a:rPr>
              <a:t>Merkezi Rezervasyon Ofislerinin kullandıkları iletişim ağına da merkezi rezervasyon sistemi (Central </a:t>
            </a:r>
            <a:r>
              <a:rPr lang="tr-TR" sz="2800" dirty="0" err="1">
                <a:solidFill>
                  <a:schemeClr val="accent2">
                    <a:lumMod val="50000"/>
                  </a:schemeClr>
                </a:solidFill>
              </a:rPr>
              <a:t>Reservation</a:t>
            </a:r>
            <a:r>
              <a:rPr lang="tr-TR" sz="2800" dirty="0">
                <a:solidFill>
                  <a:schemeClr val="accent2">
                    <a:lumMod val="50000"/>
                  </a:schemeClr>
                </a:solidFill>
              </a:rPr>
              <a:t> </a:t>
            </a:r>
            <a:r>
              <a:rPr lang="tr-TR" sz="2800" dirty="0" err="1">
                <a:solidFill>
                  <a:schemeClr val="accent2">
                    <a:lumMod val="50000"/>
                  </a:schemeClr>
                </a:solidFill>
              </a:rPr>
              <a:t>System</a:t>
            </a:r>
            <a:r>
              <a:rPr lang="tr-TR" sz="2800" dirty="0">
                <a:solidFill>
                  <a:schemeClr val="accent2">
                    <a:lumMod val="50000"/>
                  </a:schemeClr>
                </a:solidFill>
              </a:rPr>
              <a:t>/CRS) adı verilmektedir. Sistemde; havayolu, konaklama, seyahat ve araç kiralama firmaları arasında doğrudan ya da dolaylı bir iletişim sayesinde rezervasyon işlemleri hızlı ve doğru biçimde yürütülür. Günümüzde bu sistemler aracılığıyla müşterilerin isimleri, telefonları, adresleri ve varsa seyahat ettikleri belli günler kayıt edilerek; rezervasyonlar yapılmakta, bekleme listesindeki müşteriler kolayca izlenebilmekte tarifelerdeki değişmeler de hızla müşterilere duyurulabilmektedir.</a:t>
            </a:r>
          </a:p>
        </p:txBody>
      </p:sp>
    </p:spTree>
    <p:extLst>
      <p:ext uri="{BB962C8B-B14F-4D97-AF65-F5344CB8AC3E}">
        <p14:creationId xmlns:p14="http://schemas.microsoft.com/office/powerpoint/2010/main" val="2650037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1F18FAF-7D53-4E42-B9C6-65353AF74BC6}"/>
              </a:ext>
            </a:extLst>
          </p:cNvPr>
          <p:cNvSpPr>
            <a:spLocks noGrp="1"/>
          </p:cNvSpPr>
          <p:nvPr>
            <p:ph type="title"/>
          </p:nvPr>
        </p:nvSpPr>
        <p:spPr>
          <a:xfrm>
            <a:off x="659567" y="1184223"/>
            <a:ext cx="10837889" cy="4092315"/>
          </a:xfrm>
        </p:spPr>
        <p:txBody>
          <a:bodyPr>
            <a:normAutofit/>
          </a:bodyPr>
          <a:lstStyle/>
          <a:p>
            <a:pPr algn="just"/>
            <a:r>
              <a:rPr lang="tr-TR" sz="2800" dirty="0">
                <a:solidFill>
                  <a:srgbClr val="FF0000"/>
                </a:solidFill>
                <a:latin typeface="Arial Black" panose="020B0A04020102020204" pitchFamily="34" charset="0"/>
              </a:rPr>
              <a:t>   Birleştirilmiş Rezervasyon Sistemleri: </a:t>
            </a:r>
            <a:r>
              <a:rPr lang="tr-TR" sz="3200" dirty="0">
                <a:solidFill>
                  <a:schemeClr val="accent2">
                    <a:lumMod val="75000"/>
                  </a:schemeClr>
                </a:solidFill>
              </a:rPr>
              <a:t>Zincir işletmelerde kullanılır. Zincir üyesi her işletmedeki kullanılabilir oda durumu, oda </a:t>
            </a:r>
            <a:r>
              <a:rPr lang="tr-TR" sz="3200" dirty="0" err="1">
                <a:solidFill>
                  <a:schemeClr val="accent2">
                    <a:lumMod val="75000"/>
                  </a:schemeClr>
                </a:solidFill>
              </a:rPr>
              <a:t>fıyatları</a:t>
            </a:r>
            <a:r>
              <a:rPr lang="tr-TR" sz="3200" dirty="0">
                <a:solidFill>
                  <a:schemeClr val="accent2">
                    <a:lumMod val="75000"/>
                  </a:schemeClr>
                </a:solidFill>
              </a:rPr>
              <a:t> ve sunulan diğer hizmetlerle ilgili bilgiler, belirli bir veri tabanı sistemi ile merkez tarafından sürekli olarak kullanılabilmektedir. Böylece zincir bünyesindeki otellere işletme dışından yapılan rezervasyon maliyetlerinde bir tasarruf sağlanmaktadır. </a:t>
            </a:r>
          </a:p>
        </p:txBody>
      </p:sp>
    </p:spTree>
    <p:extLst>
      <p:ext uri="{BB962C8B-B14F-4D97-AF65-F5344CB8AC3E}">
        <p14:creationId xmlns:p14="http://schemas.microsoft.com/office/powerpoint/2010/main" val="917791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0FEFB97-BA7E-406B-B095-8F6634072C3F}"/>
              </a:ext>
            </a:extLst>
          </p:cNvPr>
          <p:cNvSpPr>
            <a:spLocks noGrp="1"/>
          </p:cNvSpPr>
          <p:nvPr>
            <p:ph type="title"/>
          </p:nvPr>
        </p:nvSpPr>
        <p:spPr>
          <a:xfrm>
            <a:off x="204866" y="854440"/>
            <a:ext cx="11782268" cy="4137286"/>
          </a:xfrm>
        </p:spPr>
        <p:txBody>
          <a:bodyPr>
            <a:normAutofit/>
          </a:bodyPr>
          <a:lstStyle/>
          <a:p>
            <a:pPr algn="just"/>
            <a:r>
              <a:rPr lang="tr-TR" sz="2400" dirty="0">
                <a:solidFill>
                  <a:srgbClr val="FF0000"/>
                </a:solidFill>
                <a:latin typeface="Arial Black" panose="020B0A04020102020204" pitchFamily="34" charset="0"/>
              </a:rPr>
              <a:t>    Bağımsız Rezervasyon Sistemleri: </a:t>
            </a:r>
            <a:r>
              <a:rPr lang="tr-TR" sz="2800" dirty="0">
                <a:solidFill>
                  <a:schemeClr val="accent2">
                    <a:lumMod val="50000"/>
                  </a:schemeClr>
                </a:solidFill>
                <a:latin typeface="+mn-lt"/>
              </a:rPr>
              <a:t>İkinci gurupta yer alan Bağımsız Rezervasyon Sistemleri ise, zincir işletmeler dışındaki işletmelerin dahil </a:t>
            </a:r>
            <a:r>
              <a:rPr lang="tr-TR" sz="2800" dirty="0" err="1">
                <a:solidFill>
                  <a:schemeClr val="accent2">
                    <a:lumMod val="50000"/>
                  </a:schemeClr>
                </a:solidFill>
                <a:latin typeface="+mn-lt"/>
              </a:rPr>
              <a:t>olduklan</a:t>
            </a:r>
            <a:r>
              <a:rPr lang="tr-TR" sz="2800" dirty="0">
                <a:solidFill>
                  <a:schemeClr val="accent2">
                    <a:lumMod val="50000"/>
                  </a:schemeClr>
                </a:solidFill>
                <a:latin typeface="+mn-lt"/>
              </a:rPr>
              <a:t> merkezi sistemlerdir. Merkezi rezervasyon sistemleri, merkezdeki bir rezervasyon ofisi tarafından yönetilir. Bu ofisler, tarifelere ve kullanım durumlarına ilişkin verileri işletmelerden on-</a:t>
            </a:r>
            <a:r>
              <a:rPr lang="tr-TR" sz="2800" dirty="0" err="1">
                <a:solidFill>
                  <a:schemeClr val="accent2">
                    <a:lumMod val="50000"/>
                  </a:schemeClr>
                </a:solidFill>
                <a:latin typeface="+mn-lt"/>
              </a:rPr>
              <a:t>line</a:t>
            </a:r>
            <a:r>
              <a:rPr lang="tr-TR" sz="2800" dirty="0">
                <a:solidFill>
                  <a:schemeClr val="accent2">
                    <a:lumMod val="50000"/>
                  </a:schemeClr>
                </a:solidFill>
                <a:latin typeface="+mn-lt"/>
              </a:rPr>
              <a:t> bağlantılarla almaktadır. Elektronik sisteme bağlı olmayan işletmeler de diğer iletişim araçları ile bilgileri ve bunların geçerlilik sürelerini bu merkezi ofislere gönderirler.</a:t>
            </a:r>
          </a:p>
        </p:txBody>
      </p:sp>
    </p:spTree>
    <p:extLst>
      <p:ext uri="{BB962C8B-B14F-4D97-AF65-F5344CB8AC3E}">
        <p14:creationId xmlns:p14="http://schemas.microsoft.com/office/powerpoint/2010/main" val="2869302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654" y="1974984"/>
            <a:ext cx="10515600" cy="1325563"/>
          </a:xfrm>
        </p:spPr>
        <p:txBody>
          <a:bodyPr>
            <a:normAutofit/>
          </a:bodyPr>
          <a:lstStyle/>
          <a:p>
            <a:pPr marL="228600" lvl="0" indent="-228600">
              <a:spcBef>
                <a:spcPts val="1000"/>
              </a:spcBef>
            </a:pPr>
            <a:r>
              <a:rPr lang="tr-TR" sz="2800" dirty="0">
                <a:solidFill>
                  <a:srgbClr val="FF0000"/>
                </a:solidFill>
                <a:latin typeface="Calibri"/>
                <a:ea typeface="+mn-ea"/>
                <a:cs typeface="+mn-cs"/>
              </a:rPr>
              <a:t>KAYNAKÇA: Demirtaş, N. (2010).</a:t>
            </a:r>
            <a:r>
              <a:rPr lang="tr-TR" sz="2800" dirty="0" err="1">
                <a:solidFill>
                  <a:srgbClr val="FF0000"/>
                </a:solidFill>
                <a:latin typeface="Calibri"/>
                <a:ea typeface="+mn-ea"/>
                <a:cs typeface="+mn-cs"/>
              </a:rPr>
              <a:t>Önbüro</a:t>
            </a:r>
            <a:r>
              <a:rPr lang="tr-TR" sz="2800" dirty="0">
                <a:solidFill>
                  <a:srgbClr val="FF0000"/>
                </a:solidFill>
                <a:latin typeface="Calibri"/>
                <a:ea typeface="+mn-ea"/>
                <a:cs typeface="+mn-cs"/>
              </a:rPr>
              <a:t> İşlemleri, Ankuzem,1. Baskı.</a:t>
            </a:r>
            <a:endParaRPr lang="tr-TR" sz="2800" dirty="0">
              <a:solidFill>
                <a:prstClr val="black"/>
              </a:solidFill>
              <a:latin typeface="Calibri"/>
              <a:ea typeface="+mn-ea"/>
              <a:cs typeface="+mn-cs"/>
            </a:endParaRPr>
          </a:p>
        </p:txBody>
      </p:sp>
    </p:spTree>
    <p:extLst>
      <p:ext uri="{BB962C8B-B14F-4D97-AF65-F5344CB8AC3E}">
        <p14:creationId xmlns:p14="http://schemas.microsoft.com/office/powerpoint/2010/main" val="608555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387990A-5B50-4E10-9BBB-9305486058A9}"/>
              </a:ext>
            </a:extLst>
          </p:cNvPr>
          <p:cNvSpPr>
            <a:spLocks noGrp="1"/>
          </p:cNvSpPr>
          <p:nvPr>
            <p:ph type="title"/>
          </p:nvPr>
        </p:nvSpPr>
        <p:spPr>
          <a:xfrm>
            <a:off x="0" y="0"/>
            <a:ext cx="12192000" cy="1184223"/>
          </a:xfrm>
        </p:spPr>
        <p:txBody>
          <a:bodyPr>
            <a:normAutofit/>
          </a:bodyPr>
          <a:lstStyle/>
          <a:p>
            <a:r>
              <a:rPr lang="tr-TR" sz="2400" dirty="0">
                <a:solidFill>
                  <a:srgbClr val="FF0000"/>
                </a:solidFill>
                <a:latin typeface="Arial Black" panose="020B0A04020102020204" pitchFamily="34" charset="0"/>
              </a:rPr>
              <a:t>Ön Büronun Alt Bölümleri ve Çalışma Esasları Rezervasyon Bölümü :</a:t>
            </a:r>
          </a:p>
        </p:txBody>
      </p:sp>
      <p:sp>
        <p:nvSpPr>
          <p:cNvPr id="3" name="İçerik Yer Tutucusu 2">
            <a:extLst>
              <a:ext uri="{FF2B5EF4-FFF2-40B4-BE49-F238E27FC236}">
                <a16:creationId xmlns="" xmlns:a16="http://schemas.microsoft.com/office/drawing/2014/main" id="{8D134714-BB9C-4158-81E5-5DA51057259C}"/>
              </a:ext>
            </a:extLst>
          </p:cNvPr>
          <p:cNvSpPr>
            <a:spLocks noGrp="1"/>
          </p:cNvSpPr>
          <p:nvPr>
            <p:ph idx="1"/>
          </p:nvPr>
        </p:nvSpPr>
        <p:spPr>
          <a:xfrm>
            <a:off x="0" y="1360928"/>
            <a:ext cx="12192000" cy="5497071"/>
          </a:xfrm>
        </p:spPr>
        <p:txBody>
          <a:bodyPr/>
          <a:lstStyle/>
          <a:p>
            <a:pPr marL="0" indent="0">
              <a:buNone/>
            </a:pPr>
            <a:endParaRPr lang="tr-TR" dirty="0"/>
          </a:p>
          <a:p>
            <a:pPr algn="just"/>
            <a:r>
              <a:rPr lang="tr-TR" dirty="0">
                <a:solidFill>
                  <a:srgbClr val="7030A0"/>
                </a:solidFill>
              </a:rPr>
              <a:t>Rezervasyon kelimesinin anlamı yer ayırma demektir. Rezervasyon bölümü çoğunlukla otel misafirleri ile ilişkiyi kuran ilk bölümdür. Otelin en önemli gelir kaynağı olan odaların satışına bu ilişkiler yardımcı olmaktadır. Bu nedenle otel ön büroları; rezervasyon isteklerini almak, rezervasyonları kayıt etmek, kayıtları muhafaza etmek ve diğer gerekli işlemleri yerine getirmek için son derece etkili bir sisteme ve yöntemlere sahip olmalıdır. </a:t>
            </a:r>
          </a:p>
        </p:txBody>
      </p:sp>
    </p:spTree>
    <p:extLst>
      <p:ext uri="{BB962C8B-B14F-4D97-AF65-F5344CB8AC3E}">
        <p14:creationId xmlns:p14="http://schemas.microsoft.com/office/powerpoint/2010/main" val="552926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AA4E8D9-5872-456E-B085-EA32246C2F43}"/>
              </a:ext>
            </a:extLst>
          </p:cNvPr>
          <p:cNvSpPr>
            <a:spLocks noGrp="1"/>
          </p:cNvSpPr>
          <p:nvPr>
            <p:ph type="title"/>
          </p:nvPr>
        </p:nvSpPr>
        <p:spPr>
          <a:xfrm>
            <a:off x="76200" y="0"/>
            <a:ext cx="6219669" cy="1049311"/>
          </a:xfrm>
        </p:spPr>
        <p:txBody>
          <a:bodyPr>
            <a:normAutofit/>
          </a:bodyPr>
          <a:lstStyle/>
          <a:p>
            <a:r>
              <a:rPr lang="tr-TR" sz="2800" dirty="0">
                <a:solidFill>
                  <a:srgbClr val="FF0000"/>
                </a:solidFill>
                <a:latin typeface="Arial Black" panose="020B0A04020102020204" pitchFamily="34" charset="0"/>
              </a:rPr>
              <a:t>Telefon İle Rezervasyon :</a:t>
            </a:r>
          </a:p>
        </p:txBody>
      </p:sp>
      <p:sp>
        <p:nvSpPr>
          <p:cNvPr id="4" name="İçerik Yer Tutucusu 3">
            <a:extLst>
              <a:ext uri="{FF2B5EF4-FFF2-40B4-BE49-F238E27FC236}">
                <a16:creationId xmlns="" xmlns:a16="http://schemas.microsoft.com/office/drawing/2014/main" id="{83170D16-E205-47FD-9E4A-601D04D7E3AC}"/>
              </a:ext>
            </a:extLst>
          </p:cNvPr>
          <p:cNvSpPr>
            <a:spLocks noGrp="1"/>
          </p:cNvSpPr>
          <p:nvPr>
            <p:ph sz="half" idx="1"/>
          </p:nvPr>
        </p:nvSpPr>
        <p:spPr>
          <a:xfrm>
            <a:off x="77449" y="3089847"/>
            <a:ext cx="11885951" cy="3710066"/>
          </a:xfrm>
        </p:spPr>
        <p:txBody>
          <a:bodyPr>
            <a:normAutofit lnSpcReduction="10000"/>
          </a:bodyPr>
          <a:lstStyle/>
          <a:p>
            <a:r>
              <a:rPr lang="tr-TR" dirty="0">
                <a:solidFill>
                  <a:schemeClr val="accent2">
                    <a:lumMod val="75000"/>
                  </a:schemeClr>
                </a:solidFill>
              </a:rPr>
              <a:t>Rezervasyon alırken dikkat edilmesi gereken bazı teknik noktalar vardı ki bunları şu şekilde etüt edebiliriz:</a:t>
            </a:r>
          </a:p>
          <a:p>
            <a:r>
              <a:rPr lang="tr-TR" sz="2400" dirty="0"/>
              <a:t>Tekil (Sen, Ben) ifadeler yerine, çoğul (Siz, Biz) ifadeler kullanılmalıdır.</a:t>
            </a:r>
          </a:p>
          <a:p>
            <a:pPr marL="0" indent="0">
              <a:buNone/>
            </a:pPr>
            <a:r>
              <a:rPr lang="tr-TR" sz="2400" dirty="0"/>
              <a:t>• Otelin dolu olması durumunda rezervasyonu alan asla, ‘Yerlerimiz dolu, Her yer satıldı’ gibi sözler söylememeli, bunların yerine ‘Bütün kapasitemiz dolmuştur, Mevcut değil’ gibi ifadeler kullanmalıdır.</a:t>
            </a:r>
          </a:p>
          <a:p>
            <a:r>
              <a:rPr lang="tr-TR" sz="2400" dirty="0">
                <a:solidFill>
                  <a:schemeClr val="accent2">
                    <a:lumMod val="75000"/>
                  </a:schemeClr>
                </a:solidFill>
              </a:rPr>
              <a:t>Sorulması Gereken Sorular :</a:t>
            </a:r>
          </a:p>
          <a:p>
            <a:pPr marL="0" indent="0">
              <a:buNone/>
            </a:pPr>
            <a:r>
              <a:rPr lang="tr-TR" sz="2400" dirty="0">
                <a:solidFill>
                  <a:schemeClr val="accent6">
                    <a:lumMod val="50000"/>
                  </a:schemeClr>
                </a:solidFill>
              </a:rPr>
              <a:t>• Konuğun ismi                                                        • Telefon numarası </a:t>
            </a:r>
          </a:p>
          <a:p>
            <a:pPr marL="0" indent="0">
              <a:buNone/>
            </a:pPr>
            <a:r>
              <a:rPr lang="tr-TR" sz="2400" dirty="0">
                <a:solidFill>
                  <a:schemeClr val="accent6">
                    <a:lumMod val="50000"/>
                  </a:schemeClr>
                </a:solidFill>
              </a:rPr>
              <a:t>                  • Rezervasyon yaptıran kişinin ismi                                                 • Geliş saati</a:t>
            </a:r>
          </a:p>
          <a:p>
            <a:endParaRPr lang="tr-TR" sz="2400" dirty="0">
              <a:solidFill>
                <a:schemeClr val="accent2">
                  <a:lumMod val="75000"/>
                </a:schemeClr>
              </a:solidFill>
            </a:endParaRPr>
          </a:p>
        </p:txBody>
      </p:sp>
      <p:sp>
        <p:nvSpPr>
          <p:cNvPr id="5" name="İçerik Yer Tutucusu 4">
            <a:extLst>
              <a:ext uri="{FF2B5EF4-FFF2-40B4-BE49-F238E27FC236}">
                <a16:creationId xmlns="" xmlns:a16="http://schemas.microsoft.com/office/drawing/2014/main" id="{A9297DAE-2A2B-4FFF-8CEF-90EF70E69D95}"/>
              </a:ext>
            </a:extLst>
          </p:cNvPr>
          <p:cNvSpPr>
            <a:spLocks noGrp="1"/>
          </p:cNvSpPr>
          <p:nvPr>
            <p:ph sz="half" idx="2"/>
          </p:nvPr>
        </p:nvSpPr>
        <p:spPr>
          <a:xfrm>
            <a:off x="76201" y="890041"/>
            <a:ext cx="12039599" cy="2698230"/>
          </a:xfrm>
        </p:spPr>
        <p:txBody>
          <a:bodyPr>
            <a:normAutofit lnSpcReduction="10000"/>
          </a:bodyPr>
          <a:lstStyle/>
          <a:p>
            <a:r>
              <a:rPr lang="tr-TR" sz="2400" dirty="0"/>
              <a:t>Telefonla alınan bilgiler karar verebilmek için uygunsa;</a:t>
            </a:r>
          </a:p>
          <a:p>
            <a:pPr marL="0" indent="0">
              <a:buNone/>
            </a:pPr>
            <a:r>
              <a:rPr lang="tr-TR" sz="2400" dirty="0"/>
              <a:t>Geliş tarihi, geceleme sayısı, istenen oda tipi, firma ve şahıs ismi dikkatlice alınmalı, rezervasyon isteğinin garanti olması için teyit işleminin yazılı olması gerektiği ve garantisiz bir rezervasyon ise opsiyon saati bildirilmelidir.</a:t>
            </a:r>
          </a:p>
          <a:p>
            <a:pPr marL="0" indent="0">
              <a:buNone/>
            </a:pPr>
            <a:r>
              <a:rPr lang="tr-TR" sz="2400" dirty="0"/>
              <a:t>Eğer odaların durumu uygunsa, konuğa konaklama teklif edilmeli, aşağıdaki bilgiler alınmalı ve rezervasyon formu doldurulmalıdır.</a:t>
            </a:r>
          </a:p>
        </p:txBody>
      </p:sp>
    </p:spTree>
    <p:extLst>
      <p:ext uri="{BB962C8B-B14F-4D97-AF65-F5344CB8AC3E}">
        <p14:creationId xmlns:p14="http://schemas.microsoft.com/office/powerpoint/2010/main" val="18309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6D38AA53-B6D1-4D76-BB78-335CDDB25DBF}"/>
              </a:ext>
            </a:extLst>
          </p:cNvPr>
          <p:cNvSpPr>
            <a:spLocks noGrp="1"/>
          </p:cNvSpPr>
          <p:nvPr>
            <p:ph type="title"/>
          </p:nvPr>
        </p:nvSpPr>
        <p:spPr>
          <a:xfrm>
            <a:off x="0" y="0"/>
            <a:ext cx="6730584" cy="1019331"/>
          </a:xfrm>
        </p:spPr>
        <p:txBody>
          <a:bodyPr>
            <a:normAutofit/>
          </a:bodyPr>
          <a:lstStyle/>
          <a:p>
            <a:r>
              <a:rPr lang="tr-TR" sz="3200" dirty="0">
                <a:solidFill>
                  <a:srgbClr val="FF0000"/>
                </a:solidFill>
                <a:latin typeface="Arial Black" panose="020B0A04020102020204" pitchFamily="34" charset="0"/>
              </a:rPr>
              <a:t>Mektup İle Rezervasyon :</a:t>
            </a:r>
          </a:p>
        </p:txBody>
      </p:sp>
      <p:sp>
        <p:nvSpPr>
          <p:cNvPr id="5" name="İçerik Yer Tutucusu 4">
            <a:extLst>
              <a:ext uri="{FF2B5EF4-FFF2-40B4-BE49-F238E27FC236}">
                <a16:creationId xmlns="" xmlns:a16="http://schemas.microsoft.com/office/drawing/2014/main" id="{4E85C1EC-E82C-462C-9AC9-38452E47959D}"/>
              </a:ext>
            </a:extLst>
          </p:cNvPr>
          <p:cNvSpPr>
            <a:spLocks noGrp="1"/>
          </p:cNvSpPr>
          <p:nvPr>
            <p:ph sz="half" idx="1"/>
          </p:nvPr>
        </p:nvSpPr>
        <p:spPr>
          <a:xfrm>
            <a:off x="0" y="1253331"/>
            <a:ext cx="4976734" cy="5604668"/>
          </a:xfrm>
        </p:spPr>
        <p:txBody>
          <a:bodyPr>
            <a:normAutofit/>
          </a:bodyPr>
          <a:lstStyle/>
          <a:p>
            <a:r>
              <a:rPr lang="tr-TR" sz="2400" dirty="0">
                <a:latin typeface="Arial" panose="020B0604020202020204" pitchFamily="34" charset="0"/>
                <a:cs typeface="Arial" panose="020B0604020202020204" pitchFamily="34" charset="0"/>
              </a:rPr>
              <a:t>Rezervasyon isteği ve rezervasyona ilişkin detaylar bir mektup ile otele gelebilir. Yazılı olan bu rezervasyon isteği otel koşullarına uygunsa, gerekli işlemler yapılarak misafire cevap gönderilir. Karşılığında müşteriden ikinci bir mektup (teyit mektubu) istenir. Eğer rezervasyon talebi o an için uygun değilse çeşitli alternatifler sunulur. Günümüzde acenteler bu yöntemi az da olsa kullanmaktadırlar. Örneğin kesin rezervasyon ve misafire ait </a:t>
            </a:r>
            <a:r>
              <a:rPr lang="tr-TR" sz="2400" dirty="0" err="1">
                <a:latin typeface="Arial" panose="020B0604020202020204" pitchFamily="34" charset="0"/>
                <a:cs typeface="Arial" panose="020B0604020202020204" pitchFamily="34" charset="0"/>
              </a:rPr>
              <a:t>voucher’ı</a:t>
            </a:r>
            <a:r>
              <a:rPr lang="tr-TR" sz="2400" dirty="0">
                <a:latin typeface="Arial" panose="020B0604020202020204" pitchFamily="34" charset="0"/>
                <a:cs typeface="Arial" panose="020B0604020202020204" pitchFamily="34" charset="0"/>
              </a:rPr>
              <a:t> göndermek için</a:t>
            </a:r>
            <a:r>
              <a:rPr lang="tr-TR" dirty="0"/>
              <a:t>.</a:t>
            </a:r>
          </a:p>
        </p:txBody>
      </p:sp>
      <p:sp>
        <p:nvSpPr>
          <p:cNvPr id="6" name="İçerik Yer Tutucusu 5">
            <a:extLst>
              <a:ext uri="{FF2B5EF4-FFF2-40B4-BE49-F238E27FC236}">
                <a16:creationId xmlns="" xmlns:a16="http://schemas.microsoft.com/office/drawing/2014/main" id="{FE66CFF0-7CE9-457D-8EE9-2EA9942CC194}"/>
              </a:ext>
            </a:extLst>
          </p:cNvPr>
          <p:cNvSpPr>
            <a:spLocks noGrp="1"/>
          </p:cNvSpPr>
          <p:nvPr>
            <p:ph sz="half" idx="2"/>
          </p:nvPr>
        </p:nvSpPr>
        <p:spPr>
          <a:xfrm>
            <a:off x="6280879" y="11814"/>
            <a:ext cx="5911121" cy="6846185"/>
          </a:xfrm>
        </p:spPr>
        <p:txBody>
          <a:bodyPr>
            <a:normAutofit/>
          </a:bodyPr>
          <a:lstStyle/>
          <a:p>
            <a:r>
              <a:rPr lang="tr-TR" dirty="0">
                <a:solidFill>
                  <a:schemeClr val="accent2">
                    <a:lumMod val="50000"/>
                  </a:schemeClr>
                </a:solidFill>
              </a:rPr>
              <a:t>  En eski </a:t>
            </a:r>
            <a:r>
              <a:rPr lang="tr-TR" dirty="0"/>
              <a:t>rezervasyon yöntemlerinden birisi olmasına rağmen, teknolojik gelişmelere paralel olarak günümüzde en az kullanılan bir rezervasyon türü haline gelmiştir.</a:t>
            </a:r>
          </a:p>
          <a:p>
            <a:endParaRPr lang="tr-TR" dirty="0"/>
          </a:p>
          <a:p>
            <a:pPr marL="0" indent="0">
              <a:buNone/>
            </a:pPr>
            <a:r>
              <a:rPr lang="tr-TR" dirty="0"/>
              <a:t>  Daha çok birkaç ay öncesinden belli olan rezervasyonlarda kullanılır. Böyle bir rezervasyon talebinde bulunacak kişiler, isteklerini yazışmayla detaylı bir şekilde işletmeye bildirirler. Yazışma tekniği kullanıldığı için konuk ve ya konukların işletmeye geliş tarihi, pansiyon durumu, kişi sayısı, oda tipi gibi konular daha net bir şekilde ifade edilir.</a:t>
            </a:r>
          </a:p>
        </p:txBody>
      </p:sp>
    </p:spTree>
    <p:extLst>
      <p:ext uri="{BB962C8B-B14F-4D97-AF65-F5344CB8AC3E}">
        <p14:creationId xmlns:p14="http://schemas.microsoft.com/office/powerpoint/2010/main" val="240598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5CB3C09-AFB3-465C-8AF2-D22C50E9B17E}"/>
              </a:ext>
            </a:extLst>
          </p:cNvPr>
          <p:cNvSpPr>
            <a:spLocks noGrp="1"/>
          </p:cNvSpPr>
          <p:nvPr>
            <p:ph type="title"/>
          </p:nvPr>
        </p:nvSpPr>
        <p:spPr>
          <a:xfrm>
            <a:off x="0" y="18255"/>
            <a:ext cx="8424472" cy="1061037"/>
          </a:xfrm>
        </p:spPr>
        <p:txBody>
          <a:bodyPr>
            <a:normAutofit/>
          </a:bodyPr>
          <a:lstStyle/>
          <a:p>
            <a:r>
              <a:rPr lang="tr-TR" sz="2800" dirty="0">
                <a:solidFill>
                  <a:srgbClr val="FF0000"/>
                </a:solidFill>
                <a:latin typeface="Arial Black" panose="020B0A04020102020204" pitchFamily="34" charset="0"/>
              </a:rPr>
              <a:t>Teleks İle Rezervasyon :</a:t>
            </a:r>
          </a:p>
        </p:txBody>
      </p:sp>
      <p:sp>
        <p:nvSpPr>
          <p:cNvPr id="3" name="İçerik Yer Tutucusu 2">
            <a:extLst>
              <a:ext uri="{FF2B5EF4-FFF2-40B4-BE49-F238E27FC236}">
                <a16:creationId xmlns="" xmlns:a16="http://schemas.microsoft.com/office/drawing/2014/main" id="{B84AD6C7-BFD5-444A-933E-F7C504E83DE0}"/>
              </a:ext>
            </a:extLst>
          </p:cNvPr>
          <p:cNvSpPr>
            <a:spLocks noGrp="1"/>
          </p:cNvSpPr>
          <p:nvPr>
            <p:ph idx="1"/>
          </p:nvPr>
        </p:nvSpPr>
        <p:spPr>
          <a:xfrm>
            <a:off x="879423" y="1798819"/>
            <a:ext cx="10433154" cy="4137285"/>
          </a:xfrm>
        </p:spPr>
        <p:txBody>
          <a:bodyPr>
            <a:normAutofit/>
          </a:bodyPr>
          <a:lstStyle/>
          <a:p>
            <a:r>
              <a:rPr lang="tr-TR" sz="3200" dirty="0">
                <a:solidFill>
                  <a:schemeClr val="accent2">
                    <a:lumMod val="75000"/>
                  </a:schemeClr>
                </a:solidFill>
              </a:rPr>
              <a:t>Eskiden yaygın bir haberleşme aracı olan teleks günümüzde önemini yitirmeye başlamıştır. Rezervasyon isteği teleks ile gönderildiğinde bilgi aynı anda otele ulaşmış olmaktadır. Teleks makinesi hatta iken olumlu ya da olumsuz olarak cevap vermek mümkündür. Teleks hatta iken rezervasyon talebine ait bilgilere ulaşılamamışsa, makine beklemeye alınarak ya da kapatılarak daha sonra cevap verilebilir.</a:t>
            </a:r>
          </a:p>
        </p:txBody>
      </p:sp>
    </p:spTree>
    <p:extLst>
      <p:ext uri="{BB962C8B-B14F-4D97-AF65-F5344CB8AC3E}">
        <p14:creationId xmlns:p14="http://schemas.microsoft.com/office/powerpoint/2010/main" val="2660345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AB45FD0-DD63-4F12-A1DE-782ED4FB9CEB}"/>
              </a:ext>
            </a:extLst>
          </p:cNvPr>
          <p:cNvSpPr>
            <a:spLocks noGrp="1"/>
          </p:cNvSpPr>
          <p:nvPr>
            <p:ph type="title"/>
          </p:nvPr>
        </p:nvSpPr>
        <p:spPr>
          <a:xfrm>
            <a:off x="0" y="0"/>
            <a:ext cx="10515600" cy="759137"/>
          </a:xfrm>
        </p:spPr>
        <p:txBody>
          <a:bodyPr>
            <a:normAutofit/>
          </a:bodyPr>
          <a:lstStyle/>
          <a:p>
            <a:r>
              <a:rPr lang="tr-TR" sz="3200" dirty="0">
                <a:solidFill>
                  <a:srgbClr val="FF0000"/>
                </a:solidFill>
                <a:latin typeface="Arial Black" panose="020B0A04020102020204" pitchFamily="34" charset="0"/>
              </a:rPr>
              <a:t>Faks İle Rezervasyon :</a:t>
            </a:r>
          </a:p>
        </p:txBody>
      </p:sp>
      <p:sp>
        <p:nvSpPr>
          <p:cNvPr id="3" name="İçerik Yer Tutucusu 2">
            <a:extLst>
              <a:ext uri="{FF2B5EF4-FFF2-40B4-BE49-F238E27FC236}">
                <a16:creationId xmlns="" xmlns:a16="http://schemas.microsoft.com/office/drawing/2014/main" id="{A5D420D2-B7EB-444C-8E5C-0042B388544B}"/>
              </a:ext>
            </a:extLst>
          </p:cNvPr>
          <p:cNvSpPr>
            <a:spLocks noGrp="1"/>
          </p:cNvSpPr>
          <p:nvPr>
            <p:ph idx="1"/>
          </p:nvPr>
        </p:nvSpPr>
        <p:spPr>
          <a:xfrm>
            <a:off x="674557" y="1658065"/>
            <a:ext cx="10882859" cy="2868965"/>
          </a:xfrm>
        </p:spPr>
        <p:txBody>
          <a:bodyPr>
            <a:normAutofit/>
          </a:bodyPr>
          <a:lstStyle/>
          <a:p>
            <a:r>
              <a:rPr lang="tr-TR" dirty="0">
                <a:solidFill>
                  <a:schemeClr val="accent2">
                    <a:lumMod val="75000"/>
                  </a:schemeClr>
                </a:solidFill>
              </a:rPr>
              <a:t>Günümüzde telefondan sonra rezervasyon bilgilerinin iletilmesinde en yaygın olarak kullanılan iletişim aracı fakstır. Rezervasyon isteği yazılı olarak faks makinesi ile gönderilir. Telekste olduğu gibi mesajlar karşı tarafa aynı anda gönderilir fakat cevaplama otelin uygunluk durumu kontrol edildikten sonra verilir. Kabul edilsin ya da edilmesin rezervasyon isteklerinin cevabı kısa sürede misafire ulaştırılır. </a:t>
            </a:r>
          </a:p>
        </p:txBody>
      </p:sp>
    </p:spTree>
    <p:extLst>
      <p:ext uri="{BB962C8B-B14F-4D97-AF65-F5344CB8AC3E}">
        <p14:creationId xmlns:p14="http://schemas.microsoft.com/office/powerpoint/2010/main" val="2050078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006A67E6-11E4-43FF-9B8E-1B492300992C}"/>
              </a:ext>
            </a:extLst>
          </p:cNvPr>
          <p:cNvSpPr>
            <a:spLocks noGrp="1"/>
          </p:cNvSpPr>
          <p:nvPr>
            <p:ph type="title"/>
          </p:nvPr>
        </p:nvSpPr>
        <p:spPr>
          <a:xfrm>
            <a:off x="0" y="18256"/>
            <a:ext cx="10515600" cy="971096"/>
          </a:xfrm>
        </p:spPr>
        <p:txBody>
          <a:bodyPr>
            <a:normAutofit/>
          </a:bodyPr>
          <a:lstStyle/>
          <a:p>
            <a:r>
              <a:rPr lang="tr-TR" sz="3600" dirty="0">
                <a:solidFill>
                  <a:srgbClr val="FF0000"/>
                </a:solidFill>
                <a:latin typeface="Arial Black" panose="020B0A04020102020204" pitchFamily="34" charset="0"/>
              </a:rPr>
              <a:t>Kişisel Rezervasyon :</a:t>
            </a:r>
          </a:p>
        </p:txBody>
      </p:sp>
      <p:sp>
        <p:nvSpPr>
          <p:cNvPr id="3" name="İçerik Yer Tutucusu 2">
            <a:extLst>
              <a:ext uri="{FF2B5EF4-FFF2-40B4-BE49-F238E27FC236}">
                <a16:creationId xmlns="" xmlns:a16="http://schemas.microsoft.com/office/drawing/2014/main" id="{819905A8-482C-4C53-98B4-8C2899B87185}"/>
              </a:ext>
            </a:extLst>
          </p:cNvPr>
          <p:cNvSpPr>
            <a:spLocks noGrp="1"/>
          </p:cNvSpPr>
          <p:nvPr>
            <p:ph idx="1"/>
          </p:nvPr>
        </p:nvSpPr>
        <p:spPr>
          <a:xfrm>
            <a:off x="838200" y="2095448"/>
            <a:ext cx="10515600" cy="3151109"/>
          </a:xfrm>
        </p:spPr>
        <p:txBody>
          <a:bodyPr/>
          <a:lstStyle/>
          <a:p>
            <a:r>
              <a:rPr lang="tr-TR" dirty="0">
                <a:solidFill>
                  <a:schemeClr val="accent2">
                    <a:lumMod val="50000"/>
                  </a:schemeClr>
                </a:solidFill>
              </a:rPr>
              <a:t>Müşterilerin konaklama yapmadan önce bizzat kendisinin gelip ya da başka birinin vasıtasıyla rezervasyon yaptırma işlemidir. Genellikle faydalanacağı hizmetleri bizzat yerinde görüp karar vermek isteyen müşteriler kullanmaktadırlar. Eğer karar olumlu ise ön büro rezervasyonun kesinleşmesi için bir miktar kaparo isteyebilir. Bu yolla rezervasyon talebi yoğun değildir. </a:t>
            </a:r>
          </a:p>
        </p:txBody>
      </p:sp>
    </p:spTree>
    <p:extLst>
      <p:ext uri="{BB962C8B-B14F-4D97-AF65-F5344CB8AC3E}">
        <p14:creationId xmlns:p14="http://schemas.microsoft.com/office/powerpoint/2010/main" val="1966193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6D744662-7EB2-4F40-AE20-652B4246BAA2}"/>
              </a:ext>
            </a:extLst>
          </p:cNvPr>
          <p:cNvSpPr>
            <a:spLocks noGrp="1"/>
          </p:cNvSpPr>
          <p:nvPr>
            <p:ph type="title"/>
          </p:nvPr>
        </p:nvSpPr>
        <p:spPr>
          <a:xfrm>
            <a:off x="178632" y="140273"/>
            <a:ext cx="11858469" cy="6590311"/>
          </a:xfrm>
        </p:spPr>
        <p:txBody>
          <a:bodyPr>
            <a:normAutofit fontScale="90000"/>
          </a:bodyPr>
          <a:lstStyle/>
          <a:p>
            <a:r>
              <a:rPr lang="tr-TR" sz="2800" dirty="0">
                <a:solidFill>
                  <a:srgbClr val="00B050"/>
                </a:solidFill>
                <a:latin typeface="+mn-lt"/>
              </a:rPr>
              <a:t>Pek fazla kullanılmayan bu rezervasyon şeklinin en önemli avantajı; konuk veya konuk </a:t>
            </a:r>
            <a:r>
              <a:rPr lang="tr-TR" sz="2800" dirty="0" err="1">
                <a:solidFill>
                  <a:srgbClr val="00B050"/>
                </a:solidFill>
                <a:latin typeface="+mn-lt"/>
              </a:rPr>
              <a:t>adma</a:t>
            </a:r>
            <a:r>
              <a:rPr lang="tr-TR" sz="2800" dirty="0">
                <a:solidFill>
                  <a:srgbClr val="00B050"/>
                </a:solidFill>
                <a:latin typeface="+mn-lt"/>
              </a:rPr>
              <a:t> gelen kişi ile karşılıklı görüşme şansına sahip olmaktır. Bu özelliğinden dolayı rezervasyonun kesinlik kazanma ihtimali daha yüksektir.</a:t>
            </a:r>
            <a:br>
              <a:rPr lang="tr-TR" sz="2800" dirty="0">
                <a:solidFill>
                  <a:srgbClr val="00B050"/>
                </a:solidFill>
                <a:latin typeface="+mn-lt"/>
              </a:rPr>
            </a:br>
            <a:r>
              <a:rPr lang="tr-TR" sz="2800" dirty="0">
                <a:solidFill>
                  <a:srgbClr val="00B050"/>
                </a:solidFill>
                <a:latin typeface="+mn-lt"/>
              </a:rPr>
              <a:t>Bu süreçte;</a:t>
            </a:r>
            <a:br>
              <a:rPr lang="tr-TR" sz="2800" dirty="0">
                <a:solidFill>
                  <a:srgbClr val="00B050"/>
                </a:solidFill>
                <a:latin typeface="+mn-lt"/>
              </a:rPr>
            </a:br>
            <a:r>
              <a:rPr lang="tr-TR" sz="2800" dirty="0">
                <a:latin typeface="+mn-lt"/>
              </a:rPr>
              <a:t/>
            </a:r>
            <a:br>
              <a:rPr lang="tr-TR" sz="2800" dirty="0">
                <a:latin typeface="+mn-lt"/>
              </a:rPr>
            </a:br>
            <a:r>
              <a:rPr lang="tr-TR" sz="2800" dirty="0">
                <a:latin typeface="+mn-lt"/>
              </a:rPr>
              <a:t>• Rezervasyon formu doldurulur,</a:t>
            </a:r>
            <a:br>
              <a:rPr lang="tr-TR" sz="2800" dirty="0">
                <a:latin typeface="+mn-lt"/>
              </a:rPr>
            </a:br>
            <a:r>
              <a:rPr lang="tr-TR" sz="2800" dirty="0">
                <a:latin typeface="+mn-lt"/>
              </a:rPr>
              <a:t>• Ödeme yöntemi belirlenir,</a:t>
            </a:r>
            <a:br>
              <a:rPr lang="tr-TR" sz="2800" dirty="0">
                <a:latin typeface="+mn-lt"/>
              </a:rPr>
            </a:br>
            <a:r>
              <a:rPr lang="tr-TR" sz="2800" dirty="0">
                <a:latin typeface="+mn-lt"/>
              </a:rPr>
              <a:t>• Garantili ise garanti yöntemi belirlenir, </a:t>
            </a:r>
            <a:br>
              <a:rPr lang="tr-TR" sz="2800" dirty="0">
                <a:latin typeface="+mn-lt"/>
              </a:rPr>
            </a:br>
            <a:r>
              <a:rPr lang="tr-TR" sz="2800" dirty="0">
                <a:latin typeface="+mn-lt"/>
              </a:rPr>
              <a:t>• Garantisiz ise opsiyon saati kendisine bildirilir, </a:t>
            </a:r>
            <a:br>
              <a:rPr lang="tr-TR" sz="2800" dirty="0">
                <a:latin typeface="+mn-lt"/>
              </a:rPr>
            </a:br>
            <a:r>
              <a:rPr lang="tr-TR" sz="2800" dirty="0">
                <a:latin typeface="+mn-lt"/>
              </a:rPr>
              <a:t>• </a:t>
            </a:r>
            <a:r>
              <a:rPr lang="tr-TR" sz="2800" dirty="0" err="1">
                <a:latin typeface="+mn-lt"/>
              </a:rPr>
              <a:t>Konfırmasyon</a:t>
            </a:r>
            <a:r>
              <a:rPr lang="tr-TR" sz="2800" dirty="0">
                <a:latin typeface="+mn-lt"/>
              </a:rPr>
              <a:t> belgesi düzenlenir verilir, </a:t>
            </a:r>
            <a:br>
              <a:rPr lang="tr-TR" sz="2800" dirty="0">
                <a:latin typeface="+mn-lt"/>
              </a:rPr>
            </a:br>
            <a:r>
              <a:rPr lang="tr-TR" sz="2800" dirty="0">
                <a:latin typeface="+mn-lt"/>
              </a:rPr>
              <a:t>• Form ve belgeler dosyalanır, </a:t>
            </a:r>
            <a:br>
              <a:rPr lang="tr-TR" sz="2800" dirty="0">
                <a:latin typeface="+mn-lt"/>
              </a:rPr>
            </a:br>
            <a:r>
              <a:rPr lang="tr-TR" sz="2800" dirty="0">
                <a:latin typeface="+mn-lt"/>
              </a:rPr>
              <a:t>• Rezervasyon kartı, defteri veya </a:t>
            </a:r>
            <a:r>
              <a:rPr lang="tr-TR" sz="2800" dirty="0" err="1">
                <a:latin typeface="+mn-lt"/>
              </a:rPr>
              <a:t>rack’i</a:t>
            </a:r>
            <a:r>
              <a:rPr lang="tr-TR" sz="2800" dirty="0">
                <a:latin typeface="+mn-lt"/>
              </a:rPr>
              <a:t> doldurulur, </a:t>
            </a:r>
            <a:br>
              <a:rPr lang="tr-TR" sz="2800" dirty="0">
                <a:latin typeface="+mn-lt"/>
              </a:rPr>
            </a:br>
            <a:r>
              <a:rPr lang="tr-TR" sz="2800" dirty="0">
                <a:latin typeface="+mn-lt"/>
              </a:rPr>
              <a:t/>
            </a:r>
            <a:br>
              <a:rPr lang="tr-TR" sz="2800" dirty="0">
                <a:latin typeface="+mn-lt"/>
              </a:rPr>
            </a:br>
            <a:r>
              <a:rPr lang="tr-TR" sz="2800" dirty="0">
                <a:solidFill>
                  <a:srgbClr val="00B050"/>
                </a:solidFill>
                <a:latin typeface="+mn-lt"/>
              </a:rPr>
              <a:t>Yer ayırtma işlemi gerçekleştirilmemişse; </a:t>
            </a:r>
            <a:r>
              <a:rPr lang="tr-TR" sz="2800" dirty="0">
                <a:latin typeface="+mn-lt"/>
              </a:rPr>
              <a:t/>
            </a:r>
            <a:br>
              <a:rPr lang="tr-TR" sz="2800" dirty="0">
                <a:latin typeface="+mn-lt"/>
              </a:rPr>
            </a:br>
            <a:r>
              <a:rPr lang="tr-TR" sz="2800" dirty="0">
                <a:latin typeface="+mn-lt"/>
              </a:rPr>
              <a:t/>
            </a:r>
            <a:br>
              <a:rPr lang="tr-TR" sz="2800" dirty="0">
                <a:latin typeface="+mn-lt"/>
              </a:rPr>
            </a:br>
            <a:r>
              <a:rPr lang="tr-TR" sz="2800" dirty="0">
                <a:latin typeface="+mn-lt"/>
              </a:rPr>
              <a:t>• Bekleme listesine alınabileceği söylenir, </a:t>
            </a:r>
            <a:br>
              <a:rPr lang="tr-TR" sz="2800" dirty="0">
                <a:latin typeface="+mn-lt"/>
              </a:rPr>
            </a:br>
            <a:r>
              <a:rPr lang="tr-TR" sz="2800" dirty="0">
                <a:latin typeface="+mn-lt"/>
              </a:rPr>
              <a:t>• Başka bir işletmede yer bulmada yardımcı olunur.</a:t>
            </a:r>
          </a:p>
        </p:txBody>
      </p:sp>
    </p:spTree>
    <p:extLst>
      <p:ext uri="{BB962C8B-B14F-4D97-AF65-F5344CB8AC3E}">
        <p14:creationId xmlns:p14="http://schemas.microsoft.com/office/powerpoint/2010/main" val="2427774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 xmlns:a16="http://schemas.microsoft.com/office/drawing/2014/main" id="{DCF2A9BC-D234-44B0-AC02-99648B6B0346}"/>
              </a:ext>
            </a:extLst>
          </p:cNvPr>
          <p:cNvSpPr>
            <a:spLocks noGrp="1"/>
          </p:cNvSpPr>
          <p:nvPr>
            <p:ph type="title"/>
          </p:nvPr>
        </p:nvSpPr>
        <p:spPr>
          <a:xfrm>
            <a:off x="133662" y="250604"/>
            <a:ext cx="10515600" cy="1195947"/>
          </a:xfrm>
        </p:spPr>
        <p:txBody>
          <a:bodyPr>
            <a:normAutofit/>
          </a:bodyPr>
          <a:lstStyle/>
          <a:p>
            <a:r>
              <a:rPr lang="tr-TR" sz="3200" dirty="0">
                <a:solidFill>
                  <a:srgbClr val="FF0000"/>
                </a:solidFill>
                <a:latin typeface="Arial Black" panose="020B0A04020102020204" pitchFamily="34" charset="0"/>
              </a:rPr>
              <a:t>Rezervasyonda İnternet Kullanımı :</a:t>
            </a:r>
          </a:p>
        </p:txBody>
      </p:sp>
      <p:sp>
        <p:nvSpPr>
          <p:cNvPr id="4" name="Metin Yer Tutucusu 3">
            <a:extLst>
              <a:ext uri="{FF2B5EF4-FFF2-40B4-BE49-F238E27FC236}">
                <a16:creationId xmlns="" xmlns:a16="http://schemas.microsoft.com/office/drawing/2014/main" id="{9E894C17-F54B-4920-92A0-98951115BC8A}"/>
              </a:ext>
            </a:extLst>
          </p:cNvPr>
          <p:cNvSpPr>
            <a:spLocks noGrp="1"/>
          </p:cNvSpPr>
          <p:nvPr>
            <p:ph idx="1"/>
          </p:nvPr>
        </p:nvSpPr>
        <p:spPr>
          <a:xfrm>
            <a:off x="414103" y="2323475"/>
            <a:ext cx="11363793" cy="3552669"/>
          </a:xfrm>
        </p:spPr>
        <p:txBody>
          <a:bodyPr>
            <a:normAutofit fontScale="40000" lnSpcReduction="20000"/>
          </a:bodyPr>
          <a:lstStyle/>
          <a:p>
            <a:r>
              <a:rPr lang="tr-TR" sz="6000" dirty="0">
                <a:solidFill>
                  <a:schemeClr val="accent1">
                    <a:lumMod val="75000"/>
                  </a:schemeClr>
                </a:solidFill>
                <a:latin typeface="Arial Black" panose="020B0A04020102020204" pitchFamily="34" charset="0"/>
              </a:rPr>
              <a:t>Bilgisayar (İnternet) İle Rezervasyon : </a:t>
            </a:r>
            <a:r>
              <a:rPr lang="tr-TR" sz="7000" dirty="0">
                <a:solidFill>
                  <a:schemeClr val="accent2">
                    <a:lumMod val="75000"/>
                  </a:schemeClr>
                </a:solidFill>
              </a:rPr>
              <a:t>İnternet, günümüz dünyasının en popüler konularından birisini oluşturmakta olup, Dünya genelinde her türlü bilginin, bulunduğu en büyük bilgisayar ağı olarak tanımlanabilir. İnternet ilk olarak Amerikan Silahlı Kuvvetlerinin bir projesi olarak planlanmıştır. Oluşturulan bilgisayar ağına önce ordu, daha sonraları da kamu kurumlan ve okullar eklenmiş ve zamanla ağa, dünyadaki diğer ülkelerde bağlanmıştır. 199O’lı yılların başlarında devlet kuruluşlarının ve akademisyenlerin kullandığı internet, 1993 den itibaren çok yaygınlaşmış, bulunan ağa her bilgisayar sahibi gerekli protokolü sağladığı takdirde telefon hatları yardımıyla bu ağa bağlanabilmektedir.</a:t>
            </a:r>
            <a:endParaRPr lang="tr-TR" sz="7000" dirty="0">
              <a:solidFill>
                <a:schemeClr val="accent2">
                  <a:lumMod val="75000"/>
                </a:schemeClr>
              </a:solidFill>
              <a:latin typeface="Arial Black" panose="020B0A04020102020204" pitchFamily="34" charset="0"/>
            </a:endParaRPr>
          </a:p>
        </p:txBody>
      </p:sp>
    </p:spTree>
    <p:extLst>
      <p:ext uri="{BB962C8B-B14F-4D97-AF65-F5344CB8AC3E}">
        <p14:creationId xmlns:p14="http://schemas.microsoft.com/office/powerpoint/2010/main" val="350558390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8431</TotalTime>
  <Words>959</Words>
  <Application>Microsoft Office PowerPoint</Application>
  <PresentationFormat>Özel</PresentationFormat>
  <Paragraphs>34</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Office Teması</vt:lpstr>
      <vt:lpstr>4. ÜNİTE  </vt:lpstr>
      <vt:lpstr>Ön Büronun Alt Bölümleri ve Çalışma Esasları Rezervasyon Bölümü :</vt:lpstr>
      <vt:lpstr>Telefon İle Rezervasyon :</vt:lpstr>
      <vt:lpstr>Mektup İle Rezervasyon :</vt:lpstr>
      <vt:lpstr>Teleks İle Rezervasyon :</vt:lpstr>
      <vt:lpstr>Faks İle Rezervasyon :</vt:lpstr>
      <vt:lpstr>Kişisel Rezervasyon :</vt:lpstr>
      <vt:lpstr>Pek fazla kullanılmayan bu rezervasyon şeklinin en önemli avantajı; konuk veya konuk adma gelen kişi ile karşılıklı görüşme şansına sahip olmaktır. Bu özelliğinden dolayı rezervasyonun kesinlik kazanma ihtimali daha yüksektir. Bu süreçte;  • Rezervasyon formu doldurulur, • Ödeme yöntemi belirlenir, • Garantili ise garanti yöntemi belirlenir,  • Garantisiz ise opsiyon saati kendisine bildirilir,  • Konfırmasyon belgesi düzenlenir verilir,  • Form ve belgeler dosyalanır,  • Rezervasyon kartı, defteri veya rack’i doldurulur,   Yer ayırtma işlemi gerçekleştirilmemişse;   • Bekleme listesine alınabileceği söylenir,  • Başka bir işletmede yer bulmada yardımcı olunur.</vt:lpstr>
      <vt:lpstr>Rezervasyonda İnternet Kullanımı :</vt:lpstr>
      <vt:lpstr>  Merkezi Rezervasyon Ofisleri: Merkezi Rezervasyon Ofisleri (Central Reservation Office / CRO); konaklama işletmeleri, seyahat acentaları, araç kiralama hizmetleri ve havayolu firmaları arasındaki iletişimi sağlayan dünya geneline yaygın bilgisayar ağına sahip rezervasyon organizasyonlarıdır. </vt:lpstr>
      <vt:lpstr>   Merkezi Rezervasyon Sistemleri: Merkezi Rezervasyon Ofislerinin kullandıkları iletişim ağına da merkezi rezervasyon sistemi (Central Reservation System/CRS) adı verilmektedir. Sistemde; havayolu, konaklama, seyahat ve araç kiralama firmaları arasında doğrudan ya da dolaylı bir iletişim sayesinde rezervasyon işlemleri hızlı ve doğru biçimde yürütülür. Günümüzde bu sistemler aracılığıyla müşterilerin isimleri, telefonları, adresleri ve varsa seyahat ettikleri belli günler kayıt edilerek; rezervasyonlar yapılmakta, bekleme listesindeki müşteriler kolayca izlenebilmekte tarifelerdeki değişmeler de hızla müşterilere duyurulabilmektedir.</vt:lpstr>
      <vt:lpstr>   Birleştirilmiş Rezervasyon Sistemleri: Zincir işletmelerde kullanılır. Zincir üyesi her işletmedeki kullanılabilir oda durumu, oda fıyatları ve sunulan diğer hizmetlerle ilgili bilgiler, belirli bir veri tabanı sistemi ile merkez tarafından sürekli olarak kullanılabilmektedir. Böylece zincir bünyesindeki otellere işletme dışından yapılan rezervasyon maliyetlerinde bir tasarruf sağlanmaktadır. </vt:lpstr>
      <vt:lpstr>    Bağımsız Rezervasyon Sistemleri: İkinci gurupta yer alan Bağımsız Rezervasyon Sistemleri ise, zincir işletmeler dışındaki işletmelerin dahil olduklan merkezi sistemlerdir. Merkezi rezervasyon sistemleri, merkezdeki bir rezervasyon ofisi tarafından yönetilir. Bu ofisler, tarifelere ve kullanım durumlarına ilişkin verileri işletmelerden on-line bağlantılarla almaktadır. Elektronik sisteme bağlı olmayan işletmeler de diğer iletişim araçları ile bilgileri ve bunların geçerlilik sürelerini bu merkezi ofislere gönderirler.</vt:lpstr>
      <vt:lpstr>KAYNAKÇA: Demirtaş, N. (2010).Önbüro İşlemleri, Ankuzem,1. Baskı.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 Büro İşlemleri</dc:title>
  <dc:creator>Ayşe Gül Şıvkın</dc:creator>
  <cp:lastModifiedBy>kumsaal</cp:lastModifiedBy>
  <cp:revision>148</cp:revision>
  <dcterms:created xsi:type="dcterms:W3CDTF">2019-10-22T15:58:53Z</dcterms:created>
  <dcterms:modified xsi:type="dcterms:W3CDTF">2019-11-20T19:46:48Z</dcterms:modified>
</cp:coreProperties>
</file>