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9"/>
  </p:notesMasterIdLst>
  <p:sldIdLst>
    <p:sldId id="256" r:id="rId2"/>
    <p:sldId id="258" r:id="rId3"/>
    <p:sldId id="259" r:id="rId4"/>
    <p:sldId id="260" r:id="rId5"/>
    <p:sldId id="261" r:id="rId6"/>
    <p:sldId id="262" r:id="rId7"/>
    <p:sldId id="263" r:id="rId8"/>
    <p:sldId id="304" r:id="rId9"/>
    <p:sldId id="305" r:id="rId10"/>
    <p:sldId id="306" r:id="rId11"/>
    <p:sldId id="307" r:id="rId12"/>
    <p:sldId id="308" r:id="rId13"/>
    <p:sldId id="309" r:id="rId14"/>
    <p:sldId id="310" r:id="rId15"/>
    <p:sldId id="311" r:id="rId16"/>
    <p:sldId id="312" r:id="rId17"/>
    <p:sldId id="313" r:id="rId18"/>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6A91BC7-049A-4527-8419-BDDF159D35DB}" type="datetimeFigureOut">
              <a:rPr lang="tr-TR" smtClean="0"/>
              <a:pPr/>
              <a:t>30.01.2017</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2C0F97B-6657-4083-A50F-1E70D8B54941}" type="slidenum">
              <a:rPr lang="tr-TR" smtClean="0"/>
              <a:pPr/>
              <a:t>‹#›</a:t>
            </a:fld>
            <a:endParaRPr lang="tr-TR"/>
          </a:p>
        </p:txBody>
      </p:sp>
    </p:spTree>
    <p:extLst>
      <p:ext uri="{BB962C8B-B14F-4D97-AF65-F5344CB8AC3E}">
        <p14:creationId xmlns:p14="http://schemas.microsoft.com/office/powerpoint/2010/main" val="17594652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19" name="Footer Placeholder 18"/>
          <p:cNvSpPr>
            <a:spLocks noGrp="1"/>
          </p:cNvSpPr>
          <p:nvPr>
            <p:ph type="ftr" sz="quarter" idx="11"/>
          </p:nvPr>
        </p:nvSpPr>
        <p:spPr/>
        <p:txBody>
          <a:bodyPr/>
          <a:lstStyle/>
          <a:p>
            <a:endParaRPr lang="tr-TR"/>
          </a:p>
        </p:txBody>
      </p:sp>
      <p:sp>
        <p:nvSpPr>
          <p:cNvPr id="27" name="Slide Number Placeholder 26"/>
          <p:cNvSpPr>
            <a:spLocks noGrp="1"/>
          </p:cNvSpPr>
          <p:nvPr>
            <p:ph type="sldNum" sz="quarter" idx="12"/>
          </p:nvPr>
        </p:nvSpPr>
        <p:spPr/>
        <p:txBody>
          <a:bodyPr/>
          <a:lstStyle/>
          <a:p>
            <a:fld id="{28D84342-8543-4A53-AA2B-1DC3B49EEE9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28D84342-8543-4A53-AA2B-1DC3B49EEE90}"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28D84342-8543-4A53-AA2B-1DC3B49EEE90}"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fld id="{8F2A60D0-2969-42D3-A8B5-4569EA3630B6}" type="datetimeFigureOut">
              <a:rPr lang="tr-TR" smtClean="0"/>
              <a:pPr/>
              <a:t>30.01.2017</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a:xfrm>
            <a:off x="8077200" y="6356350"/>
            <a:ext cx="609600" cy="365125"/>
          </a:xfrm>
        </p:spPr>
        <p:txBody>
          <a:bodyPr/>
          <a:lstStyle/>
          <a:p>
            <a:fld id="{28D84342-8543-4A53-AA2B-1DC3B49EEE90}" type="slidenum">
              <a:rPr lang="tr-TR" smtClean="0"/>
              <a:pPr/>
              <a:t>‹#›</a:t>
            </a:fld>
            <a:endParaRPr lang="tr-T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8F2A60D0-2969-42D3-A8B5-4569EA3630B6}" type="datetimeFigureOut">
              <a:rPr lang="tr-TR" smtClean="0"/>
              <a:pPr/>
              <a:t>30.01.2017</a:t>
            </a:fld>
            <a:endParaRPr lang="tr-T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28D84342-8543-4A53-AA2B-1DC3B49EEE90}" type="slidenum">
              <a:rPr lang="tr-TR" smtClean="0"/>
              <a:pPr/>
              <a:t>‹#›</a:t>
            </a:fld>
            <a:endParaRPr lang="tr-T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normAutofit/>
          </a:bodyPr>
          <a:lstStyle/>
          <a:p>
            <a:pPr algn="ctr"/>
            <a:r>
              <a:rPr lang="tr-TR" b="1" dirty="0" smtClean="0"/>
              <a:t>ÇOCUK SAĞLIĞININ DEĞERLENDİRİLMESİ</a:t>
            </a:r>
            <a:endParaRPr lang="tr-TR" b="1" dirty="0"/>
          </a:p>
        </p:txBody>
      </p:sp>
      <p:sp>
        <p:nvSpPr>
          <p:cNvPr id="3" name="Alt Başlık 2"/>
          <p:cNvSpPr>
            <a:spLocks noGrp="1"/>
          </p:cNvSpPr>
          <p:nvPr>
            <p:ph type="subTitle" idx="1"/>
          </p:nvPr>
        </p:nvSpPr>
        <p:spPr/>
        <p:txBody>
          <a:bodyPr>
            <a:normAutofit/>
          </a:bodyPr>
          <a:lstStyle/>
          <a:p>
            <a:endParaRPr lang="tr-TR" dirty="0" smtClean="0"/>
          </a:p>
          <a:p>
            <a:endParaRPr lang="tr-TR" dirty="0"/>
          </a:p>
          <a:p>
            <a:pPr algn="ctr"/>
            <a:r>
              <a:rPr lang="tr-TR" sz="2600" b="1" smtClean="0"/>
              <a:t>Doç</a:t>
            </a:r>
            <a:r>
              <a:rPr lang="tr-TR" sz="2600" b="1" dirty="0" smtClean="0"/>
              <a:t>. Dr. Ender DURUALP</a:t>
            </a:r>
            <a:endParaRPr lang="tr-TR" sz="2600" b="1" dirty="0"/>
          </a:p>
        </p:txBody>
      </p:sp>
    </p:spTree>
    <p:extLst>
      <p:ext uri="{BB962C8B-B14F-4D97-AF65-F5344CB8AC3E}">
        <p14:creationId xmlns:p14="http://schemas.microsoft.com/office/powerpoint/2010/main" val="15328588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807361"/>
            <a:ext cx="8712968" cy="4051437"/>
          </a:xfrm>
        </p:spPr>
        <p:txBody>
          <a:bodyPr>
            <a:noAutofit/>
          </a:bodyPr>
          <a:lstStyle/>
          <a:p>
            <a:pPr marL="0" indent="0">
              <a:buNone/>
            </a:pPr>
            <a:r>
              <a:rPr lang="x-none" sz="2600">
                <a:solidFill>
                  <a:srgbClr val="FF0000"/>
                </a:solidFill>
              </a:rPr>
              <a:t>6 Ayın Üzerindeki Bebekler</a:t>
            </a:r>
            <a:endParaRPr lang="tr-TR" sz="2600" b="1" dirty="0">
              <a:solidFill>
                <a:srgbClr val="FF0000"/>
              </a:solidFill>
            </a:endParaRPr>
          </a:p>
          <a:p>
            <a:r>
              <a:rPr lang="tr-TR" sz="2600" dirty="0"/>
              <a:t>Ayrılık ve yabancı </a:t>
            </a:r>
            <a:r>
              <a:rPr lang="tr-TR" sz="2600" dirty="0" err="1"/>
              <a:t>anksiyetesinin</a:t>
            </a:r>
            <a:r>
              <a:rPr lang="tr-TR" sz="2600" dirty="0"/>
              <a:t> gelişmesi nedeniyle, genellikle fiziksel değerlendirmeye tepkilidirler. Bu nedenle ebeveynleri ile birlikte olmaları sağlanmalıdır. Değerlendirme sırasında annenin kucağında oturtulmaları onları rahatlatır. </a:t>
            </a:r>
            <a:endParaRPr lang="tr-TR" sz="2600" dirty="0" smtClean="0"/>
          </a:p>
          <a:p>
            <a:r>
              <a:rPr lang="en-US" sz="2600" dirty="0" err="1"/>
              <a:t>Bebekte</a:t>
            </a:r>
            <a:r>
              <a:rPr lang="en-US" sz="2600" dirty="0"/>
              <a:t> </a:t>
            </a:r>
            <a:r>
              <a:rPr lang="en-US" sz="2600" dirty="0" err="1"/>
              <a:t>fiziksel</a:t>
            </a:r>
            <a:r>
              <a:rPr lang="en-US" sz="2600" dirty="0"/>
              <a:t> </a:t>
            </a:r>
            <a:r>
              <a:rPr lang="en-US" sz="2600" dirty="0" err="1"/>
              <a:t>değerlendirme</a:t>
            </a:r>
            <a:r>
              <a:rPr lang="en-US" sz="2600" dirty="0"/>
              <a:t> </a:t>
            </a:r>
            <a:r>
              <a:rPr lang="en-US" sz="2600" dirty="0" err="1"/>
              <a:t>sırasında</a:t>
            </a:r>
            <a:r>
              <a:rPr lang="en-US" sz="2600" dirty="0"/>
              <a:t> (</a:t>
            </a:r>
            <a:r>
              <a:rPr lang="en-US" sz="2600" dirty="0" err="1"/>
              <a:t>örneğin</a:t>
            </a:r>
            <a:r>
              <a:rPr lang="en-US" sz="2600" dirty="0"/>
              <a:t> </a:t>
            </a:r>
            <a:r>
              <a:rPr lang="en-US" sz="2600" dirty="0" err="1"/>
              <a:t>ekstremitelerin</a:t>
            </a:r>
            <a:r>
              <a:rPr lang="en-US" sz="2600" dirty="0"/>
              <a:t> </a:t>
            </a:r>
            <a:r>
              <a:rPr lang="en-US" sz="2600" dirty="0" err="1"/>
              <a:t>hareketliliği</a:t>
            </a:r>
            <a:r>
              <a:rPr lang="en-US" sz="2600" dirty="0"/>
              <a:t> </a:t>
            </a:r>
            <a:r>
              <a:rPr lang="en-US" sz="2600" dirty="0" err="1"/>
              <a:t>ve</a:t>
            </a:r>
            <a:r>
              <a:rPr lang="en-US" sz="2600" dirty="0"/>
              <a:t> </a:t>
            </a:r>
            <a:r>
              <a:rPr lang="en-US" sz="2600" dirty="0" err="1"/>
              <a:t>refleksler</a:t>
            </a:r>
            <a:r>
              <a:rPr lang="en-US" sz="2600" dirty="0"/>
              <a:t> </a:t>
            </a:r>
            <a:r>
              <a:rPr lang="en-US" sz="2600" dirty="0" err="1"/>
              <a:t>değerlendirilirken</a:t>
            </a:r>
            <a:r>
              <a:rPr lang="en-US" sz="2600" dirty="0"/>
              <a:t>) </a:t>
            </a:r>
            <a:r>
              <a:rPr lang="en-US" sz="2600" dirty="0" err="1" smtClean="0"/>
              <a:t>oyundan</a:t>
            </a:r>
            <a:r>
              <a:rPr lang="en-US" sz="2600" dirty="0" smtClean="0"/>
              <a:t> </a:t>
            </a:r>
            <a:r>
              <a:rPr lang="en-US" sz="2600" dirty="0" err="1"/>
              <a:t>yararlanılır</a:t>
            </a:r>
            <a:r>
              <a:rPr lang="en-US" sz="2600" dirty="0"/>
              <a:t>.  </a:t>
            </a:r>
            <a:r>
              <a:rPr lang="en-US" sz="2600" dirty="0" err="1"/>
              <a:t>Sakinleştirmek</a:t>
            </a:r>
            <a:r>
              <a:rPr lang="en-US" sz="2600" dirty="0"/>
              <a:t> </a:t>
            </a:r>
            <a:r>
              <a:rPr lang="en-US" sz="2600" dirty="0" err="1"/>
              <a:t>için</a:t>
            </a:r>
            <a:r>
              <a:rPr lang="en-US" sz="2600" dirty="0"/>
              <a:t> </a:t>
            </a:r>
            <a:r>
              <a:rPr lang="en-US" sz="2600" dirty="0" err="1"/>
              <a:t>emzik</a:t>
            </a:r>
            <a:r>
              <a:rPr lang="en-US" sz="2600" dirty="0"/>
              <a:t> </a:t>
            </a:r>
            <a:r>
              <a:rPr lang="en-US" sz="2600" dirty="0" err="1"/>
              <a:t>ve</a:t>
            </a:r>
            <a:r>
              <a:rPr lang="en-US" sz="2600" dirty="0"/>
              <a:t> </a:t>
            </a:r>
            <a:r>
              <a:rPr lang="en-US" sz="2600" dirty="0" err="1"/>
              <a:t>biberon</a:t>
            </a:r>
            <a:r>
              <a:rPr lang="en-US" sz="2600" dirty="0"/>
              <a:t> </a:t>
            </a:r>
            <a:r>
              <a:rPr lang="en-US" sz="2600" dirty="0" err="1"/>
              <a:t>kullanılabilir</a:t>
            </a:r>
            <a:r>
              <a:rPr lang="en-US" sz="2600" dirty="0"/>
              <a:t>. Bu </a:t>
            </a:r>
            <a:r>
              <a:rPr lang="en-US" sz="2600" dirty="0" err="1"/>
              <a:t>yaş</a:t>
            </a:r>
            <a:r>
              <a:rPr lang="en-US" sz="2600" dirty="0"/>
              <a:t> </a:t>
            </a:r>
            <a:r>
              <a:rPr lang="en-US" sz="2600" dirty="0" err="1"/>
              <a:t>grubundaki</a:t>
            </a:r>
            <a:r>
              <a:rPr lang="en-US" sz="2600" dirty="0"/>
              <a:t> </a:t>
            </a:r>
            <a:r>
              <a:rPr lang="en-US" sz="2600" dirty="0" err="1"/>
              <a:t>bebekler</a:t>
            </a:r>
            <a:r>
              <a:rPr lang="en-US" sz="2600" dirty="0"/>
              <a:t> </a:t>
            </a:r>
            <a:r>
              <a:rPr lang="en-US" sz="2600" dirty="0" err="1"/>
              <a:t>yabancıların</a:t>
            </a:r>
            <a:r>
              <a:rPr lang="en-US" sz="2600" dirty="0"/>
              <a:t> </a:t>
            </a:r>
            <a:r>
              <a:rPr lang="en-US" sz="2600" dirty="0" err="1"/>
              <a:t>dokunmasından</a:t>
            </a:r>
            <a:r>
              <a:rPr lang="en-US" sz="2600" dirty="0"/>
              <a:t> </a:t>
            </a:r>
            <a:r>
              <a:rPr lang="en-US" sz="2600" dirty="0" err="1"/>
              <a:t>korkabildiklerinden</a:t>
            </a:r>
            <a:r>
              <a:rPr lang="en-US" sz="2600" dirty="0"/>
              <a:t>, </a:t>
            </a:r>
            <a:r>
              <a:rPr lang="en-US" sz="2600" dirty="0" err="1"/>
              <a:t>değerlendirmeye</a:t>
            </a:r>
            <a:r>
              <a:rPr lang="en-US" sz="2600" dirty="0"/>
              <a:t> </a:t>
            </a:r>
            <a:r>
              <a:rPr lang="en-US" sz="2600" dirty="0" err="1"/>
              <a:t>göğüs</a:t>
            </a:r>
            <a:r>
              <a:rPr lang="en-US" sz="2600" dirty="0"/>
              <a:t> </a:t>
            </a:r>
            <a:r>
              <a:rPr lang="en-US" sz="2600" dirty="0" err="1"/>
              <a:t>yerine</a:t>
            </a:r>
            <a:r>
              <a:rPr lang="en-US" sz="2600" dirty="0"/>
              <a:t> </a:t>
            </a:r>
            <a:r>
              <a:rPr lang="en-US" sz="2600" dirty="0" err="1"/>
              <a:t>ayaklardan</a:t>
            </a:r>
            <a:r>
              <a:rPr lang="en-US" sz="2600" dirty="0"/>
              <a:t> </a:t>
            </a:r>
            <a:r>
              <a:rPr lang="en-US" sz="2600" dirty="0" err="1"/>
              <a:t>ya</a:t>
            </a:r>
            <a:r>
              <a:rPr lang="en-US" sz="2600" dirty="0"/>
              <a:t> da </a:t>
            </a:r>
            <a:r>
              <a:rPr lang="en-US" sz="2600" dirty="0" err="1"/>
              <a:t>ellerden</a:t>
            </a:r>
            <a:r>
              <a:rPr lang="en-US" sz="2600" dirty="0"/>
              <a:t> </a:t>
            </a:r>
            <a:r>
              <a:rPr lang="en-US" sz="2600" dirty="0" err="1"/>
              <a:t>başlanır</a:t>
            </a:r>
            <a:r>
              <a:rPr lang="en-US" sz="2600" dirty="0"/>
              <a:t>. </a:t>
            </a:r>
            <a:r>
              <a:rPr lang="en-US" sz="2600" dirty="0" err="1"/>
              <a:t>Kalp</a:t>
            </a:r>
            <a:r>
              <a:rPr lang="en-US" sz="2600" dirty="0"/>
              <a:t> </a:t>
            </a:r>
            <a:r>
              <a:rPr lang="en-US" sz="2600" dirty="0" err="1"/>
              <a:t>sesleri</a:t>
            </a:r>
            <a:r>
              <a:rPr lang="en-US" sz="2600" dirty="0"/>
              <a:t> </a:t>
            </a:r>
            <a:r>
              <a:rPr lang="en-US" sz="2600" dirty="0" err="1"/>
              <a:t>ve</a:t>
            </a:r>
            <a:r>
              <a:rPr lang="en-US" sz="2600" dirty="0"/>
              <a:t> </a:t>
            </a:r>
            <a:r>
              <a:rPr lang="en-US" sz="2600" dirty="0" err="1"/>
              <a:t>akciğerler</a:t>
            </a:r>
            <a:r>
              <a:rPr lang="en-US" sz="2600" dirty="0"/>
              <a:t> </a:t>
            </a:r>
            <a:r>
              <a:rPr lang="en-US" sz="2600" dirty="0" err="1"/>
              <a:t>bebek</a:t>
            </a:r>
            <a:r>
              <a:rPr lang="en-US" sz="2600" dirty="0"/>
              <a:t> </a:t>
            </a:r>
            <a:r>
              <a:rPr lang="en-US" sz="2600" dirty="0" err="1"/>
              <a:t>sakinken</a:t>
            </a:r>
            <a:r>
              <a:rPr lang="en-US" sz="2600" dirty="0"/>
              <a:t> </a:t>
            </a:r>
            <a:r>
              <a:rPr lang="en-US" sz="2600" dirty="0" err="1"/>
              <a:t>dinlenmelidir</a:t>
            </a:r>
            <a:r>
              <a:rPr lang="en-US" sz="2600" dirty="0"/>
              <a:t>.  </a:t>
            </a:r>
            <a:endParaRPr lang="tr-TR" sz="2600" dirty="0"/>
          </a:p>
          <a:p>
            <a:pPr marL="0" indent="0">
              <a:buNone/>
            </a:pPr>
            <a:endParaRPr lang="tr-TR" sz="2600" dirty="0"/>
          </a:p>
        </p:txBody>
      </p:sp>
    </p:spTree>
    <p:extLst>
      <p:ext uri="{BB962C8B-B14F-4D97-AF65-F5344CB8AC3E}">
        <p14:creationId xmlns:p14="http://schemas.microsoft.com/office/powerpoint/2010/main" val="33551192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07504" y="1807361"/>
            <a:ext cx="8856984" cy="4051437"/>
          </a:xfrm>
        </p:spPr>
        <p:txBody>
          <a:bodyPr>
            <a:noAutofit/>
          </a:bodyPr>
          <a:lstStyle/>
          <a:p>
            <a:pPr marL="0" indent="0">
              <a:buNone/>
            </a:pPr>
            <a:r>
              <a:rPr lang="x-none" sz="2600">
                <a:solidFill>
                  <a:srgbClr val="FF0000"/>
                </a:solidFill>
              </a:rPr>
              <a:t>1-3 Yaş Dönemi</a:t>
            </a:r>
            <a:endParaRPr lang="tr-TR" sz="2600" b="1" dirty="0">
              <a:solidFill>
                <a:srgbClr val="FF0000"/>
              </a:solidFill>
            </a:endParaRPr>
          </a:p>
          <a:p>
            <a:r>
              <a:rPr lang="tr-TR" sz="2600" dirty="0"/>
              <a:t>Bu yaş dönemindeki çocuklar negatif, aktif ve meraklıdırlar.  Hareket eden ya da gürültü yapan her şeyin canlı olduğunu düşünürler ve korkarlar. Bulundukları ortama alışmaları zaman alabilir. Yabancı </a:t>
            </a:r>
            <a:r>
              <a:rPr lang="tr-TR" sz="2600" dirty="0" err="1"/>
              <a:t>anksiyetesi</a:t>
            </a:r>
            <a:r>
              <a:rPr lang="tr-TR" sz="2600" dirty="0"/>
              <a:t> nedeniyle, ebeveynlerinden ayrılmaktan hoşlanmazlar. Bu nedenle genellikle ebeveynin kucağında oturtularak muayene edilmesi yeğlenir. Sevdiği bir oyuncağı varsa onu tutmasına izin verilir. </a:t>
            </a:r>
            <a:endParaRPr lang="tr-TR" sz="2600" dirty="0" smtClean="0"/>
          </a:p>
          <a:p>
            <a:r>
              <a:rPr lang="tr-TR" sz="2600" dirty="0"/>
              <a:t>Basit ve tek anlamlı sözcükler kullanılmalıdır. İşlemleri açıklarken önce oyuncaklar üzerinde gösterilerek nasıl yapılacağı ve neler hissedeceği açıklanır. Kullanılacak aletleri tanıması için, önceden aletlerle oynamasına izin verilebilir. </a:t>
            </a:r>
          </a:p>
          <a:p>
            <a:endParaRPr lang="tr-TR" sz="2600" dirty="0"/>
          </a:p>
        </p:txBody>
      </p:sp>
    </p:spTree>
    <p:extLst>
      <p:ext uri="{BB962C8B-B14F-4D97-AF65-F5344CB8AC3E}">
        <p14:creationId xmlns:p14="http://schemas.microsoft.com/office/powerpoint/2010/main" val="21809552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323528" y="1807361"/>
            <a:ext cx="8496944" cy="4051437"/>
          </a:xfrm>
        </p:spPr>
        <p:txBody>
          <a:bodyPr>
            <a:noAutofit/>
          </a:bodyPr>
          <a:lstStyle/>
          <a:p>
            <a:r>
              <a:rPr lang="tr-TR" sz="2800" dirty="0"/>
              <a:t>Çocuğa “seni muayene edebilir miyim?” şeklinde soru sormaktan  kaçınılmalıdır, çünkü böyle bir soruya, dönemin özelliği nedeniyle verilecek olan yanıt “hayır” olacaktır. Fiziksel değerlendirmenin her aşamasında çocukla sakin bir ses tonu ile konuşulmalı ve ne yapılacağı açıklanmalıdır. Çocuğun kontrol duygusunu geliştirmek için seçme hakkı verilir. Örneğin “önce göğsüne mi yoksa karnına mı dokunayım?” ya da “oturmak mı, ayakta mı durmak istiyorsun?” gibi. </a:t>
            </a:r>
          </a:p>
        </p:txBody>
      </p:sp>
    </p:spTree>
    <p:extLst>
      <p:ext uri="{BB962C8B-B14F-4D97-AF65-F5344CB8AC3E}">
        <p14:creationId xmlns:p14="http://schemas.microsoft.com/office/powerpoint/2010/main" val="41547344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052736"/>
            <a:ext cx="8712968" cy="4806063"/>
          </a:xfrm>
        </p:spPr>
        <p:txBody>
          <a:bodyPr>
            <a:noAutofit/>
          </a:bodyPr>
          <a:lstStyle/>
          <a:p>
            <a:pPr marL="0" indent="0">
              <a:buNone/>
            </a:pPr>
            <a:r>
              <a:rPr lang="x-none" sz="2800">
                <a:solidFill>
                  <a:srgbClr val="FF0000"/>
                </a:solidFill>
              </a:rPr>
              <a:t>Okul Öncesi Dönem</a:t>
            </a:r>
            <a:endParaRPr lang="tr-TR" sz="2800" b="1" dirty="0">
              <a:solidFill>
                <a:srgbClr val="FF0000"/>
              </a:solidFill>
            </a:endParaRPr>
          </a:p>
          <a:p>
            <a:r>
              <a:rPr lang="tr-TR" sz="2800" dirty="0" smtClean="0"/>
              <a:t>Dönemin </a:t>
            </a:r>
            <a:r>
              <a:rPr lang="tr-TR" sz="2800" dirty="0"/>
              <a:t>başındaki çocuklar genellikle ebeveynlerin kucaklarını tercih ederken daha ileri yaşlarda muayene masasında rahat olabilirler. Genellikle kıyafetlerini çıkarmaya gönüllü olurlar fakat genital muayene yapılana kadar iç çamaşırları çıkarılmaz. </a:t>
            </a:r>
            <a:endParaRPr lang="tr-TR" sz="2800" dirty="0" smtClean="0"/>
          </a:p>
          <a:p>
            <a:r>
              <a:rPr lang="tr-TR" sz="2800" dirty="0" smtClean="0"/>
              <a:t>Çocuk </a:t>
            </a:r>
            <a:r>
              <a:rPr lang="tr-TR" sz="2800" dirty="0"/>
              <a:t>fiziksel değerlendirme işlemine katılmakta isteklidir. Çocuğun araçlara dokunmasına ve oynamasına izin verilir. Muayene sırasında </a:t>
            </a:r>
            <a:r>
              <a:rPr lang="tr-TR" sz="2800" dirty="0" err="1"/>
              <a:t>anksiyetesini</a:t>
            </a:r>
            <a:r>
              <a:rPr lang="tr-TR" sz="2800" dirty="0"/>
              <a:t> azaltmak için oyuncaklardan yararlanılır. Örneğin dinlemek ya da kulaklarına bakmak için önce bebek ya da oyuncak hayvan üzerinde işlem gösterilir. </a:t>
            </a:r>
          </a:p>
        </p:txBody>
      </p:sp>
    </p:spTree>
    <p:extLst>
      <p:ext uri="{BB962C8B-B14F-4D97-AF65-F5344CB8AC3E}">
        <p14:creationId xmlns:p14="http://schemas.microsoft.com/office/powerpoint/2010/main" val="36509295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323528" y="764705"/>
            <a:ext cx="8496944" cy="5094094"/>
          </a:xfrm>
        </p:spPr>
        <p:txBody>
          <a:bodyPr>
            <a:noAutofit/>
          </a:bodyPr>
          <a:lstStyle/>
          <a:p>
            <a:r>
              <a:rPr lang="tr-TR" sz="2800" dirty="0"/>
              <a:t>Çocuğa işlem hakkında basit açıklamalarda bulunulur. “Önce hangi kulağına bakmamı istersin?” gibi seçenekler sunulmalıdır. Çocuğa işlem sırasında sayı sayma, renklerin adları ya da sevdiği aktiviteler sorularak ilgisi dağıtılır. Çocuk işbirliği yaptığında olumlu geri bildirim verilmelidir.</a:t>
            </a:r>
          </a:p>
          <a:p>
            <a:r>
              <a:rPr lang="tr-TR" sz="2800" dirty="0" smtClean="0"/>
              <a:t>Bu </a:t>
            </a:r>
            <a:r>
              <a:rPr lang="tr-TR" sz="2800" dirty="0"/>
              <a:t>yaş dönemindeki çocuklar becerilerini göstermekten hoşlanırlar. Nörolojik sistem ya da kas iskelet sistemi değerlendirilirken çocuktan topa vurması, olduğu yerde zıplaması, gözleri kapalı ve kolları iki tarafa açık iken ayakta durması istendiğinde işbirliği yapmaya isteklidirler</a:t>
            </a:r>
            <a:r>
              <a:rPr lang="tr-TR" sz="2800" dirty="0" smtClean="0"/>
              <a:t>.</a:t>
            </a:r>
            <a:endParaRPr lang="tr-TR" sz="2800" dirty="0"/>
          </a:p>
        </p:txBody>
      </p:sp>
    </p:spTree>
    <p:extLst>
      <p:ext uri="{BB962C8B-B14F-4D97-AF65-F5344CB8AC3E}">
        <p14:creationId xmlns:p14="http://schemas.microsoft.com/office/powerpoint/2010/main" val="40726204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07504" y="1807361"/>
            <a:ext cx="8928992" cy="4051437"/>
          </a:xfrm>
        </p:spPr>
        <p:txBody>
          <a:bodyPr>
            <a:noAutofit/>
          </a:bodyPr>
          <a:lstStyle/>
          <a:p>
            <a:pPr marL="0" indent="0">
              <a:buNone/>
            </a:pPr>
            <a:r>
              <a:rPr lang="x-none" sz="2800">
                <a:solidFill>
                  <a:srgbClr val="FF0000"/>
                </a:solidFill>
              </a:rPr>
              <a:t>Okul Dönemi</a:t>
            </a:r>
            <a:endParaRPr lang="tr-TR" sz="2800" b="1" dirty="0">
              <a:solidFill>
                <a:srgbClr val="FF0000"/>
              </a:solidFill>
            </a:endParaRPr>
          </a:p>
          <a:p>
            <a:pPr hangingPunct="0"/>
            <a:r>
              <a:rPr lang="en-US" sz="2800" dirty="0" err="1"/>
              <a:t>Okul</a:t>
            </a:r>
            <a:r>
              <a:rPr lang="en-US" sz="2800" dirty="0"/>
              <a:t> </a:t>
            </a:r>
            <a:r>
              <a:rPr lang="en-US" sz="2800" dirty="0" err="1"/>
              <a:t>dönemindeki</a:t>
            </a:r>
            <a:r>
              <a:rPr lang="en-US" sz="2800" dirty="0"/>
              <a:t> </a:t>
            </a:r>
            <a:r>
              <a:rPr lang="en-US" sz="2800" dirty="0" err="1"/>
              <a:t>çocuklar</a:t>
            </a:r>
            <a:r>
              <a:rPr lang="en-US" sz="2800" dirty="0"/>
              <a:t> </a:t>
            </a:r>
            <a:r>
              <a:rPr lang="en-US" sz="2800" dirty="0" err="1"/>
              <a:t>için</a:t>
            </a:r>
            <a:r>
              <a:rPr lang="en-US" sz="2800" dirty="0"/>
              <a:t> </a:t>
            </a:r>
            <a:r>
              <a:rPr lang="en-US" sz="2800" dirty="0" err="1"/>
              <a:t>başarı</a:t>
            </a:r>
            <a:r>
              <a:rPr lang="en-US" sz="2800" dirty="0"/>
              <a:t>, </a:t>
            </a:r>
            <a:r>
              <a:rPr lang="en-US" sz="2800" dirty="0" err="1"/>
              <a:t>gizlilik</a:t>
            </a:r>
            <a:r>
              <a:rPr lang="en-US" sz="2800" dirty="0"/>
              <a:t>, </a:t>
            </a:r>
            <a:r>
              <a:rPr lang="en-US" sz="2800" dirty="0" err="1"/>
              <a:t>cesaret</a:t>
            </a:r>
            <a:r>
              <a:rPr lang="en-US" sz="2800" dirty="0"/>
              <a:t> </a:t>
            </a:r>
            <a:r>
              <a:rPr lang="en-US" sz="2800" dirty="0" err="1"/>
              <a:t>ve</a:t>
            </a:r>
            <a:r>
              <a:rPr lang="en-US" sz="2800" dirty="0"/>
              <a:t> </a:t>
            </a:r>
            <a:r>
              <a:rPr lang="en-US" sz="2800" dirty="0" err="1"/>
              <a:t>bağımsızlık</a:t>
            </a:r>
            <a:r>
              <a:rPr lang="en-US" sz="2800" dirty="0"/>
              <a:t> </a:t>
            </a:r>
            <a:r>
              <a:rPr lang="en-US" sz="2800" dirty="0" err="1"/>
              <a:t>kavramları</a:t>
            </a:r>
            <a:r>
              <a:rPr lang="en-US" sz="2800" dirty="0"/>
              <a:t> </a:t>
            </a:r>
            <a:r>
              <a:rPr lang="en-US" sz="2800" dirty="0" err="1"/>
              <a:t>önem</a:t>
            </a:r>
            <a:r>
              <a:rPr lang="en-US" sz="2800" dirty="0"/>
              <a:t> </a:t>
            </a:r>
            <a:r>
              <a:rPr lang="en-US" sz="2800" dirty="0" err="1"/>
              <a:t>taşır</a:t>
            </a:r>
            <a:r>
              <a:rPr lang="en-US" sz="2800" dirty="0"/>
              <a:t>. Bu </a:t>
            </a:r>
            <a:r>
              <a:rPr lang="en-US" sz="2800" dirty="0" err="1"/>
              <a:t>yaş</a:t>
            </a:r>
            <a:r>
              <a:rPr lang="en-US" sz="2800" dirty="0"/>
              <a:t> </a:t>
            </a:r>
            <a:r>
              <a:rPr lang="en-US" sz="2800" dirty="0" err="1"/>
              <a:t>grubundakiler</a:t>
            </a:r>
            <a:r>
              <a:rPr lang="en-US" sz="2800" dirty="0"/>
              <a:t> </a:t>
            </a:r>
            <a:r>
              <a:rPr lang="en-US" sz="2800" dirty="0" err="1"/>
              <a:t>fiziksel</a:t>
            </a:r>
            <a:r>
              <a:rPr lang="en-US" sz="2800" dirty="0"/>
              <a:t> </a:t>
            </a:r>
            <a:r>
              <a:rPr lang="en-US" sz="2800" dirty="0" err="1"/>
              <a:t>değerlendirme</a:t>
            </a:r>
            <a:r>
              <a:rPr lang="en-US" sz="2800" dirty="0"/>
              <a:t> </a:t>
            </a:r>
            <a:r>
              <a:rPr lang="en-US" sz="2800" dirty="0" err="1"/>
              <a:t>sırasında</a:t>
            </a:r>
            <a:r>
              <a:rPr lang="en-US" sz="2800" dirty="0"/>
              <a:t> </a:t>
            </a:r>
            <a:r>
              <a:rPr lang="en-US" sz="2800" dirty="0" err="1"/>
              <a:t>işbirliği</a:t>
            </a:r>
            <a:r>
              <a:rPr lang="en-US" sz="2800" dirty="0"/>
              <a:t> </a:t>
            </a:r>
            <a:r>
              <a:rPr lang="en-US" sz="2800" dirty="0" err="1"/>
              <a:t>yaparlar</a:t>
            </a:r>
            <a:r>
              <a:rPr lang="en-US" sz="2800" dirty="0"/>
              <a:t> </a:t>
            </a:r>
            <a:r>
              <a:rPr lang="en-US" sz="2800" dirty="0" err="1"/>
              <a:t>ve</a:t>
            </a:r>
            <a:r>
              <a:rPr lang="en-US" sz="2800" dirty="0"/>
              <a:t> </a:t>
            </a:r>
            <a:r>
              <a:rPr lang="en-US" sz="2800" dirty="0" err="1"/>
              <a:t>muayene</a:t>
            </a:r>
            <a:r>
              <a:rPr lang="en-US" sz="2800" dirty="0"/>
              <a:t> </a:t>
            </a:r>
            <a:r>
              <a:rPr lang="en-US" sz="2800" dirty="0" err="1"/>
              <a:t>masasına</a:t>
            </a:r>
            <a:r>
              <a:rPr lang="en-US" sz="2800" dirty="0"/>
              <a:t> </a:t>
            </a:r>
            <a:r>
              <a:rPr lang="en-US" sz="2800" dirty="0" err="1"/>
              <a:t>oturabilirler</a:t>
            </a:r>
            <a:r>
              <a:rPr lang="en-US" sz="2800" dirty="0"/>
              <a:t>. </a:t>
            </a:r>
            <a:r>
              <a:rPr lang="en-US" sz="2800" dirty="0" err="1"/>
              <a:t>İç</a:t>
            </a:r>
            <a:r>
              <a:rPr lang="en-US" sz="2800" dirty="0"/>
              <a:t> </a:t>
            </a:r>
            <a:r>
              <a:rPr lang="en-US" sz="2800" dirty="0" err="1"/>
              <a:t>çamaşırları</a:t>
            </a:r>
            <a:r>
              <a:rPr lang="en-US" sz="2800" dirty="0"/>
              <a:t> </a:t>
            </a:r>
            <a:r>
              <a:rPr lang="en-US" sz="2800" dirty="0" err="1"/>
              <a:t>ile</a:t>
            </a:r>
            <a:r>
              <a:rPr lang="en-US" sz="2800" dirty="0"/>
              <a:t> </a:t>
            </a:r>
            <a:r>
              <a:rPr lang="en-US" sz="2800" dirty="0" err="1"/>
              <a:t>muayene</a:t>
            </a:r>
            <a:r>
              <a:rPr lang="en-US" sz="2800" dirty="0"/>
              <a:t> </a:t>
            </a:r>
            <a:r>
              <a:rPr lang="en-US" sz="2800" dirty="0" err="1"/>
              <a:t>edilebilirler</a:t>
            </a:r>
            <a:r>
              <a:rPr lang="en-US" sz="2800" dirty="0"/>
              <a:t>. </a:t>
            </a:r>
            <a:r>
              <a:rPr lang="tr-TR" sz="2800" dirty="0" smtClean="0"/>
              <a:t>M</a:t>
            </a:r>
            <a:r>
              <a:rPr lang="en-US" sz="2800" dirty="0" err="1" smtClean="0"/>
              <a:t>ahremiyetlerine</a:t>
            </a:r>
            <a:r>
              <a:rPr lang="en-US" sz="2800" dirty="0" smtClean="0"/>
              <a:t> </a:t>
            </a:r>
            <a:r>
              <a:rPr lang="en-US" sz="2800" dirty="0" err="1"/>
              <a:t>önem</a:t>
            </a:r>
            <a:r>
              <a:rPr lang="en-US" sz="2800" dirty="0"/>
              <a:t> </a:t>
            </a:r>
            <a:r>
              <a:rPr lang="en-US" sz="2800" dirty="0" err="1"/>
              <a:t>verilir</a:t>
            </a:r>
            <a:r>
              <a:rPr lang="en-US" sz="2800" dirty="0"/>
              <a:t>. </a:t>
            </a:r>
            <a:endParaRPr lang="tr-TR" sz="2800" dirty="0" smtClean="0"/>
          </a:p>
          <a:p>
            <a:pPr hangingPunct="0"/>
            <a:r>
              <a:rPr lang="tr-TR" sz="2800" dirty="0"/>
              <a:t>Fiziksel değerlendirme işlemi sırasında ne yapıldığı ve neden yapıldığı açıklanır. Çocuğun kendini güçlü hissetmesi için olabildiğince seçenek sunulur. Vücudun nasıl çalıştığını öğretmek için fizik değerlendirme çok iyi bir fırsattır. Örneğin, çocuğun kalp ve solunum seslerini dinlemesine izin verilebilir. </a:t>
            </a:r>
          </a:p>
          <a:p>
            <a:endParaRPr lang="tr-TR" sz="2800" dirty="0"/>
          </a:p>
        </p:txBody>
      </p:sp>
    </p:spTree>
    <p:extLst>
      <p:ext uri="{BB962C8B-B14F-4D97-AF65-F5344CB8AC3E}">
        <p14:creationId xmlns:p14="http://schemas.microsoft.com/office/powerpoint/2010/main" val="164196889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1807361"/>
            <a:ext cx="8640960" cy="4051437"/>
          </a:xfrm>
        </p:spPr>
        <p:txBody>
          <a:bodyPr>
            <a:noAutofit/>
          </a:bodyPr>
          <a:lstStyle/>
          <a:p>
            <a:pPr marL="0" indent="0">
              <a:buNone/>
            </a:pPr>
            <a:r>
              <a:rPr lang="x-none" sz="2800">
                <a:solidFill>
                  <a:srgbClr val="FF0000"/>
                </a:solidFill>
              </a:rPr>
              <a:t>Adölesan Dönem</a:t>
            </a:r>
            <a:endParaRPr lang="tr-TR" sz="2800" b="1" dirty="0">
              <a:solidFill>
                <a:srgbClr val="FF0000"/>
              </a:solidFill>
            </a:endParaRPr>
          </a:p>
          <a:p>
            <a:pPr hangingPunct="0"/>
            <a:r>
              <a:rPr lang="en-US" sz="2800" dirty="0" err="1"/>
              <a:t>Benlik</a:t>
            </a:r>
            <a:r>
              <a:rPr lang="en-US" sz="2800" dirty="0"/>
              <a:t> </a:t>
            </a:r>
            <a:r>
              <a:rPr lang="en-US" sz="2800" dirty="0" err="1"/>
              <a:t>saygısı</a:t>
            </a:r>
            <a:r>
              <a:rPr lang="en-US" sz="2800" dirty="0"/>
              <a:t>, </a:t>
            </a:r>
            <a:r>
              <a:rPr lang="en-US" sz="2800" dirty="0" err="1"/>
              <a:t>beden</a:t>
            </a:r>
            <a:r>
              <a:rPr lang="en-US" sz="2800" dirty="0"/>
              <a:t> </a:t>
            </a:r>
            <a:r>
              <a:rPr lang="en-US" sz="2800" dirty="0" err="1"/>
              <a:t>imgesi</a:t>
            </a:r>
            <a:r>
              <a:rPr lang="en-US" sz="2800" dirty="0"/>
              <a:t>, </a:t>
            </a:r>
            <a:r>
              <a:rPr lang="en-US" sz="2800" dirty="0" err="1"/>
              <a:t>bağımsızlık</a:t>
            </a:r>
            <a:r>
              <a:rPr lang="en-US" sz="2800" dirty="0"/>
              <a:t>, </a:t>
            </a:r>
            <a:r>
              <a:rPr lang="en-US" sz="2800" dirty="0" err="1"/>
              <a:t>gizlilik</a:t>
            </a:r>
            <a:r>
              <a:rPr lang="en-US" sz="2800" dirty="0"/>
              <a:t>, </a:t>
            </a:r>
            <a:r>
              <a:rPr lang="en-US" sz="2800" dirty="0" err="1"/>
              <a:t>cinsellik</a:t>
            </a:r>
            <a:r>
              <a:rPr lang="en-US" sz="2800" dirty="0"/>
              <a:t> </a:t>
            </a:r>
            <a:r>
              <a:rPr lang="en-US" sz="2800" dirty="0" err="1"/>
              <a:t>bu</a:t>
            </a:r>
            <a:r>
              <a:rPr lang="en-US" sz="2800" dirty="0"/>
              <a:t> </a:t>
            </a:r>
            <a:r>
              <a:rPr lang="en-US" sz="2800" dirty="0" err="1"/>
              <a:t>yaş</a:t>
            </a:r>
            <a:r>
              <a:rPr lang="en-US" sz="2800" dirty="0"/>
              <a:t> </a:t>
            </a:r>
            <a:r>
              <a:rPr lang="en-US" sz="2800" dirty="0" err="1"/>
              <a:t>grubu</a:t>
            </a:r>
            <a:r>
              <a:rPr lang="en-US" sz="2800" dirty="0"/>
              <a:t> </a:t>
            </a:r>
            <a:r>
              <a:rPr lang="en-US" sz="2800" dirty="0" err="1"/>
              <a:t>için</a:t>
            </a:r>
            <a:r>
              <a:rPr lang="en-US" sz="2800" dirty="0"/>
              <a:t> </a:t>
            </a:r>
            <a:r>
              <a:rPr lang="en-US" sz="2800" dirty="0" err="1"/>
              <a:t>önemli</a:t>
            </a:r>
            <a:r>
              <a:rPr lang="en-US" sz="2800" dirty="0"/>
              <a:t> </a:t>
            </a:r>
            <a:r>
              <a:rPr lang="en-US" sz="2800" dirty="0" err="1"/>
              <a:t>olan</a:t>
            </a:r>
            <a:r>
              <a:rPr lang="en-US" sz="2800" dirty="0"/>
              <a:t> </a:t>
            </a:r>
            <a:r>
              <a:rPr lang="en-US" sz="2800" dirty="0" err="1"/>
              <a:t>faktörlerdir</a:t>
            </a:r>
            <a:r>
              <a:rPr lang="en-US" sz="2800" dirty="0"/>
              <a:t>. </a:t>
            </a:r>
            <a:r>
              <a:rPr lang="en-US" sz="2800" dirty="0" err="1"/>
              <a:t>Adölesanlar</a:t>
            </a:r>
            <a:r>
              <a:rPr lang="en-US" sz="2800" dirty="0"/>
              <a:t> </a:t>
            </a:r>
            <a:r>
              <a:rPr lang="en-US" sz="2800" dirty="0" err="1"/>
              <a:t>genellikle</a:t>
            </a:r>
            <a:r>
              <a:rPr lang="en-US" sz="2800" dirty="0"/>
              <a:t> </a:t>
            </a:r>
            <a:r>
              <a:rPr lang="en-US" sz="2800" dirty="0" err="1"/>
              <a:t>kaygılarını</a:t>
            </a:r>
            <a:r>
              <a:rPr lang="en-US" sz="2800" dirty="0"/>
              <a:t> </a:t>
            </a:r>
            <a:r>
              <a:rPr lang="en-US" sz="2800" dirty="0" err="1"/>
              <a:t>aile</a:t>
            </a:r>
            <a:r>
              <a:rPr lang="en-US" sz="2800" dirty="0"/>
              <a:t> </a:t>
            </a:r>
            <a:r>
              <a:rPr lang="en-US" sz="2800" dirty="0" err="1"/>
              <a:t>dışında</a:t>
            </a:r>
            <a:r>
              <a:rPr lang="en-US" sz="2800" dirty="0"/>
              <a:t> </a:t>
            </a:r>
            <a:r>
              <a:rPr lang="en-US" sz="2800" dirty="0" err="1"/>
              <a:t>bir</a:t>
            </a:r>
            <a:r>
              <a:rPr lang="en-US" sz="2800" dirty="0"/>
              <a:t> </a:t>
            </a:r>
            <a:r>
              <a:rPr lang="en-US" sz="2800" dirty="0" err="1"/>
              <a:t>yetişkinle</a:t>
            </a:r>
            <a:r>
              <a:rPr lang="en-US" sz="2800" dirty="0"/>
              <a:t> </a:t>
            </a:r>
            <a:r>
              <a:rPr lang="en-US" sz="2800" dirty="0" err="1"/>
              <a:t>paylaşmak</a:t>
            </a:r>
            <a:r>
              <a:rPr lang="en-US" sz="2800" dirty="0"/>
              <a:t> </a:t>
            </a:r>
            <a:r>
              <a:rPr lang="en-US" sz="2800" dirty="0" err="1"/>
              <a:t>konusunda</a:t>
            </a:r>
            <a:r>
              <a:rPr lang="en-US" sz="2800" dirty="0"/>
              <a:t> </a:t>
            </a:r>
            <a:r>
              <a:rPr lang="en-US" sz="2800" dirty="0" err="1"/>
              <a:t>isteklidirler</a:t>
            </a:r>
            <a:r>
              <a:rPr lang="en-US" sz="2800" dirty="0"/>
              <a:t>. </a:t>
            </a:r>
            <a:r>
              <a:rPr lang="en-US" sz="2800" dirty="0" err="1"/>
              <a:t>Adölesan</a:t>
            </a:r>
            <a:r>
              <a:rPr lang="en-US" sz="2800" dirty="0"/>
              <a:t> </a:t>
            </a:r>
            <a:r>
              <a:rPr lang="en-US" sz="2800" dirty="0" err="1"/>
              <a:t>özel</a:t>
            </a:r>
            <a:r>
              <a:rPr lang="en-US" sz="2800" dirty="0"/>
              <a:t> </a:t>
            </a:r>
            <a:r>
              <a:rPr lang="en-US" sz="2800" dirty="0" err="1"/>
              <a:t>olarak</a:t>
            </a:r>
            <a:r>
              <a:rPr lang="en-US" sz="2800" dirty="0"/>
              <a:t> </a:t>
            </a:r>
            <a:r>
              <a:rPr lang="en-US" sz="2800" dirty="0" err="1"/>
              <a:t>ebeveyninin</a:t>
            </a:r>
            <a:r>
              <a:rPr lang="en-US" sz="2800" dirty="0"/>
              <a:t> </a:t>
            </a:r>
            <a:r>
              <a:rPr lang="en-US" sz="2800" dirty="0" err="1"/>
              <a:t>yanında</a:t>
            </a:r>
            <a:r>
              <a:rPr lang="en-US" sz="2800" dirty="0"/>
              <a:t> </a:t>
            </a:r>
            <a:r>
              <a:rPr lang="en-US" sz="2800" dirty="0" err="1"/>
              <a:t>olmasını</a:t>
            </a:r>
            <a:r>
              <a:rPr lang="en-US" sz="2800" dirty="0"/>
              <a:t> </a:t>
            </a:r>
            <a:r>
              <a:rPr lang="en-US" sz="2800" dirty="0" err="1"/>
              <a:t>istemedikçe</a:t>
            </a:r>
            <a:r>
              <a:rPr lang="en-US" sz="2800" dirty="0"/>
              <a:t> </a:t>
            </a:r>
            <a:r>
              <a:rPr lang="en-US" sz="2800" dirty="0" err="1"/>
              <a:t>yalnız</a:t>
            </a:r>
            <a:r>
              <a:rPr lang="en-US" sz="2800" dirty="0"/>
              <a:t> </a:t>
            </a:r>
            <a:r>
              <a:rPr lang="en-US" sz="2800" dirty="0" err="1"/>
              <a:t>değerlendirilir</a:t>
            </a:r>
            <a:r>
              <a:rPr lang="en-US" sz="2800" dirty="0"/>
              <a:t>. </a:t>
            </a:r>
            <a:r>
              <a:rPr lang="en-US" sz="2800" dirty="0" err="1" smtClean="0"/>
              <a:t>Adölesanın</a:t>
            </a:r>
            <a:r>
              <a:rPr lang="en-US" sz="2800" dirty="0" smtClean="0"/>
              <a:t> </a:t>
            </a:r>
            <a:r>
              <a:rPr lang="en-US" sz="2800" dirty="0" err="1"/>
              <a:t>mahremiyetini</a:t>
            </a:r>
            <a:r>
              <a:rPr lang="en-US" sz="2800" dirty="0"/>
              <a:t> </a:t>
            </a:r>
            <a:r>
              <a:rPr lang="en-US" sz="2800" dirty="0" err="1"/>
              <a:t>korumak</a:t>
            </a:r>
            <a:r>
              <a:rPr lang="en-US" sz="2800" dirty="0"/>
              <a:t> </a:t>
            </a:r>
            <a:r>
              <a:rPr lang="en-US" sz="2800" dirty="0" err="1"/>
              <a:t>için</a:t>
            </a:r>
            <a:r>
              <a:rPr lang="en-US" sz="2800" dirty="0"/>
              <a:t> </a:t>
            </a:r>
            <a:r>
              <a:rPr lang="en-US" sz="2800" dirty="0" err="1"/>
              <a:t>soyunabileceği</a:t>
            </a:r>
            <a:r>
              <a:rPr lang="en-US" sz="2800" dirty="0"/>
              <a:t> </a:t>
            </a:r>
            <a:r>
              <a:rPr lang="en-US" sz="2800" dirty="0" err="1"/>
              <a:t>özel</a:t>
            </a:r>
            <a:r>
              <a:rPr lang="en-US" sz="2800" dirty="0"/>
              <a:t> </a:t>
            </a:r>
            <a:r>
              <a:rPr lang="en-US" sz="2800" dirty="0" err="1"/>
              <a:t>bir</a:t>
            </a:r>
            <a:r>
              <a:rPr lang="en-US" sz="2800" dirty="0"/>
              <a:t> </a:t>
            </a:r>
            <a:r>
              <a:rPr lang="en-US" sz="2800" dirty="0" err="1"/>
              <a:t>yer</a:t>
            </a:r>
            <a:r>
              <a:rPr lang="en-US" sz="2800" dirty="0"/>
              <a:t> </a:t>
            </a:r>
            <a:r>
              <a:rPr lang="en-US" sz="2800" dirty="0" err="1"/>
              <a:t>sağlanır</a:t>
            </a:r>
            <a:r>
              <a:rPr lang="en-US" sz="2800" dirty="0"/>
              <a:t>, </a:t>
            </a:r>
            <a:r>
              <a:rPr lang="en-US" sz="2800" dirty="0" err="1"/>
              <a:t>giymesi</a:t>
            </a:r>
            <a:r>
              <a:rPr lang="en-US" sz="2800" dirty="0"/>
              <a:t> </a:t>
            </a:r>
            <a:r>
              <a:rPr lang="en-US" sz="2800" dirty="0" err="1"/>
              <a:t>için</a:t>
            </a:r>
            <a:r>
              <a:rPr lang="en-US" sz="2800" dirty="0"/>
              <a:t> </a:t>
            </a:r>
            <a:r>
              <a:rPr lang="en-US" sz="2800" dirty="0" err="1"/>
              <a:t>önlük</a:t>
            </a:r>
            <a:r>
              <a:rPr lang="en-US" sz="2800" dirty="0"/>
              <a:t> </a:t>
            </a:r>
            <a:r>
              <a:rPr lang="en-US" sz="2800" dirty="0" err="1"/>
              <a:t>verilir</a:t>
            </a:r>
            <a:r>
              <a:rPr lang="en-US" sz="2800" dirty="0"/>
              <a:t> </a:t>
            </a:r>
            <a:r>
              <a:rPr lang="en-US" sz="2800" dirty="0" err="1"/>
              <a:t>ve</a:t>
            </a:r>
            <a:r>
              <a:rPr lang="en-US" sz="2800" dirty="0"/>
              <a:t> </a:t>
            </a:r>
            <a:r>
              <a:rPr lang="en-US" sz="2800" dirty="0" err="1"/>
              <a:t>muayene</a:t>
            </a:r>
            <a:r>
              <a:rPr lang="en-US" sz="2800" dirty="0"/>
              <a:t> </a:t>
            </a:r>
            <a:r>
              <a:rPr lang="en-US" sz="2800" dirty="0" err="1"/>
              <a:t>sırasında</a:t>
            </a:r>
            <a:r>
              <a:rPr lang="en-US" sz="2800" dirty="0"/>
              <a:t> </a:t>
            </a:r>
            <a:r>
              <a:rPr lang="en-US" sz="2800" dirty="0" err="1"/>
              <a:t>bakılmayan</a:t>
            </a:r>
            <a:r>
              <a:rPr lang="en-US" sz="2800" dirty="0"/>
              <a:t> </a:t>
            </a:r>
            <a:r>
              <a:rPr lang="en-US" sz="2800" dirty="0" err="1"/>
              <a:t>bölgelerin</a:t>
            </a:r>
            <a:r>
              <a:rPr lang="en-US" sz="2800" dirty="0"/>
              <a:t> </a:t>
            </a:r>
            <a:r>
              <a:rPr lang="en-US" sz="2800" dirty="0" err="1"/>
              <a:t>üzeri</a:t>
            </a:r>
            <a:r>
              <a:rPr lang="en-US" sz="2800" dirty="0"/>
              <a:t> </a:t>
            </a:r>
            <a:r>
              <a:rPr lang="en-US" sz="2800" dirty="0" err="1"/>
              <a:t>kapatılır</a:t>
            </a:r>
            <a:r>
              <a:rPr lang="en-US" sz="2800" dirty="0"/>
              <a:t>. </a:t>
            </a:r>
            <a:r>
              <a:rPr lang="en-US" sz="2800" dirty="0" err="1"/>
              <a:t>Yetişkinlerdeki</a:t>
            </a:r>
            <a:r>
              <a:rPr lang="en-US" sz="2800" dirty="0"/>
              <a:t> </a:t>
            </a:r>
            <a:r>
              <a:rPr lang="en-US" sz="2800" dirty="0" err="1"/>
              <a:t>gibi</a:t>
            </a:r>
            <a:r>
              <a:rPr lang="en-US" sz="2800" dirty="0"/>
              <a:t> </a:t>
            </a:r>
            <a:r>
              <a:rPr lang="en-US" sz="2800" dirty="0" err="1"/>
              <a:t>baştan</a:t>
            </a:r>
            <a:r>
              <a:rPr lang="en-US" sz="2800" dirty="0"/>
              <a:t> </a:t>
            </a:r>
            <a:r>
              <a:rPr lang="en-US" sz="2800" dirty="0" err="1"/>
              <a:t>ayağa</a:t>
            </a:r>
            <a:r>
              <a:rPr lang="en-US" sz="2800" dirty="0"/>
              <a:t> </a:t>
            </a:r>
            <a:r>
              <a:rPr lang="en-US" sz="2800" dirty="0" err="1"/>
              <a:t>doğru</a:t>
            </a:r>
            <a:r>
              <a:rPr lang="en-US" sz="2800" dirty="0"/>
              <a:t> </a:t>
            </a:r>
            <a:r>
              <a:rPr lang="en-US" sz="2800" dirty="0" err="1"/>
              <a:t>bir</a:t>
            </a:r>
            <a:r>
              <a:rPr lang="en-US" sz="2800" dirty="0"/>
              <a:t> </a:t>
            </a:r>
            <a:r>
              <a:rPr lang="en-US" sz="2800" dirty="0" err="1"/>
              <a:t>değerlendirme</a:t>
            </a:r>
            <a:r>
              <a:rPr lang="en-US" sz="2800" dirty="0"/>
              <a:t> </a:t>
            </a:r>
            <a:r>
              <a:rPr lang="en-US" sz="2800" dirty="0" err="1"/>
              <a:t>yapılır</a:t>
            </a:r>
            <a:r>
              <a:rPr lang="en-US" sz="2800" dirty="0"/>
              <a:t>. </a:t>
            </a:r>
            <a:endParaRPr lang="tr-TR" sz="2800" dirty="0"/>
          </a:p>
          <a:p>
            <a:endParaRPr lang="tr-TR" sz="2800" dirty="0"/>
          </a:p>
        </p:txBody>
      </p:sp>
    </p:spTree>
    <p:extLst>
      <p:ext uri="{BB962C8B-B14F-4D97-AF65-F5344CB8AC3E}">
        <p14:creationId xmlns:p14="http://schemas.microsoft.com/office/powerpoint/2010/main" val="2938906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Kaynaklar </a:t>
            </a:r>
            <a:endParaRPr lang="tr-TR" dirty="0"/>
          </a:p>
        </p:txBody>
      </p:sp>
      <p:sp>
        <p:nvSpPr>
          <p:cNvPr id="3" name="İçerik Yer Tutucusu 2"/>
          <p:cNvSpPr>
            <a:spLocks noGrp="1"/>
          </p:cNvSpPr>
          <p:nvPr>
            <p:ph idx="1"/>
          </p:nvPr>
        </p:nvSpPr>
        <p:spPr/>
        <p:txBody>
          <a:bodyPr>
            <a:normAutofit lnSpcReduction="10000"/>
          </a:bodyPr>
          <a:lstStyle/>
          <a:p>
            <a:r>
              <a:rPr lang="tr-TR" dirty="0"/>
              <a:t>Çavuşoğlu, H. (2015). </a:t>
            </a:r>
            <a:r>
              <a:rPr lang="tr-TR" i="1" dirty="0"/>
              <a:t>Çocuk Sağlığı Hemşireliği Cilt I-II</a:t>
            </a:r>
            <a:r>
              <a:rPr lang="tr-TR" dirty="0"/>
              <a:t>. (12. Baskı). Ankara: Sistem Ofset Basımevi.  </a:t>
            </a:r>
          </a:p>
          <a:p>
            <a:r>
              <a:rPr lang="tr-TR" dirty="0"/>
              <a:t>Durualp, E. (2016). Anne Çocuk sağlığı ve İlk Yardım. İçinde </a:t>
            </a:r>
            <a:r>
              <a:rPr lang="tr-TR" i="1" dirty="0"/>
              <a:t>Öğretmenlik Alan Bilgisi Okul Öncesi Öğretmenliği</a:t>
            </a:r>
            <a:r>
              <a:rPr lang="tr-TR" dirty="0"/>
              <a:t>. (2. Baskı). (</a:t>
            </a:r>
            <a:r>
              <a:rPr lang="tr-TR" dirty="0" err="1"/>
              <a:t>Ed</a:t>
            </a:r>
            <a:r>
              <a:rPr lang="tr-TR" dirty="0"/>
              <a:t>: N. Aral, Ü. Deniz ve A. Kan), 107-158, Ankara: </a:t>
            </a:r>
            <a:r>
              <a:rPr lang="tr-TR" dirty="0" err="1"/>
              <a:t>Kısayol</a:t>
            </a:r>
            <a:r>
              <a:rPr lang="tr-TR" dirty="0"/>
              <a:t> Yayıncılık.</a:t>
            </a:r>
          </a:p>
          <a:p>
            <a:r>
              <a:rPr lang="tr-TR" dirty="0"/>
              <a:t>Törüner, E.K. ve </a:t>
            </a:r>
            <a:r>
              <a:rPr lang="tr-TR" dirty="0" err="1"/>
              <a:t>Büyükgönenç</a:t>
            </a:r>
            <a:r>
              <a:rPr lang="tr-TR" dirty="0"/>
              <a:t>, L. (2012). </a:t>
            </a:r>
            <a:r>
              <a:rPr lang="tr-TR" i="1" dirty="0"/>
              <a:t>Çocuk Sağlığı Temel Hemşirelik Yaklaşımları.</a:t>
            </a:r>
            <a:r>
              <a:rPr lang="tr-TR" dirty="0"/>
              <a:t> Ankara: Göktuğ Yayıncılık.</a:t>
            </a:r>
          </a:p>
          <a:p>
            <a:r>
              <a:rPr lang="tr-TR" dirty="0"/>
              <a:t>Erdem, Y. (2015). </a:t>
            </a:r>
            <a:r>
              <a:rPr lang="tr-TR" i="1" dirty="0"/>
              <a:t>Çocuk Hastalıkları</a:t>
            </a:r>
            <a:r>
              <a:rPr lang="tr-TR" dirty="0"/>
              <a:t>. Ankara: Vize Yayıncılık.</a:t>
            </a:r>
          </a:p>
          <a:p>
            <a:r>
              <a:rPr lang="tr-TR" dirty="0"/>
              <a:t>Deniz, Ü. ve Önder, Ö.R. (2015). </a:t>
            </a:r>
            <a:r>
              <a:rPr lang="tr-TR" i="1" dirty="0"/>
              <a:t>Anne Çocuk Sağlığı ve İlk Yardım</a:t>
            </a:r>
            <a:r>
              <a:rPr lang="tr-TR" dirty="0"/>
              <a:t>. Ankara: Nobel Akademik Yayıncılık. </a:t>
            </a:r>
          </a:p>
        </p:txBody>
      </p:sp>
    </p:spTree>
    <p:extLst>
      <p:ext uri="{BB962C8B-B14F-4D97-AF65-F5344CB8AC3E}">
        <p14:creationId xmlns:p14="http://schemas.microsoft.com/office/powerpoint/2010/main" val="1503560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Autofit/>
          </a:bodyPr>
          <a:lstStyle/>
          <a:p>
            <a:r>
              <a:rPr lang="tr-TR" sz="3200" dirty="0" smtClean="0"/>
              <a:t>Çocukla </a:t>
            </a:r>
            <a:r>
              <a:rPr lang="tr-TR" sz="3200" dirty="0"/>
              <a:t>iletişimde sözel iletişim tekniklerinin yanı sıra, sözel olmayan iletişim teknikleri de (beden dilinin kullanılması)  çok önem taşır.  İletişim, çocuğun yaşına ve gelişim düzeyine uygun </a:t>
            </a:r>
            <a:r>
              <a:rPr lang="tr-TR" sz="3200" dirty="0" smtClean="0"/>
              <a:t>olmalıdır.</a:t>
            </a:r>
            <a:endParaRPr lang="tr-TR" sz="3200" dirty="0"/>
          </a:p>
        </p:txBody>
      </p:sp>
    </p:spTree>
    <p:extLst>
      <p:ext uri="{BB962C8B-B14F-4D97-AF65-F5344CB8AC3E}">
        <p14:creationId xmlns:p14="http://schemas.microsoft.com/office/powerpoint/2010/main" val="33987757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354158862"/>
              </p:ext>
            </p:extLst>
          </p:nvPr>
        </p:nvGraphicFramePr>
        <p:xfrm>
          <a:off x="467544" y="692696"/>
          <a:ext cx="8352928" cy="5472608"/>
        </p:xfrm>
        <a:graphic>
          <a:graphicData uri="http://schemas.openxmlformats.org/drawingml/2006/table">
            <a:tbl>
              <a:tblPr>
                <a:tableStyleId>{5C22544A-7EE6-4342-B048-85BDC9FD1C3A}</a:tableStyleId>
              </a:tblPr>
              <a:tblGrid>
                <a:gridCol w="3276973"/>
                <a:gridCol w="5075955"/>
              </a:tblGrid>
              <a:tr h="5472608">
                <a:tc>
                  <a:txBody>
                    <a:bodyPr/>
                    <a:lstStyle/>
                    <a:p>
                      <a:pPr algn="just">
                        <a:spcBef>
                          <a:spcPts val="600"/>
                        </a:spcBef>
                        <a:spcAft>
                          <a:spcPts val="0"/>
                        </a:spcAft>
                      </a:pPr>
                      <a:r>
                        <a:rPr lang="tr-TR" sz="2800" dirty="0">
                          <a:effectLst/>
                        </a:rPr>
                        <a:t>Bebeklik Dönemi (0-1 </a:t>
                      </a:r>
                      <a:r>
                        <a:rPr lang="tr-TR" sz="2800" dirty="0" smtClean="0">
                          <a:effectLst/>
                        </a:rPr>
                        <a:t>yaş)</a:t>
                      </a:r>
                      <a:endParaRPr lang="tr-TR" sz="2800" dirty="0">
                        <a:effectLst/>
                        <a:latin typeface="Calibri"/>
                        <a:ea typeface="Times New Roman"/>
                        <a:cs typeface="Times New Roman"/>
                      </a:endParaRPr>
                    </a:p>
                  </a:txBody>
                  <a:tcPr marL="68580" marR="68580" marT="0" marB="0"/>
                </a:tc>
                <a:tc>
                  <a:txBody>
                    <a:bodyPr/>
                    <a:lstStyle/>
                    <a:p>
                      <a:pPr algn="just">
                        <a:spcBef>
                          <a:spcPts val="600"/>
                        </a:spcBef>
                        <a:spcAft>
                          <a:spcPts val="0"/>
                        </a:spcAft>
                      </a:pPr>
                      <a:r>
                        <a:rPr lang="tr-TR" sz="2800" dirty="0">
                          <a:effectLst/>
                        </a:rPr>
                        <a:t>Dokunarak iletişim kurunuz.</a:t>
                      </a:r>
                    </a:p>
                    <a:p>
                      <a:pPr algn="just">
                        <a:spcBef>
                          <a:spcPts val="600"/>
                        </a:spcBef>
                        <a:spcAft>
                          <a:spcPts val="0"/>
                        </a:spcAft>
                      </a:pPr>
                      <a:r>
                        <a:rPr lang="tr-TR" sz="2800" dirty="0">
                          <a:effectLst/>
                        </a:rPr>
                        <a:t>Yumuşak bir ses tonu ile konuşunuz.</a:t>
                      </a:r>
                    </a:p>
                    <a:p>
                      <a:pPr algn="just">
                        <a:spcBef>
                          <a:spcPts val="600"/>
                        </a:spcBef>
                        <a:spcAft>
                          <a:spcPts val="0"/>
                        </a:spcAft>
                      </a:pPr>
                      <a:r>
                        <a:rPr lang="tr-TR" sz="2800" dirty="0">
                          <a:effectLst/>
                        </a:rPr>
                        <a:t>Bebek ile göz temasını sürdürünüz.</a:t>
                      </a:r>
                    </a:p>
                    <a:p>
                      <a:pPr algn="just">
                        <a:spcBef>
                          <a:spcPts val="600"/>
                        </a:spcBef>
                        <a:spcAft>
                          <a:spcPts val="0"/>
                        </a:spcAft>
                      </a:pPr>
                      <a:r>
                        <a:rPr lang="tr-TR" sz="2800" dirty="0">
                          <a:effectLst/>
                        </a:rPr>
                        <a:t>Aşırı uyaran vermekten sakınınız.</a:t>
                      </a:r>
                    </a:p>
                    <a:p>
                      <a:pPr algn="just">
                        <a:spcBef>
                          <a:spcPts val="600"/>
                        </a:spcBef>
                        <a:spcAft>
                          <a:spcPts val="0"/>
                        </a:spcAft>
                      </a:pPr>
                      <a:r>
                        <a:rPr lang="tr-TR" sz="2800" dirty="0">
                          <a:effectLst/>
                        </a:rPr>
                        <a:t>8 aylık bebeklerde yabancı </a:t>
                      </a:r>
                      <a:r>
                        <a:rPr lang="tr-TR" sz="2800" dirty="0" err="1">
                          <a:effectLst/>
                        </a:rPr>
                        <a:t>anksiyetesinin</a:t>
                      </a:r>
                      <a:r>
                        <a:rPr lang="tr-TR" sz="2800" dirty="0">
                          <a:effectLst/>
                        </a:rPr>
                        <a:t> başlayacağını unutmayınız.</a:t>
                      </a:r>
                      <a:endParaRPr lang="tr-TR" sz="28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355653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1935972258"/>
              </p:ext>
            </p:extLst>
          </p:nvPr>
        </p:nvGraphicFramePr>
        <p:xfrm>
          <a:off x="251520" y="116632"/>
          <a:ext cx="8712968" cy="6643112"/>
        </p:xfrm>
        <a:graphic>
          <a:graphicData uri="http://schemas.openxmlformats.org/drawingml/2006/table">
            <a:tbl>
              <a:tblPr/>
              <a:tblGrid>
                <a:gridCol w="3418223"/>
                <a:gridCol w="5294745"/>
              </a:tblGrid>
              <a:tr h="6643112">
                <a:tc>
                  <a:txBody>
                    <a:bodyPr/>
                    <a:lstStyle/>
                    <a:p>
                      <a:pPr algn="just">
                        <a:spcBef>
                          <a:spcPts val="600"/>
                        </a:spcBef>
                        <a:spcAft>
                          <a:spcPts val="0"/>
                        </a:spcAft>
                      </a:pPr>
                      <a:r>
                        <a:rPr lang="tr-TR" sz="2800" dirty="0">
                          <a:solidFill>
                            <a:srgbClr val="943634"/>
                          </a:solidFill>
                          <a:effectLst/>
                          <a:latin typeface="Arial"/>
                          <a:ea typeface="Times New Roman"/>
                          <a:cs typeface="Times New Roman"/>
                        </a:rPr>
                        <a:t>Oyun Dönemi </a:t>
                      </a:r>
                      <a:endParaRPr lang="tr-TR" sz="2800" dirty="0" smtClean="0">
                        <a:solidFill>
                          <a:srgbClr val="943634"/>
                        </a:solidFill>
                        <a:effectLst/>
                        <a:latin typeface="Arial"/>
                        <a:ea typeface="Times New Roman"/>
                        <a:cs typeface="Times New Roman"/>
                      </a:endParaRPr>
                    </a:p>
                    <a:p>
                      <a:pPr algn="just">
                        <a:spcBef>
                          <a:spcPts val="600"/>
                        </a:spcBef>
                        <a:spcAft>
                          <a:spcPts val="0"/>
                        </a:spcAft>
                      </a:pPr>
                      <a:r>
                        <a:rPr lang="tr-TR" sz="2800" dirty="0" smtClean="0">
                          <a:solidFill>
                            <a:srgbClr val="943634"/>
                          </a:solidFill>
                          <a:effectLst/>
                          <a:latin typeface="Arial"/>
                          <a:ea typeface="Times New Roman"/>
                          <a:cs typeface="Times New Roman"/>
                        </a:rPr>
                        <a:t>(</a:t>
                      </a:r>
                      <a:r>
                        <a:rPr lang="tr-TR" sz="2800" dirty="0">
                          <a:solidFill>
                            <a:srgbClr val="943634"/>
                          </a:solidFill>
                          <a:effectLst/>
                          <a:latin typeface="Arial"/>
                          <a:ea typeface="Times New Roman"/>
                          <a:cs typeface="Times New Roman"/>
                        </a:rPr>
                        <a:t>1-3 yaş)</a:t>
                      </a:r>
                      <a:endParaRPr lang="tr-TR" sz="2800" dirty="0">
                        <a:effectLst/>
                        <a:latin typeface="Calibri"/>
                        <a:ea typeface="Times New Roman"/>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a:noFill/>
                    </a:lnB>
                    <a:solidFill>
                      <a:srgbClr val="EFD3D2"/>
                    </a:solidFill>
                  </a:tcPr>
                </a:tc>
                <a:tc>
                  <a:txBody>
                    <a:bodyPr/>
                    <a:lstStyle/>
                    <a:p>
                      <a:pPr algn="just">
                        <a:spcBef>
                          <a:spcPts val="600"/>
                        </a:spcBef>
                        <a:spcAft>
                          <a:spcPts val="0"/>
                        </a:spcAft>
                      </a:pPr>
                      <a:r>
                        <a:rPr lang="tr-TR" sz="2800" dirty="0">
                          <a:solidFill>
                            <a:srgbClr val="943634"/>
                          </a:solidFill>
                          <a:effectLst/>
                          <a:latin typeface="Arial"/>
                          <a:ea typeface="Times New Roman"/>
                          <a:cs typeface="Times New Roman"/>
                        </a:rPr>
                        <a:t>Çocuğa düşüncelerini toplaması için yeterli zaman veriniz.</a:t>
                      </a:r>
                      <a:endParaRPr lang="tr-TR" sz="2800" dirty="0">
                        <a:effectLst/>
                        <a:latin typeface="Calibri"/>
                        <a:ea typeface="Times New Roman"/>
                        <a:cs typeface="Times New Roman"/>
                      </a:endParaRPr>
                    </a:p>
                    <a:p>
                      <a:pPr algn="just">
                        <a:spcBef>
                          <a:spcPts val="600"/>
                        </a:spcBef>
                        <a:spcAft>
                          <a:spcPts val="0"/>
                        </a:spcAft>
                      </a:pPr>
                      <a:r>
                        <a:rPr lang="tr-TR" sz="2800" dirty="0">
                          <a:solidFill>
                            <a:srgbClr val="943634"/>
                          </a:solidFill>
                          <a:effectLst/>
                          <a:latin typeface="Arial"/>
                          <a:ea typeface="Times New Roman"/>
                          <a:cs typeface="Times New Roman"/>
                        </a:rPr>
                        <a:t>Çocuğu korkutabilecek durumları, çocuğun yanında tartışmaktan kaçınınız.</a:t>
                      </a:r>
                      <a:endParaRPr lang="tr-TR" sz="2800" dirty="0">
                        <a:effectLst/>
                        <a:latin typeface="Calibri"/>
                        <a:ea typeface="Times New Roman"/>
                        <a:cs typeface="Times New Roman"/>
                      </a:endParaRPr>
                    </a:p>
                    <a:p>
                      <a:pPr algn="just">
                        <a:spcBef>
                          <a:spcPts val="600"/>
                        </a:spcBef>
                        <a:spcAft>
                          <a:spcPts val="0"/>
                        </a:spcAft>
                      </a:pPr>
                      <a:r>
                        <a:rPr lang="tr-TR" sz="2800" dirty="0">
                          <a:solidFill>
                            <a:srgbClr val="943634"/>
                          </a:solidFill>
                          <a:effectLst/>
                          <a:latin typeface="Arial"/>
                          <a:ea typeface="Times New Roman"/>
                          <a:cs typeface="Times New Roman"/>
                        </a:rPr>
                        <a:t>Çocuk ile, göz hizasında konuşunuz.</a:t>
                      </a:r>
                      <a:endParaRPr lang="tr-TR" sz="2800" dirty="0">
                        <a:effectLst/>
                        <a:latin typeface="Calibri"/>
                        <a:ea typeface="Times New Roman"/>
                        <a:cs typeface="Times New Roman"/>
                      </a:endParaRPr>
                    </a:p>
                    <a:p>
                      <a:pPr algn="just">
                        <a:spcBef>
                          <a:spcPts val="600"/>
                        </a:spcBef>
                        <a:spcAft>
                          <a:spcPts val="0"/>
                        </a:spcAft>
                      </a:pPr>
                      <a:r>
                        <a:rPr lang="tr-TR" sz="2800" dirty="0">
                          <a:solidFill>
                            <a:srgbClr val="943634"/>
                          </a:solidFill>
                          <a:effectLst/>
                          <a:latin typeface="Arial"/>
                          <a:ea typeface="Times New Roman"/>
                          <a:cs typeface="Times New Roman"/>
                        </a:rPr>
                        <a:t>Çocukla iletişim kurarken oyundan yararlanınız.</a:t>
                      </a:r>
                      <a:endParaRPr lang="tr-TR" sz="2800" dirty="0">
                        <a:effectLst/>
                        <a:latin typeface="Calibri"/>
                        <a:ea typeface="Times New Roman"/>
                        <a:cs typeface="Times New Roman"/>
                      </a:endParaRPr>
                    </a:p>
                    <a:p>
                      <a:pPr algn="just">
                        <a:spcBef>
                          <a:spcPts val="600"/>
                        </a:spcBef>
                        <a:spcAft>
                          <a:spcPts val="0"/>
                        </a:spcAft>
                      </a:pPr>
                      <a:r>
                        <a:rPr lang="tr-TR" sz="2800" dirty="0">
                          <a:solidFill>
                            <a:srgbClr val="943634"/>
                          </a:solidFill>
                          <a:effectLst/>
                          <a:latin typeface="Arial"/>
                          <a:ea typeface="Times New Roman"/>
                          <a:cs typeface="Times New Roman"/>
                        </a:rPr>
                        <a:t>Çocukla iletişimde basit bir dil kullanınız.</a:t>
                      </a:r>
                      <a:endParaRPr lang="tr-TR" sz="2800" dirty="0">
                        <a:effectLst/>
                        <a:latin typeface="Calibri"/>
                        <a:ea typeface="Times New Roman"/>
                        <a:cs typeface="Times New Roman"/>
                      </a:endParaRPr>
                    </a:p>
                    <a:p>
                      <a:pPr algn="just">
                        <a:spcBef>
                          <a:spcPts val="600"/>
                        </a:spcBef>
                        <a:spcAft>
                          <a:spcPts val="0"/>
                        </a:spcAft>
                      </a:pPr>
                      <a:r>
                        <a:rPr lang="tr-TR" sz="2800" dirty="0">
                          <a:solidFill>
                            <a:srgbClr val="943634"/>
                          </a:solidFill>
                          <a:effectLst/>
                          <a:latin typeface="Arial"/>
                          <a:ea typeface="Times New Roman"/>
                          <a:cs typeface="Times New Roman"/>
                        </a:rPr>
                        <a:t>Bu dönemdeki çocuğun dil gelişiminin hızlı olacağını unutmayınız.</a:t>
                      </a:r>
                      <a:endParaRPr lang="tr-TR" sz="2800" dirty="0">
                        <a:effectLst/>
                        <a:latin typeface="Calibri"/>
                        <a:ea typeface="Times New Roman"/>
                        <a:cs typeface="Times New Roman"/>
                      </a:endParaRPr>
                    </a:p>
                  </a:txBody>
                  <a:tcPr marL="68580" marR="68580" marT="0" marB="0">
                    <a:lnL>
                      <a:noFill/>
                    </a:lnL>
                    <a:lnR>
                      <a:noFill/>
                    </a:lnR>
                    <a:lnT w="12700" cap="flat" cmpd="sng" algn="ctr">
                      <a:solidFill>
                        <a:srgbClr val="C0504D"/>
                      </a:solidFill>
                      <a:prstDash val="solid"/>
                      <a:round/>
                      <a:headEnd type="none" w="med" len="med"/>
                      <a:tailEnd type="none" w="med" len="med"/>
                    </a:lnT>
                    <a:lnB w="12700" cap="flat" cmpd="sng" algn="ctr">
                      <a:solidFill>
                        <a:srgbClr val="C0504D"/>
                      </a:solidFill>
                      <a:prstDash val="solid"/>
                      <a:round/>
                      <a:headEnd type="none" w="med" len="med"/>
                      <a:tailEnd type="none" w="med" len="med"/>
                    </a:lnB>
                    <a:solidFill>
                      <a:srgbClr val="EFD3D2"/>
                    </a:solidFill>
                  </a:tcPr>
                </a:tc>
              </a:tr>
            </a:tbl>
          </a:graphicData>
        </a:graphic>
      </p:graphicFrame>
    </p:spTree>
    <p:extLst>
      <p:ext uri="{BB962C8B-B14F-4D97-AF65-F5344CB8AC3E}">
        <p14:creationId xmlns:p14="http://schemas.microsoft.com/office/powerpoint/2010/main" val="25578908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679084765"/>
              </p:ext>
            </p:extLst>
          </p:nvPr>
        </p:nvGraphicFramePr>
        <p:xfrm>
          <a:off x="467544" y="692696"/>
          <a:ext cx="8280920" cy="4419600"/>
        </p:xfrm>
        <a:graphic>
          <a:graphicData uri="http://schemas.openxmlformats.org/drawingml/2006/table">
            <a:tbl>
              <a:tblPr>
                <a:tableStyleId>{5C22544A-7EE6-4342-B048-85BDC9FD1C3A}</a:tableStyleId>
              </a:tblPr>
              <a:tblGrid>
                <a:gridCol w="3248724"/>
                <a:gridCol w="5032196"/>
              </a:tblGrid>
              <a:tr h="0">
                <a:tc>
                  <a:txBody>
                    <a:bodyPr/>
                    <a:lstStyle/>
                    <a:p>
                      <a:pPr algn="just">
                        <a:spcBef>
                          <a:spcPts val="600"/>
                        </a:spcBef>
                        <a:spcAft>
                          <a:spcPts val="0"/>
                        </a:spcAft>
                      </a:pPr>
                      <a:r>
                        <a:rPr lang="tr-TR" sz="2800" dirty="0">
                          <a:effectLst/>
                        </a:rPr>
                        <a:t>Okul Öncesi Dönem </a:t>
                      </a:r>
                      <a:endParaRPr lang="tr-TR" sz="2800" dirty="0" smtClean="0">
                        <a:effectLst/>
                      </a:endParaRPr>
                    </a:p>
                    <a:p>
                      <a:pPr algn="just">
                        <a:spcBef>
                          <a:spcPts val="600"/>
                        </a:spcBef>
                        <a:spcAft>
                          <a:spcPts val="0"/>
                        </a:spcAft>
                      </a:pPr>
                      <a:r>
                        <a:rPr lang="tr-TR" sz="2800" dirty="0" smtClean="0">
                          <a:effectLst/>
                        </a:rPr>
                        <a:t>(</a:t>
                      </a:r>
                      <a:r>
                        <a:rPr lang="tr-TR" sz="2800" dirty="0">
                          <a:effectLst/>
                        </a:rPr>
                        <a:t>3-6 yaş)</a:t>
                      </a:r>
                      <a:endParaRPr lang="tr-TR" sz="2800" dirty="0">
                        <a:effectLst/>
                        <a:latin typeface="Calibri"/>
                        <a:ea typeface="Times New Roman"/>
                        <a:cs typeface="Times New Roman"/>
                      </a:endParaRPr>
                    </a:p>
                  </a:txBody>
                  <a:tcPr marL="68580" marR="68580" marT="0" marB="0"/>
                </a:tc>
                <a:tc>
                  <a:txBody>
                    <a:bodyPr/>
                    <a:lstStyle/>
                    <a:p>
                      <a:pPr algn="just">
                        <a:spcBef>
                          <a:spcPts val="600"/>
                        </a:spcBef>
                        <a:spcAft>
                          <a:spcPts val="0"/>
                        </a:spcAft>
                      </a:pPr>
                      <a:r>
                        <a:rPr lang="tr-TR" sz="2800" dirty="0">
                          <a:effectLst/>
                        </a:rPr>
                        <a:t>Somut düşünme ve hayal etme özelliklerini göz önünde bulundurarak, çocukla anlayabileceği bir dille konuşunuz.</a:t>
                      </a:r>
                    </a:p>
                    <a:p>
                      <a:pPr algn="just">
                        <a:spcBef>
                          <a:spcPts val="600"/>
                        </a:spcBef>
                        <a:spcAft>
                          <a:spcPts val="0"/>
                        </a:spcAft>
                      </a:pPr>
                      <a:r>
                        <a:rPr lang="tr-TR" sz="2800" dirty="0">
                          <a:effectLst/>
                        </a:rPr>
                        <a:t>Çocuğun düşünce ve duygularını ifade etmesi için oyunu kullanınız.</a:t>
                      </a:r>
                    </a:p>
                    <a:p>
                      <a:pPr algn="just">
                        <a:spcBef>
                          <a:spcPts val="600"/>
                        </a:spcBef>
                        <a:spcAft>
                          <a:spcPts val="0"/>
                        </a:spcAft>
                      </a:pPr>
                      <a:r>
                        <a:rPr lang="tr-TR" sz="2800" dirty="0">
                          <a:effectLst/>
                        </a:rPr>
                        <a:t>Dikkat süresinin kısa olduğunu unutmayınız.</a:t>
                      </a:r>
                      <a:endParaRPr lang="tr-TR" sz="28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225710108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839814077"/>
              </p:ext>
            </p:extLst>
          </p:nvPr>
        </p:nvGraphicFramePr>
        <p:xfrm>
          <a:off x="323528" y="404664"/>
          <a:ext cx="8424936" cy="5303520"/>
        </p:xfrm>
        <a:graphic>
          <a:graphicData uri="http://schemas.openxmlformats.org/drawingml/2006/table">
            <a:tbl>
              <a:tblPr>
                <a:tableStyleId>{5C22544A-7EE6-4342-B048-85BDC9FD1C3A}</a:tableStyleId>
              </a:tblPr>
              <a:tblGrid>
                <a:gridCol w="3305224"/>
                <a:gridCol w="5119712"/>
              </a:tblGrid>
              <a:tr h="0">
                <a:tc>
                  <a:txBody>
                    <a:bodyPr/>
                    <a:lstStyle/>
                    <a:p>
                      <a:pPr algn="just">
                        <a:spcBef>
                          <a:spcPts val="600"/>
                        </a:spcBef>
                        <a:spcAft>
                          <a:spcPts val="0"/>
                        </a:spcAft>
                      </a:pPr>
                      <a:r>
                        <a:rPr lang="tr-TR" sz="2600" dirty="0">
                          <a:effectLst/>
                        </a:rPr>
                        <a:t>Okul Dönemi </a:t>
                      </a:r>
                      <a:endParaRPr lang="tr-TR" sz="2600" dirty="0" smtClean="0">
                        <a:effectLst/>
                      </a:endParaRPr>
                    </a:p>
                    <a:p>
                      <a:pPr algn="just">
                        <a:spcBef>
                          <a:spcPts val="600"/>
                        </a:spcBef>
                        <a:spcAft>
                          <a:spcPts val="0"/>
                        </a:spcAft>
                      </a:pPr>
                      <a:endParaRPr lang="tr-TR" sz="2600" dirty="0" smtClean="0">
                        <a:effectLst/>
                      </a:endParaRPr>
                    </a:p>
                    <a:p>
                      <a:pPr algn="just">
                        <a:spcBef>
                          <a:spcPts val="600"/>
                        </a:spcBef>
                        <a:spcAft>
                          <a:spcPts val="0"/>
                        </a:spcAft>
                      </a:pPr>
                      <a:endParaRPr lang="tr-TR" sz="2600" dirty="0" smtClean="0">
                        <a:effectLst/>
                      </a:endParaRPr>
                    </a:p>
                    <a:p>
                      <a:pPr algn="just">
                        <a:spcBef>
                          <a:spcPts val="600"/>
                        </a:spcBef>
                        <a:spcAft>
                          <a:spcPts val="0"/>
                        </a:spcAft>
                      </a:pPr>
                      <a:r>
                        <a:rPr lang="tr-TR" sz="2600" dirty="0" smtClean="0">
                          <a:effectLst/>
                        </a:rPr>
                        <a:t>(</a:t>
                      </a:r>
                      <a:r>
                        <a:rPr lang="tr-TR" sz="2600" dirty="0">
                          <a:effectLst/>
                        </a:rPr>
                        <a:t>6-12 yaş)</a:t>
                      </a:r>
                      <a:endParaRPr lang="tr-TR" sz="2600" dirty="0">
                        <a:effectLst/>
                        <a:latin typeface="Calibri"/>
                        <a:ea typeface="Times New Roman"/>
                        <a:cs typeface="Times New Roman"/>
                      </a:endParaRPr>
                    </a:p>
                  </a:txBody>
                  <a:tcPr marL="68580" marR="68580" marT="0" marB="0"/>
                </a:tc>
                <a:tc>
                  <a:txBody>
                    <a:bodyPr/>
                    <a:lstStyle/>
                    <a:p>
                      <a:pPr algn="just">
                        <a:spcBef>
                          <a:spcPts val="600"/>
                        </a:spcBef>
                        <a:spcAft>
                          <a:spcPts val="0"/>
                        </a:spcAft>
                      </a:pPr>
                      <a:r>
                        <a:rPr lang="tr-TR" sz="2600" dirty="0">
                          <a:effectLst/>
                        </a:rPr>
                        <a:t>Çocuğu korkutabilecek sözcükleri kullanmaktan kaçınınız.</a:t>
                      </a:r>
                    </a:p>
                    <a:p>
                      <a:pPr algn="just">
                        <a:spcBef>
                          <a:spcPts val="600"/>
                        </a:spcBef>
                        <a:spcAft>
                          <a:spcPts val="0"/>
                        </a:spcAft>
                      </a:pPr>
                      <a:r>
                        <a:rPr lang="tr-TR" sz="2600" dirty="0">
                          <a:effectLst/>
                        </a:rPr>
                        <a:t>Çocuğa, kendisini ifade etme fırsatı veriniz.</a:t>
                      </a:r>
                    </a:p>
                    <a:p>
                      <a:pPr algn="just">
                        <a:spcBef>
                          <a:spcPts val="600"/>
                        </a:spcBef>
                        <a:spcAft>
                          <a:spcPts val="0"/>
                        </a:spcAft>
                      </a:pPr>
                      <a:r>
                        <a:rPr lang="tr-TR" sz="2600" dirty="0">
                          <a:effectLst/>
                        </a:rPr>
                        <a:t>Ben merkezliliğinin azaldığını, daha </a:t>
                      </a:r>
                      <a:r>
                        <a:rPr lang="tr-TR" sz="2600" dirty="0" err="1">
                          <a:effectLst/>
                        </a:rPr>
                        <a:t>empatik</a:t>
                      </a:r>
                      <a:r>
                        <a:rPr lang="tr-TR" sz="2600" dirty="0">
                          <a:effectLst/>
                        </a:rPr>
                        <a:t> olduğunu, çevresindeki durumlardan ciddi olarak etkilenebileceğini ve korkabileceğini, gereksinimlerini ifade etmede isteksiz olabileceğini, kendi korkularını bir diğer çocuğun korkuları gibi dile getirebileceğini unutmayınız.</a:t>
                      </a:r>
                      <a:endParaRPr lang="tr-TR" sz="26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36975502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55477674"/>
              </p:ext>
            </p:extLst>
          </p:nvPr>
        </p:nvGraphicFramePr>
        <p:xfrm>
          <a:off x="539552" y="1052736"/>
          <a:ext cx="7992888" cy="3139440"/>
        </p:xfrm>
        <a:graphic>
          <a:graphicData uri="http://schemas.openxmlformats.org/drawingml/2006/table">
            <a:tbl>
              <a:tblPr>
                <a:tableStyleId>{5C22544A-7EE6-4342-B048-85BDC9FD1C3A}</a:tableStyleId>
              </a:tblPr>
              <a:tblGrid>
                <a:gridCol w="3135725"/>
                <a:gridCol w="4857163"/>
              </a:tblGrid>
              <a:tr h="0">
                <a:tc>
                  <a:txBody>
                    <a:bodyPr/>
                    <a:lstStyle/>
                    <a:p>
                      <a:pPr algn="just">
                        <a:spcBef>
                          <a:spcPts val="600"/>
                        </a:spcBef>
                        <a:spcAft>
                          <a:spcPts val="0"/>
                        </a:spcAft>
                      </a:pPr>
                      <a:r>
                        <a:rPr lang="tr-TR" sz="2800" dirty="0" err="1" smtClean="0">
                          <a:effectLst/>
                        </a:rPr>
                        <a:t>Adölesan</a:t>
                      </a:r>
                      <a:r>
                        <a:rPr lang="tr-TR" sz="2800" dirty="0" smtClean="0">
                          <a:effectLst/>
                        </a:rPr>
                        <a:t> </a:t>
                      </a:r>
                      <a:r>
                        <a:rPr lang="tr-TR" sz="2800" dirty="0">
                          <a:effectLst/>
                        </a:rPr>
                        <a:t>Dönemi </a:t>
                      </a:r>
                      <a:endParaRPr lang="tr-TR" sz="2800" dirty="0" smtClean="0">
                        <a:effectLst/>
                      </a:endParaRPr>
                    </a:p>
                    <a:p>
                      <a:pPr algn="just">
                        <a:spcBef>
                          <a:spcPts val="600"/>
                        </a:spcBef>
                        <a:spcAft>
                          <a:spcPts val="0"/>
                        </a:spcAft>
                      </a:pPr>
                      <a:r>
                        <a:rPr lang="tr-TR" sz="2800" dirty="0" smtClean="0">
                          <a:effectLst/>
                        </a:rPr>
                        <a:t>(</a:t>
                      </a:r>
                      <a:r>
                        <a:rPr lang="tr-TR" sz="2800" dirty="0">
                          <a:effectLst/>
                        </a:rPr>
                        <a:t>12-18 yaş)</a:t>
                      </a:r>
                      <a:endParaRPr lang="tr-TR" sz="2800" dirty="0">
                        <a:effectLst/>
                        <a:latin typeface="Calibri"/>
                        <a:ea typeface="Times New Roman"/>
                        <a:cs typeface="Times New Roman"/>
                      </a:endParaRPr>
                    </a:p>
                  </a:txBody>
                  <a:tcPr marL="68580" marR="68580" marT="0" marB="0"/>
                </a:tc>
                <a:tc>
                  <a:txBody>
                    <a:bodyPr/>
                    <a:lstStyle/>
                    <a:p>
                      <a:pPr algn="just">
                        <a:spcBef>
                          <a:spcPts val="600"/>
                        </a:spcBef>
                        <a:spcAft>
                          <a:spcPts val="0"/>
                        </a:spcAft>
                      </a:pPr>
                      <a:r>
                        <a:rPr lang="tr-TR" sz="2800" dirty="0">
                          <a:effectLst/>
                        </a:rPr>
                        <a:t>Dinleyerek, ona saygı duyduğunuzu gösteriniz.</a:t>
                      </a:r>
                    </a:p>
                    <a:p>
                      <a:pPr algn="just">
                        <a:spcBef>
                          <a:spcPts val="600"/>
                        </a:spcBef>
                        <a:spcAft>
                          <a:spcPts val="0"/>
                        </a:spcAft>
                      </a:pPr>
                      <a:r>
                        <a:rPr lang="tr-TR" sz="2800" dirty="0">
                          <a:effectLst/>
                        </a:rPr>
                        <a:t>Küçük görmekten ve öğüt vermekten kaçınınız.</a:t>
                      </a:r>
                    </a:p>
                    <a:p>
                      <a:pPr algn="just">
                        <a:spcBef>
                          <a:spcPts val="600"/>
                        </a:spcBef>
                        <a:spcAft>
                          <a:spcPts val="0"/>
                        </a:spcAft>
                      </a:pPr>
                      <a:r>
                        <a:rPr lang="tr-TR" sz="2800" dirty="0" err="1">
                          <a:effectLst/>
                        </a:rPr>
                        <a:t>Adölesan</a:t>
                      </a:r>
                      <a:r>
                        <a:rPr lang="tr-TR" sz="2800" dirty="0">
                          <a:effectLst/>
                        </a:rPr>
                        <a:t> için güvenilir bir erişkin olunuz. Sırlarını paylaşmaktan kaçınınız.</a:t>
                      </a:r>
                      <a:endParaRPr lang="tr-TR" sz="2800" dirty="0">
                        <a:effectLst/>
                        <a:latin typeface="Calibri"/>
                        <a:ea typeface="Times New Roman"/>
                        <a:cs typeface="Times New Roman"/>
                      </a:endParaRPr>
                    </a:p>
                  </a:txBody>
                  <a:tcPr marL="68580" marR="68580" marT="0" marB="0"/>
                </a:tc>
              </a:tr>
            </a:tbl>
          </a:graphicData>
        </a:graphic>
      </p:graphicFrame>
    </p:spTree>
    <p:extLst>
      <p:ext uri="{BB962C8B-B14F-4D97-AF65-F5344CB8AC3E}">
        <p14:creationId xmlns:p14="http://schemas.microsoft.com/office/powerpoint/2010/main" val="408364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251520" y="260648"/>
            <a:ext cx="8712968" cy="924475"/>
          </a:xfrm>
        </p:spPr>
        <p:txBody>
          <a:bodyPr>
            <a:normAutofit fontScale="90000"/>
          </a:bodyPr>
          <a:lstStyle/>
          <a:p>
            <a:pPr algn="ctr"/>
            <a:r>
              <a:rPr lang="x-none" b="1"/>
              <a:t>Fiziksel Değerlendirmede Gelişim Dönemlerine Göre </a:t>
            </a:r>
            <a:r>
              <a:rPr lang="x-none" b="1" smtClean="0"/>
              <a:t>Yaklaşım</a:t>
            </a:r>
            <a:endParaRPr lang="tr-TR" dirty="0"/>
          </a:p>
        </p:txBody>
      </p:sp>
      <p:sp>
        <p:nvSpPr>
          <p:cNvPr id="3" name="İçerik Yer Tutucusu 2"/>
          <p:cNvSpPr>
            <a:spLocks noGrp="1"/>
          </p:cNvSpPr>
          <p:nvPr>
            <p:ph idx="1"/>
          </p:nvPr>
        </p:nvSpPr>
        <p:spPr>
          <a:xfrm>
            <a:off x="467544" y="1807361"/>
            <a:ext cx="8352928" cy="4573967"/>
          </a:xfrm>
        </p:spPr>
        <p:txBody>
          <a:bodyPr>
            <a:noAutofit/>
          </a:bodyPr>
          <a:lstStyle/>
          <a:p>
            <a:pPr marL="0" indent="0">
              <a:buNone/>
            </a:pPr>
            <a:r>
              <a:rPr lang="x-none" sz="2800">
                <a:solidFill>
                  <a:srgbClr val="FF0000"/>
                </a:solidFill>
              </a:rPr>
              <a:t>Yenidoğanlar ve 6 Aydan Küçük Bebekler</a:t>
            </a:r>
            <a:endParaRPr lang="tr-TR" sz="2800" b="1" dirty="0">
              <a:solidFill>
                <a:srgbClr val="FF0000"/>
              </a:solidFill>
            </a:endParaRPr>
          </a:p>
          <a:p>
            <a:r>
              <a:rPr lang="tr-TR" sz="2800" dirty="0"/>
              <a:t>Bebekler, fiziksel değerlendirmeye direnç göstermemeleri nedeniyle değerlendirmenin en rahat yapıldığı gruptur. Bebekte güven duygusunu  sağlamak için ebeveynlerin de işleme katılmaları gereklidir.  Fiziksel değerlendirme sırasında bebeği besleme, emzik verme, bez değiştirme gibi bebeği sakinleştirici ve rahatlatıcı uygulamalar yapılabilir. </a:t>
            </a:r>
          </a:p>
        </p:txBody>
      </p:sp>
    </p:spTree>
    <p:extLst>
      <p:ext uri="{BB962C8B-B14F-4D97-AF65-F5344CB8AC3E}">
        <p14:creationId xmlns:p14="http://schemas.microsoft.com/office/powerpoint/2010/main" val="6393684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a:xfrm>
            <a:off x="179512" y="980729"/>
            <a:ext cx="8784976" cy="4878070"/>
          </a:xfrm>
        </p:spPr>
        <p:txBody>
          <a:bodyPr>
            <a:noAutofit/>
          </a:bodyPr>
          <a:lstStyle/>
          <a:p>
            <a:r>
              <a:rPr lang="tr-TR" sz="2800" dirty="0"/>
              <a:t>Böylece bebek sakinken ya da uyurken </a:t>
            </a:r>
            <a:r>
              <a:rPr lang="tr-TR" sz="2800" dirty="0" err="1"/>
              <a:t>oskültasyon</a:t>
            </a:r>
            <a:r>
              <a:rPr lang="tr-TR" sz="2800" dirty="0"/>
              <a:t> yapılabilir. </a:t>
            </a:r>
            <a:r>
              <a:rPr lang="tr-TR" sz="2800" dirty="0" err="1"/>
              <a:t>Steteskop</a:t>
            </a:r>
            <a:r>
              <a:rPr lang="tr-TR" sz="2800" dirty="0"/>
              <a:t> ve eller ılık olmalı, bebeğe nazikçe dokunulmalıdır. Fiziksel değerlendirme baştan ayağa doğru yapılır. Kalça çıkığının değerlendirilmesi gibi bebeği rahatsız edebilecek girişimler en sona bırakılmalıdır. </a:t>
            </a:r>
            <a:endParaRPr lang="tr-TR" sz="2800" dirty="0" smtClean="0"/>
          </a:p>
          <a:p>
            <a:r>
              <a:rPr lang="tr-TR" sz="2800" dirty="0" err="1"/>
              <a:t>Yenidoğanı</a:t>
            </a:r>
            <a:r>
              <a:rPr lang="tr-TR" sz="2800" dirty="0"/>
              <a:t> değerlendirilirken yatırılan masanın da ılık olması önemlidir. Böylece bebeğin giysileri çıkartılabilir. Muayene sırasında bebeğin vücut sıcaklığının korunmasına özen gösterilmelidir. Bebekler ağrıyı ve acıyı hissederler. Korkuları vardır ve yüksek sesten, parlak ışıktan etkilenirler. </a:t>
            </a:r>
          </a:p>
        </p:txBody>
      </p:sp>
    </p:spTree>
    <p:extLst>
      <p:ext uri="{BB962C8B-B14F-4D97-AF65-F5344CB8AC3E}">
        <p14:creationId xmlns:p14="http://schemas.microsoft.com/office/powerpoint/2010/main" val="43852093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184</TotalTime>
  <Words>1078</Words>
  <Application>Microsoft Office PowerPoint</Application>
  <PresentationFormat>Ekran Gösterisi (4:3)</PresentationFormat>
  <Paragraphs>64</Paragraphs>
  <Slides>17</Slides>
  <Notes>0</Notes>
  <HiddenSlides>0</HiddenSlides>
  <MMClips>0</MMClips>
  <ScaleCrop>false</ScaleCrop>
  <HeadingPairs>
    <vt:vector size="4" baseType="variant">
      <vt:variant>
        <vt:lpstr>Tema</vt:lpstr>
      </vt:variant>
      <vt:variant>
        <vt:i4>1</vt:i4>
      </vt:variant>
      <vt:variant>
        <vt:lpstr>Slayt Başlıkları</vt:lpstr>
      </vt:variant>
      <vt:variant>
        <vt:i4>17</vt:i4>
      </vt:variant>
    </vt:vector>
  </HeadingPairs>
  <TitlesOfParts>
    <vt:vector size="18" baseType="lpstr">
      <vt:lpstr>Akış</vt:lpstr>
      <vt:lpstr>ÇOCUK SAĞLIĞININ DEĞERLENDİRİLMESİ</vt:lpstr>
      <vt:lpstr>PowerPoint Sunusu</vt:lpstr>
      <vt:lpstr>PowerPoint Sunusu</vt:lpstr>
      <vt:lpstr>PowerPoint Sunusu</vt:lpstr>
      <vt:lpstr>PowerPoint Sunusu</vt:lpstr>
      <vt:lpstr>PowerPoint Sunusu</vt:lpstr>
      <vt:lpstr>PowerPoint Sunusu</vt:lpstr>
      <vt:lpstr>Fiziksel Değerlendirmede Gelişim Dönemlerine Göre Yaklaşım</vt:lpstr>
      <vt:lpstr>PowerPoint Sunusu</vt:lpstr>
      <vt:lpstr>PowerPoint Sunusu</vt:lpstr>
      <vt:lpstr>PowerPoint Sunusu</vt:lpstr>
      <vt:lpstr>PowerPoint Sunusu</vt:lpstr>
      <vt:lpstr>PowerPoint Sunusu</vt:lpstr>
      <vt:lpstr>PowerPoint Sunusu</vt:lpstr>
      <vt:lpstr>PowerPoint Sunusu</vt:lpstr>
      <vt:lpstr>PowerPoint Sunusu</vt:lpstr>
      <vt:lpstr>Kaynaklar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Çocuk Sağlığının Değerlendirilmesi</dc:title>
  <dc:creator>sony</dc:creator>
  <cp:lastModifiedBy>EDurualp</cp:lastModifiedBy>
  <cp:revision>29</cp:revision>
  <dcterms:created xsi:type="dcterms:W3CDTF">2012-09-30T18:04:31Z</dcterms:created>
  <dcterms:modified xsi:type="dcterms:W3CDTF">2017-01-30T08:46:42Z</dcterms:modified>
</cp:coreProperties>
</file>