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315" r:id="rId4"/>
    <p:sldId id="316" r:id="rId5"/>
    <p:sldId id="317" r:id="rId6"/>
    <p:sldId id="319" r:id="rId7"/>
    <p:sldId id="293" r:id="rId8"/>
    <p:sldId id="320" r:id="rId9"/>
    <p:sldId id="321" r:id="rId10"/>
    <p:sldId id="322"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89FAD-7604-4A07-B50F-0B4E3258F974}" type="datetimeFigureOut">
              <a:rPr lang="tr-TR" smtClean="0"/>
              <a:t>9.09.2025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0FFC9-7DCD-4700-B435-F6E69E3C7C43}" type="slidenum">
              <a:rPr lang="tr-TR" smtClean="0"/>
              <a:t>‹#›</a:t>
            </a:fld>
            <a:endParaRPr lang="tr-TR"/>
          </a:p>
        </p:txBody>
      </p:sp>
    </p:spTree>
    <p:extLst>
      <p:ext uri="{BB962C8B-B14F-4D97-AF65-F5344CB8AC3E}">
        <p14:creationId xmlns:p14="http://schemas.microsoft.com/office/powerpoint/2010/main" val="225904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28646-E06E-4418-B831-3531B115A53C}"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018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B71146-DADD-D6FD-43A9-8F89BC8CA88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00CF52E-F879-7E51-286C-EB3A63BED7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8115853-F019-6C25-200B-4EA154878A0F}"/>
              </a:ext>
            </a:extLst>
          </p:cNvPr>
          <p:cNvSpPr>
            <a:spLocks noGrp="1"/>
          </p:cNvSpPr>
          <p:nvPr>
            <p:ph type="dt" sz="half" idx="10"/>
          </p:nvPr>
        </p:nvSpPr>
        <p:spPr/>
        <p:txBody>
          <a:bodyPr/>
          <a:lstStyle/>
          <a:p>
            <a:fld id="{7C704D9C-F639-43AE-AA0B-4150E5F27742}" type="datetimeFigureOut">
              <a:rPr lang="tr-TR" smtClean="0"/>
              <a:t>9.09.2025</a:t>
            </a:fld>
            <a:endParaRPr lang="tr-TR"/>
          </a:p>
        </p:txBody>
      </p:sp>
      <p:sp>
        <p:nvSpPr>
          <p:cNvPr id="5" name="Alt Bilgi Yer Tutucusu 4">
            <a:extLst>
              <a:ext uri="{FF2B5EF4-FFF2-40B4-BE49-F238E27FC236}">
                <a16:creationId xmlns:a16="http://schemas.microsoft.com/office/drawing/2014/main" id="{7BE6C07D-B090-9F35-D502-B9D925B955C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8578496-709C-5B81-AF44-E29CF5FD29BE}"/>
              </a:ext>
            </a:extLst>
          </p:cNvPr>
          <p:cNvSpPr>
            <a:spLocks noGrp="1"/>
          </p:cNvSpPr>
          <p:nvPr>
            <p:ph type="sldNum" sz="quarter" idx="12"/>
          </p:nvPr>
        </p:nvSpPr>
        <p:spPr/>
        <p:txBody>
          <a:bodyPr/>
          <a:lstStyle/>
          <a:p>
            <a:fld id="{E8EEC7DB-412E-481A-86BC-B2B45FAF54F5}" type="slidenum">
              <a:rPr lang="tr-TR" smtClean="0"/>
              <a:t>‹#›</a:t>
            </a:fld>
            <a:endParaRPr lang="tr-TR"/>
          </a:p>
        </p:txBody>
      </p:sp>
    </p:spTree>
    <p:extLst>
      <p:ext uri="{BB962C8B-B14F-4D97-AF65-F5344CB8AC3E}">
        <p14:creationId xmlns:p14="http://schemas.microsoft.com/office/powerpoint/2010/main" val="1000026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46E923-9DEF-C5F8-9DE0-E44E6745B53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0B93A73-C71B-974F-E16B-DC052B903E7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EC451B0-66FC-3483-80A2-75F834F8E14A}"/>
              </a:ext>
            </a:extLst>
          </p:cNvPr>
          <p:cNvSpPr>
            <a:spLocks noGrp="1"/>
          </p:cNvSpPr>
          <p:nvPr>
            <p:ph type="dt" sz="half" idx="10"/>
          </p:nvPr>
        </p:nvSpPr>
        <p:spPr/>
        <p:txBody>
          <a:bodyPr/>
          <a:lstStyle/>
          <a:p>
            <a:fld id="{7C704D9C-F639-43AE-AA0B-4150E5F27742}" type="datetimeFigureOut">
              <a:rPr lang="tr-TR" smtClean="0"/>
              <a:t>9.09.2025</a:t>
            </a:fld>
            <a:endParaRPr lang="tr-TR"/>
          </a:p>
        </p:txBody>
      </p:sp>
      <p:sp>
        <p:nvSpPr>
          <p:cNvPr id="5" name="Alt Bilgi Yer Tutucusu 4">
            <a:extLst>
              <a:ext uri="{FF2B5EF4-FFF2-40B4-BE49-F238E27FC236}">
                <a16:creationId xmlns:a16="http://schemas.microsoft.com/office/drawing/2014/main" id="{5CCEDD2E-8924-0464-746D-02A64D2F713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7B02AC-F727-1FB2-1D93-B3368F965A1C}"/>
              </a:ext>
            </a:extLst>
          </p:cNvPr>
          <p:cNvSpPr>
            <a:spLocks noGrp="1"/>
          </p:cNvSpPr>
          <p:nvPr>
            <p:ph type="sldNum" sz="quarter" idx="12"/>
          </p:nvPr>
        </p:nvSpPr>
        <p:spPr/>
        <p:txBody>
          <a:bodyPr/>
          <a:lstStyle/>
          <a:p>
            <a:fld id="{E8EEC7DB-412E-481A-86BC-B2B45FAF54F5}" type="slidenum">
              <a:rPr lang="tr-TR" smtClean="0"/>
              <a:t>‹#›</a:t>
            </a:fld>
            <a:endParaRPr lang="tr-TR"/>
          </a:p>
        </p:txBody>
      </p:sp>
    </p:spTree>
    <p:extLst>
      <p:ext uri="{BB962C8B-B14F-4D97-AF65-F5344CB8AC3E}">
        <p14:creationId xmlns:p14="http://schemas.microsoft.com/office/powerpoint/2010/main" val="198663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FF4F2EC-CE95-AE08-51B1-8E82B64FC3B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EA8638E-3FA6-BB09-0636-EA9FAA2AF768}"/>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7B3DAA-0B71-E7E8-C8C7-56ED447D2DBC}"/>
              </a:ext>
            </a:extLst>
          </p:cNvPr>
          <p:cNvSpPr>
            <a:spLocks noGrp="1"/>
          </p:cNvSpPr>
          <p:nvPr>
            <p:ph type="dt" sz="half" idx="10"/>
          </p:nvPr>
        </p:nvSpPr>
        <p:spPr/>
        <p:txBody>
          <a:bodyPr/>
          <a:lstStyle/>
          <a:p>
            <a:fld id="{7C704D9C-F639-43AE-AA0B-4150E5F27742}" type="datetimeFigureOut">
              <a:rPr lang="tr-TR" smtClean="0"/>
              <a:t>9.09.2025</a:t>
            </a:fld>
            <a:endParaRPr lang="tr-TR"/>
          </a:p>
        </p:txBody>
      </p:sp>
      <p:sp>
        <p:nvSpPr>
          <p:cNvPr id="5" name="Alt Bilgi Yer Tutucusu 4">
            <a:extLst>
              <a:ext uri="{FF2B5EF4-FFF2-40B4-BE49-F238E27FC236}">
                <a16:creationId xmlns:a16="http://schemas.microsoft.com/office/drawing/2014/main" id="{33E5D006-CE86-6208-6D06-7D6D4EB4632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64935EA-C5ED-2BAE-4D85-DF698AC925D9}"/>
              </a:ext>
            </a:extLst>
          </p:cNvPr>
          <p:cNvSpPr>
            <a:spLocks noGrp="1"/>
          </p:cNvSpPr>
          <p:nvPr>
            <p:ph type="sldNum" sz="quarter" idx="12"/>
          </p:nvPr>
        </p:nvSpPr>
        <p:spPr/>
        <p:txBody>
          <a:bodyPr/>
          <a:lstStyle/>
          <a:p>
            <a:fld id="{E8EEC7DB-412E-481A-86BC-B2B45FAF54F5}" type="slidenum">
              <a:rPr lang="tr-TR" smtClean="0"/>
              <a:t>‹#›</a:t>
            </a:fld>
            <a:endParaRPr lang="tr-TR"/>
          </a:p>
        </p:txBody>
      </p:sp>
    </p:spTree>
    <p:extLst>
      <p:ext uri="{BB962C8B-B14F-4D97-AF65-F5344CB8AC3E}">
        <p14:creationId xmlns:p14="http://schemas.microsoft.com/office/powerpoint/2010/main" val="1155412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9139101-059B-4956-A3D1-67C0BFF5C408}" type="datetimeFigureOut">
              <a:rPr lang="tr-TR" smtClean="0"/>
              <a:t>9.09.2025</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0C20BA2-EA65-49DE-97F0-52083B173035}"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7143316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9139101-059B-4956-A3D1-67C0BFF5C408}" type="datetimeFigureOut">
              <a:rPr lang="tr-TR" smtClean="0"/>
              <a:t>9.09.2025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1608082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9139101-059B-4956-A3D1-67C0BFF5C408}" type="datetimeFigureOut">
              <a:rPr lang="tr-TR" smtClean="0"/>
              <a:t>9.09.2025</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0C20BA2-EA65-49DE-97F0-52083B173035}"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4123733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9139101-059B-4956-A3D1-67C0BFF5C408}" type="datetimeFigureOut">
              <a:rPr lang="tr-TR" smtClean="0"/>
              <a:t>9.09.2025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952129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9139101-059B-4956-A3D1-67C0BFF5C408}" type="datetimeFigureOut">
              <a:rPr lang="tr-TR" smtClean="0"/>
              <a:t>9.09.2025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1129274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59139101-059B-4956-A3D1-67C0BFF5C408}" type="datetimeFigureOut">
              <a:rPr lang="tr-TR" smtClean="0"/>
              <a:t>9.09.2025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1941804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39101-059B-4956-A3D1-67C0BFF5C408}" type="datetimeFigureOut">
              <a:rPr lang="tr-TR" smtClean="0"/>
              <a:t>9.09.2025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3674252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9139101-059B-4956-A3D1-67C0BFF5C408}" type="datetimeFigureOut">
              <a:rPr lang="tr-TR" smtClean="0"/>
              <a:t>9.09.2025</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0C20BA2-EA65-49DE-97F0-52083B173035}"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003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33F7C7-81CC-6359-FBC8-02A061BB073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6040129-B025-121D-6E24-ECA8990D818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83B3E83-6CAF-CC83-5FA0-6773AA33723F}"/>
              </a:ext>
            </a:extLst>
          </p:cNvPr>
          <p:cNvSpPr>
            <a:spLocks noGrp="1"/>
          </p:cNvSpPr>
          <p:nvPr>
            <p:ph type="dt" sz="half" idx="10"/>
          </p:nvPr>
        </p:nvSpPr>
        <p:spPr/>
        <p:txBody>
          <a:bodyPr/>
          <a:lstStyle/>
          <a:p>
            <a:fld id="{7C704D9C-F639-43AE-AA0B-4150E5F27742}" type="datetimeFigureOut">
              <a:rPr lang="tr-TR" smtClean="0"/>
              <a:t>9.09.2025</a:t>
            </a:fld>
            <a:endParaRPr lang="tr-TR"/>
          </a:p>
        </p:txBody>
      </p:sp>
      <p:sp>
        <p:nvSpPr>
          <p:cNvPr id="5" name="Alt Bilgi Yer Tutucusu 4">
            <a:extLst>
              <a:ext uri="{FF2B5EF4-FFF2-40B4-BE49-F238E27FC236}">
                <a16:creationId xmlns:a16="http://schemas.microsoft.com/office/drawing/2014/main" id="{A1C7D717-AB66-A423-EB34-CF148FA7AEB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AA8AD5A-61D9-8969-99BD-65CADB64C368}"/>
              </a:ext>
            </a:extLst>
          </p:cNvPr>
          <p:cNvSpPr>
            <a:spLocks noGrp="1"/>
          </p:cNvSpPr>
          <p:nvPr>
            <p:ph type="sldNum" sz="quarter" idx="12"/>
          </p:nvPr>
        </p:nvSpPr>
        <p:spPr/>
        <p:txBody>
          <a:bodyPr/>
          <a:lstStyle/>
          <a:p>
            <a:fld id="{E8EEC7DB-412E-481A-86BC-B2B45FAF54F5}" type="slidenum">
              <a:rPr lang="tr-TR" smtClean="0"/>
              <a:t>‹#›</a:t>
            </a:fld>
            <a:endParaRPr lang="tr-TR"/>
          </a:p>
        </p:txBody>
      </p:sp>
    </p:spTree>
    <p:extLst>
      <p:ext uri="{BB962C8B-B14F-4D97-AF65-F5344CB8AC3E}">
        <p14:creationId xmlns:p14="http://schemas.microsoft.com/office/powerpoint/2010/main" val="1063395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9139101-059B-4956-A3D1-67C0BFF5C408}" type="datetimeFigureOut">
              <a:rPr lang="tr-TR" smtClean="0"/>
              <a:t>9.09.2025</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0C20BA2-EA65-49DE-97F0-52083B173035}"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62468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9139101-059B-4956-A3D1-67C0BFF5C408}" type="datetimeFigureOut">
              <a:rPr lang="tr-TR" smtClean="0"/>
              <a:t>9.09.2025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548192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9139101-059B-4956-A3D1-67C0BFF5C408}" type="datetimeFigureOut">
              <a:rPr lang="tr-TR" smtClean="0"/>
              <a:t>9.09.2025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C20BA2-EA65-49DE-97F0-52083B173035}" type="slidenum">
              <a:rPr lang="tr-TR" smtClean="0"/>
              <a:t>‹#›</a:t>
            </a:fld>
            <a:endParaRPr lang="tr-TR"/>
          </a:p>
        </p:txBody>
      </p:sp>
    </p:spTree>
    <p:extLst>
      <p:ext uri="{BB962C8B-B14F-4D97-AF65-F5344CB8AC3E}">
        <p14:creationId xmlns:p14="http://schemas.microsoft.com/office/powerpoint/2010/main" val="1462543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609600" y="244476"/>
            <a:ext cx="11184467"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11"/>
          <p:cNvSpPr>
            <a:spLocks noGrp="1" noChangeArrowheads="1"/>
          </p:cNvSpPr>
          <p:nvPr>
            <p:ph type="dt" sz="half" idx="10"/>
          </p:nvPr>
        </p:nvSpPr>
        <p:spPr>
          <a:ln/>
        </p:spPr>
        <p:txBody>
          <a:bodyPr/>
          <a:lstStyle>
            <a:lvl1pPr>
              <a:defRPr/>
            </a:lvl1pPr>
          </a:lstStyle>
          <a:p>
            <a:pPr>
              <a:defRPr/>
            </a:pPr>
            <a:endParaRPr lang="tr-TR"/>
          </a:p>
        </p:txBody>
      </p:sp>
      <p:sp>
        <p:nvSpPr>
          <p:cNvPr id="4" name="Rectangle 12"/>
          <p:cNvSpPr>
            <a:spLocks noGrp="1" noChangeArrowheads="1"/>
          </p:cNvSpPr>
          <p:nvPr>
            <p:ph type="ftr" sz="quarter" idx="11"/>
          </p:nvPr>
        </p:nvSpPr>
        <p:spPr>
          <a:ln/>
        </p:spPr>
        <p:txBody>
          <a:bodyPr/>
          <a:lstStyle>
            <a:lvl1pPr>
              <a:defRPr/>
            </a:lvl1pPr>
          </a:lstStyle>
          <a:p>
            <a:pPr>
              <a:defRPr/>
            </a:pPr>
            <a:endParaRPr lang="tr-TR"/>
          </a:p>
        </p:txBody>
      </p:sp>
      <p:sp>
        <p:nvSpPr>
          <p:cNvPr id="5" name="Rectangle 13"/>
          <p:cNvSpPr>
            <a:spLocks noGrp="1" noChangeArrowheads="1"/>
          </p:cNvSpPr>
          <p:nvPr>
            <p:ph type="sldNum" sz="quarter" idx="12"/>
          </p:nvPr>
        </p:nvSpPr>
        <p:spPr>
          <a:ln/>
        </p:spPr>
        <p:txBody>
          <a:bodyPr/>
          <a:lstStyle>
            <a:lvl1pPr>
              <a:defRPr/>
            </a:lvl1pPr>
          </a:lstStyle>
          <a:p>
            <a:fld id="{ECB95DFE-E28F-4409-B616-F7B18C27294F}" type="slidenum">
              <a:rPr lang="tr-TR" altLang="tr-TR"/>
              <a:pPr/>
              <a:t>‹#›</a:t>
            </a:fld>
            <a:endParaRPr lang="tr-TR" altLang="tr-TR"/>
          </a:p>
        </p:txBody>
      </p:sp>
    </p:spTree>
    <p:extLst>
      <p:ext uri="{BB962C8B-B14F-4D97-AF65-F5344CB8AC3E}">
        <p14:creationId xmlns:p14="http://schemas.microsoft.com/office/powerpoint/2010/main" val="309359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B0C0AD-B229-11A1-FE11-AC5C8DC8265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0B6FC09-7AC0-3245-3EB0-6054C0E20F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21F5FF2-F6B5-A165-B62C-542663193BD3}"/>
              </a:ext>
            </a:extLst>
          </p:cNvPr>
          <p:cNvSpPr>
            <a:spLocks noGrp="1"/>
          </p:cNvSpPr>
          <p:nvPr>
            <p:ph type="dt" sz="half" idx="10"/>
          </p:nvPr>
        </p:nvSpPr>
        <p:spPr/>
        <p:txBody>
          <a:bodyPr/>
          <a:lstStyle/>
          <a:p>
            <a:fld id="{7C704D9C-F639-43AE-AA0B-4150E5F27742}" type="datetimeFigureOut">
              <a:rPr lang="tr-TR" smtClean="0"/>
              <a:t>9.09.2025</a:t>
            </a:fld>
            <a:endParaRPr lang="tr-TR"/>
          </a:p>
        </p:txBody>
      </p:sp>
      <p:sp>
        <p:nvSpPr>
          <p:cNvPr id="5" name="Alt Bilgi Yer Tutucusu 4">
            <a:extLst>
              <a:ext uri="{FF2B5EF4-FFF2-40B4-BE49-F238E27FC236}">
                <a16:creationId xmlns:a16="http://schemas.microsoft.com/office/drawing/2014/main" id="{C82609AD-3C37-D1AA-5D6D-2E852709B86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ABFD13F-1817-5305-AF92-D681BC4E8AAB}"/>
              </a:ext>
            </a:extLst>
          </p:cNvPr>
          <p:cNvSpPr>
            <a:spLocks noGrp="1"/>
          </p:cNvSpPr>
          <p:nvPr>
            <p:ph type="sldNum" sz="quarter" idx="12"/>
          </p:nvPr>
        </p:nvSpPr>
        <p:spPr/>
        <p:txBody>
          <a:bodyPr/>
          <a:lstStyle/>
          <a:p>
            <a:fld id="{E8EEC7DB-412E-481A-86BC-B2B45FAF54F5}" type="slidenum">
              <a:rPr lang="tr-TR" smtClean="0"/>
              <a:t>‹#›</a:t>
            </a:fld>
            <a:endParaRPr lang="tr-TR"/>
          </a:p>
        </p:txBody>
      </p:sp>
    </p:spTree>
    <p:extLst>
      <p:ext uri="{BB962C8B-B14F-4D97-AF65-F5344CB8AC3E}">
        <p14:creationId xmlns:p14="http://schemas.microsoft.com/office/powerpoint/2010/main" val="632028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2118FF-344D-D017-5CEC-28F7618DD0B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620E11A-6DEA-445A-B0E9-F4AC0FB1EE5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BBBFBE6-AE32-D6CD-E909-81F80375DB3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3C0494D-5A3A-9237-4174-6927A11720A2}"/>
              </a:ext>
            </a:extLst>
          </p:cNvPr>
          <p:cNvSpPr>
            <a:spLocks noGrp="1"/>
          </p:cNvSpPr>
          <p:nvPr>
            <p:ph type="dt" sz="half" idx="10"/>
          </p:nvPr>
        </p:nvSpPr>
        <p:spPr/>
        <p:txBody>
          <a:bodyPr/>
          <a:lstStyle/>
          <a:p>
            <a:fld id="{7C704D9C-F639-43AE-AA0B-4150E5F27742}" type="datetimeFigureOut">
              <a:rPr lang="tr-TR" smtClean="0"/>
              <a:t>9.09.2025</a:t>
            </a:fld>
            <a:endParaRPr lang="tr-TR"/>
          </a:p>
        </p:txBody>
      </p:sp>
      <p:sp>
        <p:nvSpPr>
          <p:cNvPr id="6" name="Alt Bilgi Yer Tutucusu 5">
            <a:extLst>
              <a:ext uri="{FF2B5EF4-FFF2-40B4-BE49-F238E27FC236}">
                <a16:creationId xmlns:a16="http://schemas.microsoft.com/office/drawing/2014/main" id="{782FBCF1-DDEF-1EE5-E2B2-C8A01A021F0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4420C89-0E68-81BD-C928-6FAC2E7ADCB0}"/>
              </a:ext>
            </a:extLst>
          </p:cNvPr>
          <p:cNvSpPr>
            <a:spLocks noGrp="1"/>
          </p:cNvSpPr>
          <p:nvPr>
            <p:ph type="sldNum" sz="quarter" idx="12"/>
          </p:nvPr>
        </p:nvSpPr>
        <p:spPr/>
        <p:txBody>
          <a:bodyPr/>
          <a:lstStyle/>
          <a:p>
            <a:fld id="{E8EEC7DB-412E-481A-86BC-B2B45FAF54F5}" type="slidenum">
              <a:rPr lang="tr-TR" smtClean="0"/>
              <a:t>‹#›</a:t>
            </a:fld>
            <a:endParaRPr lang="tr-TR"/>
          </a:p>
        </p:txBody>
      </p:sp>
    </p:spTree>
    <p:extLst>
      <p:ext uri="{BB962C8B-B14F-4D97-AF65-F5344CB8AC3E}">
        <p14:creationId xmlns:p14="http://schemas.microsoft.com/office/powerpoint/2010/main" val="1918527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987349-0817-628E-5779-32D37C0DE7E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198B0BD-C184-E874-E64E-512CA17D4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7E0DBCF-3835-B976-9BF4-07528A2D57BB}"/>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A3DDCB8-A42C-F320-2409-18BD230A9E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CDC877E-CC46-5F77-F3B9-51768D2576C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C9AAD83-3B45-D792-E89E-0B834A0161FD}"/>
              </a:ext>
            </a:extLst>
          </p:cNvPr>
          <p:cNvSpPr>
            <a:spLocks noGrp="1"/>
          </p:cNvSpPr>
          <p:nvPr>
            <p:ph type="dt" sz="half" idx="10"/>
          </p:nvPr>
        </p:nvSpPr>
        <p:spPr/>
        <p:txBody>
          <a:bodyPr/>
          <a:lstStyle/>
          <a:p>
            <a:fld id="{7C704D9C-F639-43AE-AA0B-4150E5F27742}" type="datetimeFigureOut">
              <a:rPr lang="tr-TR" smtClean="0"/>
              <a:t>9.09.2025</a:t>
            </a:fld>
            <a:endParaRPr lang="tr-TR"/>
          </a:p>
        </p:txBody>
      </p:sp>
      <p:sp>
        <p:nvSpPr>
          <p:cNvPr id="8" name="Alt Bilgi Yer Tutucusu 7">
            <a:extLst>
              <a:ext uri="{FF2B5EF4-FFF2-40B4-BE49-F238E27FC236}">
                <a16:creationId xmlns:a16="http://schemas.microsoft.com/office/drawing/2014/main" id="{EEEBF292-5953-C152-3980-22E1F47C3AC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3AE70CB-0193-26F7-4572-80E159661066}"/>
              </a:ext>
            </a:extLst>
          </p:cNvPr>
          <p:cNvSpPr>
            <a:spLocks noGrp="1"/>
          </p:cNvSpPr>
          <p:nvPr>
            <p:ph type="sldNum" sz="quarter" idx="12"/>
          </p:nvPr>
        </p:nvSpPr>
        <p:spPr/>
        <p:txBody>
          <a:bodyPr/>
          <a:lstStyle/>
          <a:p>
            <a:fld id="{E8EEC7DB-412E-481A-86BC-B2B45FAF54F5}" type="slidenum">
              <a:rPr lang="tr-TR" smtClean="0"/>
              <a:t>‹#›</a:t>
            </a:fld>
            <a:endParaRPr lang="tr-TR"/>
          </a:p>
        </p:txBody>
      </p:sp>
    </p:spTree>
    <p:extLst>
      <p:ext uri="{BB962C8B-B14F-4D97-AF65-F5344CB8AC3E}">
        <p14:creationId xmlns:p14="http://schemas.microsoft.com/office/powerpoint/2010/main" val="1393795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3570FE-0F87-F8DC-935C-04DC8A539C7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C1EA9AE-FC68-F5E0-7B4F-D1681786B57A}"/>
              </a:ext>
            </a:extLst>
          </p:cNvPr>
          <p:cNvSpPr>
            <a:spLocks noGrp="1"/>
          </p:cNvSpPr>
          <p:nvPr>
            <p:ph type="dt" sz="half" idx="10"/>
          </p:nvPr>
        </p:nvSpPr>
        <p:spPr/>
        <p:txBody>
          <a:bodyPr/>
          <a:lstStyle/>
          <a:p>
            <a:fld id="{7C704D9C-F639-43AE-AA0B-4150E5F27742}" type="datetimeFigureOut">
              <a:rPr lang="tr-TR" smtClean="0"/>
              <a:t>9.09.2025</a:t>
            </a:fld>
            <a:endParaRPr lang="tr-TR"/>
          </a:p>
        </p:txBody>
      </p:sp>
      <p:sp>
        <p:nvSpPr>
          <p:cNvPr id="4" name="Alt Bilgi Yer Tutucusu 3">
            <a:extLst>
              <a:ext uri="{FF2B5EF4-FFF2-40B4-BE49-F238E27FC236}">
                <a16:creationId xmlns:a16="http://schemas.microsoft.com/office/drawing/2014/main" id="{E1821CB5-1B53-7A1F-5CB4-93244892700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6651D99-6617-D82C-598F-6B52C1DF7908}"/>
              </a:ext>
            </a:extLst>
          </p:cNvPr>
          <p:cNvSpPr>
            <a:spLocks noGrp="1"/>
          </p:cNvSpPr>
          <p:nvPr>
            <p:ph type="sldNum" sz="quarter" idx="12"/>
          </p:nvPr>
        </p:nvSpPr>
        <p:spPr/>
        <p:txBody>
          <a:bodyPr/>
          <a:lstStyle/>
          <a:p>
            <a:fld id="{E8EEC7DB-412E-481A-86BC-B2B45FAF54F5}" type="slidenum">
              <a:rPr lang="tr-TR" smtClean="0"/>
              <a:t>‹#›</a:t>
            </a:fld>
            <a:endParaRPr lang="tr-TR"/>
          </a:p>
        </p:txBody>
      </p:sp>
    </p:spTree>
    <p:extLst>
      <p:ext uri="{BB962C8B-B14F-4D97-AF65-F5344CB8AC3E}">
        <p14:creationId xmlns:p14="http://schemas.microsoft.com/office/powerpoint/2010/main" val="42281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1AD7685-904E-1F74-566C-BF813A990E07}"/>
              </a:ext>
            </a:extLst>
          </p:cNvPr>
          <p:cNvSpPr>
            <a:spLocks noGrp="1"/>
          </p:cNvSpPr>
          <p:nvPr>
            <p:ph type="dt" sz="half" idx="10"/>
          </p:nvPr>
        </p:nvSpPr>
        <p:spPr/>
        <p:txBody>
          <a:bodyPr/>
          <a:lstStyle/>
          <a:p>
            <a:fld id="{7C704D9C-F639-43AE-AA0B-4150E5F27742}" type="datetimeFigureOut">
              <a:rPr lang="tr-TR" smtClean="0"/>
              <a:t>9.09.2025</a:t>
            </a:fld>
            <a:endParaRPr lang="tr-TR"/>
          </a:p>
        </p:txBody>
      </p:sp>
      <p:sp>
        <p:nvSpPr>
          <p:cNvPr id="3" name="Alt Bilgi Yer Tutucusu 2">
            <a:extLst>
              <a:ext uri="{FF2B5EF4-FFF2-40B4-BE49-F238E27FC236}">
                <a16:creationId xmlns:a16="http://schemas.microsoft.com/office/drawing/2014/main" id="{E9C7732F-AE55-1D2F-A913-939EB901819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0E690E1-7846-D7F7-8D4A-9E24F373D402}"/>
              </a:ext>
            </a:extLst>
          </p:cNvPr>
          <p:cNvSpPr>
            <a:spLocks noGrp="1"/>
          </p:cNvSpPr>
          <p:nvPr>
            <p:ph type="sldNum" sz="quarter" idx="12"/>
          </p:nvPr>
        </p:nvSpPr>
        <p:spPr/>
        <p:txBody>
          <a:bodyPr/>
          <a:lstStyle/>
          <a:p>
            <a:fld id="{E8EEC7DB-412E-481A-86BC-B2B45FAF54F5}" type="slidenum">
              <a:rPr lang="tr-TR" smtClean="0"/>
              <a:t>‹#›</a:t>
            </a:fld>
            <a:endParaRPr lang="tr-TR"/>
          </a:p>
        </p:txBody>
      </p:sp>
    </p:spTree>
    <p:extLst>
      <p:ext uri="{BB962C8B-B14F-4D97-AF65-F5344CB8AC3E}">
        <p14:creationId xmlns:p14="http://schemas.microsoft.com/office/powerpoint/2010/main" val="9772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FDAF13-097B-5DB2-73EE-C23C0D9712B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DBA3C2C-EB81-3471-A007-A09C38A298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C396A86-FBA7-B13B-E5DB-32975A161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8DBFD19-8D24-579F-5CFC-1015AE70B58C}"/>
              </a:ext>
            </a:extLst>
          </p:cNvPr>
          <p:cNvSpPr>
            <a:spLocks noGrp="1"/>
          </p:cNvSpPr>
          <p:nvPr>
            <p:ph type="dt" sz="half" idx="10"/>
          </p:nvPr>
        </p:nvSpPr>
        <p:spPr/>
        <p:txBody>
          <a:bodyPr/>
          <a:lstStyle/>
          <a:p>
            <a:fld id="{7C704D9C-F639-43AE-AA0B-4150E5F27742}" type="datetimeFigureOut">
              <a:rPr lang="tr-TR" smtClean="0"/>
              <a:t>9.09.2025</a:t>
            </a:fld>
            <a:endParaRPr lang="tr-TR"/>
          </a:p>
        </p:txBody>
      </p:sp>
      <p:sp>
        <p:nvSpPr>
          <p:cNvPr id="6" name="Alt Bilgi Yer Tutucusu 5">
            <a:extLst>
              <a:ext uri="{FF2B5EF4-FFF2-40B4-BE49-F238E27FC236}">
                <a16:creationId xmlns:a16="http://schemas.microsoft.com/office/drawing/2014/main" id="{AEBFC6B8-A835-2982-9FDF-A9956F3B9EC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292B385-38B1-1BF5-4D0F-E947C1CB7015}"/>
              </a:ext>
            </a:extLst>
          </p:cNvPr>
          <p:cNvSpPr>
            <a:spLocks noGrp="1"/>
          </p:cNvSpPr>
          <p:nvPr>
            <p:ph type="sldNum" sz="quarter" idx="12"/>
          </p:nvPr>
        </p:nvSpPr>
        <p:spPr/>
        <p:txBody>
          <a:bodyPr/>
          <a:lstStyle/>
          <a:p>
            <a:fld id="{E8EEC7DB-412E-481A-86BC-B2B45FAF54F5}" type="slidenum">
              <a:rPr lang="tr-TR" smtClean="0"/>
              <a:t>‹#›</a:t>
            </a:fld>
            <a:endParaRPr lang="tr-TR"/>
          </a:p>
        </p:txBody>
      </p:sp>
    </p:spTree>
    <p:extLst>
      <p:ext uri="{BB962C8B-B14F-4D97-AF65-F5344CB8AC3E}">
        <p14:creationId xmlns:p14="http://schemas.microsoft.com/office/powerpoint/2010/main" val="324724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AB48A8-1745-E82C-D960-C2CBE930D67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B6C1701-2D10-BD9B-F3CC-65D90F2DFD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B4F2DCF-C58D-8200-7EA5-0A1BF58FD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0687FA7-7459-7D86-5D21-3807A48FFCA0}"/>
              </a:ext>
            </a:extLst>
          </p:cNvPr>
          <p:cNvSpPr>
            <a:spLocks noGrp="1"/>
          </p:cNvSpPr>
          <p:nvPr>
            <p:ph type="dt" sz="half" idx="10"/>
          </p:nvPr>
        </p:nvSpPr>
        <p:spPr/>
        <p:txBody>
          <a:bodyPr/>
          <a:lstStyle/>
          <a:p>
            <a:fld id="{7C704D9C-F639-43AE-AA0B-4150E5F27742}" type="datetimeFigureOut">
              <a:rPr lang="tr-TR" smtClean="0"/>
              <a:t>9.09.2025</a:t>
            </a:fld>
            <a:endParaRPr lang="tr-TR"/>
          </a:p>
        </p:txBody>
      </p:sp>
      <p:sp>
        <p:nvSpPr>
          <p:cNvPr id="6" name="Alt Bilgi Yer Tutucusu 5">
            <a:extLst>
              <a:ext uri="{FF2B5EF4-FFF2-40B4-BE49-F238E27FC236}">
                <a16:creationId xmlns:a16="http://schemas.microsoft.com/office/drawing/2014/main" id="{33E46D24-7D30-8E7F-DA4A-C90FE99AEEE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93E50DF-F7C3-2245-EAAA-36FD5D8E19E3}"/>
              </a:ext>
            </a:extLst>
          </p:cNvPr>
          <p:cNvSpPr>
            <a:spLocks noGrp="1"/>
          </p:cNvSpPr>
          <p:nvPr>
            <p:ph type="sldNum" sz="quarter" idx="12"/>
          </p:nvPr>
        </p:nvSpPr>
        <p:spPr/>
        <p:txBody>
          <a:bodyPr/>
          <a:lstStyle/>
          <a:p>
            <a:fld id="{E8EEC7DB-412E-481A-86BC-B2B45FAF54F5}" type="slidenum">
              <a:rPr lang="tr-TR" smtClean="0"/>
              <a:t>‹#›</a:t>
            </a:fld>
            <a:endParaRPr lang="tr-TR"/>
          </a:p>
        </p:txBody>
      </p:sp>
    </p:spTree>
    <p:extLst>
      <p:ext uri="{BB962C8B-B14F-4D97-AF65-F5344CB8AC3E}">
        <p14:creationId xmlns:p14="http://schemas.microsoft.com/office/powerpoint/2010/main" val="2989569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4322793-B1FF-6E30-FADF-94AA909E56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8D5CCAE-B837-CA70-E4A6-A3377DEF27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3FA63E2-FD12-E8BF-5C7C-3B69E193A1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04D9C-F639-43AE-AA0B-4150E5F27742}" type="datetimeFigureOut">
              <a:rPr lang="tr-TR" smtClean="0"/>
              <a:t>9.09.2025</a:t>
            </a:fld>
            <a:endParaRPr lang="tr-TR"/>
          </a:p>
        </p:txBody>
      </p:sp>
      <p:sp>
        <p:nvSpPr>
          <p:cNvPr id="5" name="Alt Bilgi Yer Tutucusu 4">
            <a:extLst>
              <a:ext uri="{FF2B5EF4-FFF2-40B4-BE49-F238E27FC236}">
                <a16:creationId xmlns:a16="http://schemas.microsoft.com/office/drawing/2014/main" id="{D803491F-E9FE-922C-2489-C8DE8A8B18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1C4E77E-3C4D-48DA-CD4A-E3F2735748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EC7DB-412E-481A-86BC-B2B45FAF54F5}" type="slidenum">
              <a:rPr lang="tr-TR" smtClean="0"/>
              <a:t>‹#›</a:t>
            </a:fld>
            <a:endParaRPr lang="tr-TR"/>
          </a:p>
        </p:txBody>
      </p:sp>
    </p:spTree>
    <p:extLst>
      <p:ext uri="{BB962C8B-B14F-4D97-AF65-F5344CB8AC3E}">
        <p14:creationId xmlns:p14="http://schemas.microsoft.com/office/powerpoint/2010/main" val="3020408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9139101-059B-4956-A3D1-67C0BFF5C408}" type="datetimeFigureOut">
              <a:rPr lang="tr-TR" smtClean="0"/>
              <a:t>9.09.2025</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0C20BA2-EA65-49DE-97F0-52083B173035}"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9426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MEDİKAL FİZİK</a:t>
            </a:r>
          </a:p>
        </p:txBody>
      </p:sp>
      <p:sp>
        <p:nvSpPr>
          <p:cNvPr id="3" name="Alt Başlık 2"/>
          <p:cNvSpPr>
            <a:spLocks noGrp="1"/>
          </p:cNvSpPr>
          <p:nvPr>
            <p:ph type="subTitle" idx="1"/>
          </p:nvPr>
        </p:nvSpPr>
        <p:spPr>
          <a:xfrm>
            <a:off x="4928836" y="4969533"/>
            <a:ext cx="6831673" cy="1086237"/>
          </a:xfrm>
        </p:spPr>
        <p:txBody>
          <a:bodyPr/>
          <a:lstStyle/>
          <a:p>
            <a:r>
              <a:rPr lang="tr-TR" dirty="0" err="1"/>
              <a:t>Araş</a:t>
            </a:r>
            <a:r>
              <a:rPr lang="tr-TR" dirty="0"/>
              <a:t>. Gör. Dr. Etkin ŞAFAK </a:t>
            </a:r>
          </a:p>
        </p:txBody>
      </p:sp>
    </p:spTree>
    <p:extLst>
      <p:ext uri="{BB962C8B-B14F-4D97-AF65-F5344CB8AC3E}">
        <p14:creationId xmlns:p14="http://schemas.microsoft.com/office/powerpoint/2010/main" val="329476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1532" y="206298"/>
            <a:ext cx="9601200" cy="1485900"/>
          </a:xfrm>
        </p:spPr>
        <p:txBody>
          <a:bodyPr/>
          <a:lstStyle/>
          <a:p>
            <a:pPr algn="ctr"/>
            <a:r>
              <a:rPr lang="tr-TR" dirty="0"/>
              <a:t>Yöresel </a:t>
            </a:r>
            <a:r>
              <a:rPr lang="tr-TR" dirty="0" err="1"/>
              <a:t>depolarizasyonun</a:t>
            </a:r>
            <a:r>
              <a:rPr lang="tr-TR" dirty="0"/>
              <a:t> toplanması (</a:t>
            </a:r>
            <a:r>
              <a:rPr lang="tr-TR" dirty="0" err="1"/>
              <a:t>Sumasyon</a:t>
            </a:r>
            <a:r>
              <a:rPr lang="tr-TR" dirty="0"/>
              <a:t>)</a:t>
            </a:r>
          </a:p>
        </p:txBody>
      </p:sp>
      <p:sp>
        <p:nvSpPr>
          <p:cNvPr id="3" name="İçerik Yer Tutucusu 2"/>
          <p:cNvSpPr>
            <a:spLocks noGrp="1"/>
          </p:cNvSpPr>
          <p:nvPr>
            <p:ph sz="half" idx="1"/>
          </p:nvPr>
        </p:nvSpPr>
        <p:spPr>
          <a:xfrm>
            <a:off x="635620" y="2771645"/>
            <a:ext cx="7482468" cy="3378820"/>
          </a:xfrm>
        </p:spPr>
        <p:txBody>
          <a:bodyPr>
            <a:noAutofit/>
          </a:bodyPr>
          <a:lstStyle/>
          <a:p>
            <a:pPr algn="just"/>
            <a:r>
              <a:rPr lang="tr-TR" sz="1800" dirty="0"/>
              <a:t>Toplama (</a:t>
            </a:r>
            <a:r>
              <a:rPr lang="tr-TR" sz="1800" dirty="0" err="1"/>
              <a:t>sumasyon</a:t>
            </a:r>
            <a:r>
              <a:rPr lang="tr-TR" sz="1800" dirty="0"/>
              <a:t>) olarak adlandırılan bu olaya, sinir sisteminde iki farklı şekilde karşılaşılmaktadır. Bir sinir hücresi çok kısa zaman aralığı içinde ardışık iki eşik altı uyaran etkisinde kalınca yöresel </a:t>
            </a:r>
            <a:r>
              <a:rPr lang="tr-TR" sz="1800" dirty="0" err="1"/>
              <a:t>depolarizasyonlar</a:t>
            </a:r>
            <a:r>
              <a:rPr lang="tr-TR" sz="1800" dirty="0"/>
              <a:t> birbirine eklenebilir ve kritik </a:t>
            </a:r>
            <a:r>
              <a:rPr lang="tr-TR" sz="1800" dirty="0" err="1"/>
              <a:t>depolarizasyon</a:t>
            </a:r>
            <a:r>
              <a:rPr lang="tr-TR" sz="1800" dirty="0"/>
              <a:t> potansiyeli aşılarak aksiyon potansiyeli oluşturacak düzeye gelinir ki bu olaya </a:t>
            </a:r>
            <a:r>
              <a:rPr lang="tr-TR" sz="1800" b="1" dirty="0" err="1"/>
              <a:t>süksesif</a:t>
            </a:r>
            <a:r>
              <a:rPr lang="tr-TR" sz="1800" b="1" dirty="0"/>
              <a:t> </a:t>
            </a:r>
            <a:r>
              <a:rPr lang="tr-TR" sz="1800" b="1" dirty="0" err="1"/>
              <a:t>sumasyon</a:t>
            </a:r>
            <a:r>
              <a:rPr lang="tr-TR" sz="1800" dirty="0"/>
              <a:t> denir. Buna daha çok </a:t>
            </a:r>
            <a:r>
              <a:rPr lang="tr-TR" sz="1800" dirty="0" err="1"/>
              <a:t>periferik</a:t>
            </a:r>
            <a:r>
              <a:rPr lang="tr-TR" sz="1800" dirty="0"/>
              <a:t> sinir sisteminde rastlanılır. </a:t>
            </a:r>
          </a:p>
          <a:p>
            <a:pPr algn="just"/>
            <a:r>
              <a:rPr lang="tr-TR" sz="1800" dirty="0"/>
              <a:t>Diğer yandan bir nöron aynı anda farklı bölgelerinde eşik altı uyaranlar etkisinde kalabilir. Bir yöresel yanıt, bu yanıtı oluşturan uyaranın tatbik noktasında en yüksektir ama bu nokta ile sınırlı değildir. Komşu bölgelerde de uzaklaştıkça zayıflayan </a:t>
            </a:r>
            <a:r>
              <a:rPr lang="tr-TR" sz="1800" dirty="0" err="1"/>
              <a:t>depolarizasyonlar</a:t>
            </a:r>
            <a:r>
              <a:rPr lang="tr-TR" sz="1800" dirty="0"/>
              <a:t> ortaya çıkar. Bu nedenle iki veya daha çok odaktan kaynaklanan eşik altı uyarılara verilen yanıtlar, bir diğer noktada toplanarak eşik </a:t>
            </a:r>
            <a:r>
              <a:rPr lang="tr-TR" sz="1800" dirty="0" err="1"/>
              <a:t>depolarizasyon</a:t>
            </a:r>
            <a:r>
              <a:rPr lang="tr-TR" sz="1800" dirty="0"/>
              <a:t> oluşturabilirler. Bu türden </a:t>
            </a:r>
            <a:r>
              <a:rPr lang="tr-TR" sz="1800" dirty="0" err="1"/>
              <a:t>sumasyon</a:t>
            </a:r>
            <a:r>
              <a:rPr lang="tr-TR" sz="1800" dirty="0"/>
              <a:t> </a:t>
            </a:r>
            <a:r>
              <a:rPr lang="tr-TR" sz="1800" dirty="0" err="1"/>
              <a:t>MSS’nin</a:t>
            </a:r>
            <a:r>
              <a:rPr lang="tr-TR" sz="1800" dirty="0"/>
              <a:t> </a:t>
            </a:r>
            <a:r>
              <a:rPr lang="tr-TR" sz="1800" dirty="0" err="1"/>
              <a:t>integrasyon</a:t>
            </a:r>
            <a:r>
              <a:rPr lang="tr-TR" sz="1800" dirty="0"/>
              <a:t> işlemleri için oldukça önemlidir ve </a:t>
            </a:r>
            <a:r>
              <a:rPr lang="tr-TR" sz="1800" b="1" dirty="0" err="1"/>
              <a:t>simültan</a:t>
            </a:r>
            <a:r>
              <a:rPr lang="tr-TR" sz="1800" b="1" dirty="0"/>
              <a:t> </a:t>
            </a:r>
            <a:r>
              <a:rPr lang="tr-TR" sz="1800" b="1" dirty="0" err="1"/>
              <a:t>sumasyon</a:t>
            </a:r>
            <a:r>
              <a:rPr lang="tr-TR" sz="1800" b="1" dirty="0"/>
              <a:t> </a:t>
            </a:r>
            <a:r>
              <a:rPr lang="tr-TR" sz="1800" dirty="0"/>
              <a:t>olarak adlandırılır.</a:t>
            </a:r>
          </a:p>
        </p:txBody>
      </p:sp>
      <p:pic>
        <p:nvPicPr>
          <p:cNvPr id="5" name="Resim 4"/>
          <p:cNvPicPr>
            <a:picLocks noChangeAspect="1"/>
          </p:cNvPicPr>
          <p:nvPr/>
        </p:nvPicPr>
        <p:blipFill>
          <a:blip r:embed="rId3"/>
          <a:stretch>
            <a:fillRect/>
          </a:stretch>
        </p:blipFill>
        <p:spPr>
          <a:xfrm>
            <a:off x="8118088" y="2771644"/>
            <a:ext cx="3966364" cy="4086355"/>
          </a:xfrm>
          <a:prstGeom prst="rect">
            <a:avLst/>
          </a:prstGeom>
        </p:spPr>
      </p:pic>
      <p:sp>
        <p:nvSpPr>
          <p:cNvPr id="6" name="Dikdörtgen 5"/>
          <p:cNvSpPr/>
          <p:nvPr/>
        </p:nvSpPr>
        <p:spPr>
          <a:xfrm>
            <a:off x="780586" y="1655956"/>
            <a:ext cx="11017404" cy="9233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Eşik altı bir uyaranın neden olduğu bir </a:t>
            </a:r>
            <a:r>
              <a:rPr kumimoji="0" lang="tr-TR" sz="1800" b="0" i="0" u="none" strike="noStrike" kern="1200" cap="none" spc="0" normalizeH="0" baseline="0" noProof="0" dirty="0" err="1">
                <a:ln>
                  <a:noFill/>
                </a:ln>
                <a:solidFill>
                  <a:prstClr val="black"/>
                </a:solidFill>
                <a:effectLst/>
                <a:uLnTx/>
                <a:uFillTx/>
                <a:latin typeface="Franklin Gothic Book" panose="020B0503020102020204"/>
                <a:ea typeface="+mn-ea"/>
                <a:cs typeface="+mn-cs"/>
              </a:rPr>
              <a:t>depolarizasyon</a:t>
            </a:r>
            <a:r>
              <a:rPr kumimoji="0" lang="tr-TR"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henüz tam sönümlenmeden bir hücreye ikinci bir eşik altı uyaran daha uygulandığında, ikinci uyaranın oluşturacağı yöresel </a:t>
            </a:r>
            <a:r>
              <a:rPr kumimoji="0" lang="tr-TR" sz="1800" b="0" i="0" u="none" strike="noStrike" kern="1200" cap="none" spc="0" normalizeH="0" baseline="0" noProof="0" dirty="0" err="1">
                <a:ln>
                  <a:noFill/>
                </a:ln>
                <a:solidFill>
                  <a:prstClr val="black"/>
                </a:solidFill>
                <a:effectLst/>
                <a:uLnTx/>
                <a:uFillTx/>
                <a:latin typeface="Franklin Gothic Book" panose="020B0503020102020204"/>
                <a:ea typeface="+mn-ea"/>
                <a:cs typeface="+mn-cs"/>
              </a:rPr>
              <a:t>depolarizasyon</a:t>
            </a:r>
            <a:r>
              <a:rPr kumimoji="0" lang="tr-TR"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birinciden arta kalana eklenebilir ve toplamları eşik potansiyele ulaşarak bir aksiyon potansiyelini </a:t>
            </a:r>
            <a:r>
              <a:rPr kumimoji="0" lang="tr-TR" sz="1800" b="0" i="0" u="none" strike="noStrike" kern="1200" cap="none" spc="0" normalizeH="0" baseline="0" noProof="0" dirty="0" err="1">
                <a:ln>
                  <a:noFill/>
                </a:ln>
                <a:solidFill>
                  <a:prstClr val="black"/>
                </a:solidFill>
                <a:effectLst/>
                <a:uLnTx/>
                <a:uFillTx/>
                <a:latin typeface="Franklin Gothic Book" panose="020B0503020102020204"/>
                <a:ea typeface="+mn-ea"/>
                <a:cs typeface="+mn-cs"/>
              </a:rPr>
              <a:t>tetikliyebilir</a:t>
            </a:r>
            <a:r>
              <a:rPr kumimoji="0" lang="tr-TR"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a:t>
            </a:r>
          </a:p>
        </p:txBody>
      </p:sp>
    </p:spTree>
    <p:extLst>
      <p:ext uri="{BB962C8B-B14F-4D97-AF65-F5344CB8AC3E}">
        <p14:creationId xmlns:p14="http://schemas.microsoft.com/office/powerpoint/2010/main" val="1708466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Uyum</a:t>
            </a:r>
            <a:endParaRPr lang="tr-TR" dirty="0"/>
          </a:p>
        </p:txBody>
      </p:sp>
      <p:sp>
        <p:nvSpPr>
          <p:cNvPr id="3" name="İçerik Yer Tutucusu 2"/>
          <p:cNvSpPr>
            <a:spLocks noGrp="1"/>
          </p:cNvSpPr>
          <p:nvPr>
            <p:ph sz="half" idx="1"/>
          </p:nvPr>
        </p:nvSpPr>
        <p:spPr>
          <a:xfrm>
            <a:off x="1371600" y="2285999"/>
            <a:ext cx="10404088" cy="3581401"/>
          </a:xfrm>
        </p:spPr>
        <p:txBody>
          <a:bodyPr>
            <a:normAutofit/>
          </a:bodyPr>
          <a:lstStyle/>
          <a:p>
            <a:pPr algn="just"/>
            <a:r>
              <a:rPr lang="tr-TR" dirty="0"/>
              <a:t>Uyarılabilir bir hücre için kritik </a:t>
            </a:r>
            <a:r>
              <a:rPr lang="tr-TR" dirty="0" err="1"/>
              <a:t>depolarizasyon</a:t>
            </a:r>
            <a:r>
              <a:rPr lang="tr-TR" dirty="0"/>
              <a:t> potansiyeli veya eşik potansiyel, uyaranın şiddeti, süresi ve artma temposu ile birlikte zarın geçmişine de bağlıdır. </a:t>
            </a:r>
          </a:p>
          <a:p>
            <a:pPr algn="just"/>
            <a:r>
              <a:rPr lang="tr-TR" dirty="0"/>
              <a:t>Kare biçimli bir uyaran için eşik en düşüktür. Şiddeti zamanla doğrusal olarak artan uyaranlar için eşik, potansiyel uyaranın artma hızı ile ters orantılıdır. </a:t>
            </a:r>
          </a:p>
          <a:p>
            <a:pPr algn="just"/>
            <a:r>
              <a:rPr lang="tr-TR" dirty="0"/>
              <a:t>Uyaranın artma hızı bir minimum değerin altına düşerse, uyaranın son değeri ne olursa olsun aksiyon potansiyeli oluşmaz. </a:t>
            </a:r>
          </a:p>
          <a:p>
            <a:pPr algn="just"/>
            <a:r>
              <a:rPr lang="tr-TR" dirty="0"/>
              <a:t>Uyarılabilir bir hücre veya dokunun, şiddeti ağır ağır artan bir uyaran karşısında eşiğini yükseltmesine uyum </a:t>
            </a:r>
            <a:r>
              <a:rPr lang="tr-TR" b="1" dirty="0"/>
              <a:t>(</a:t>
            </a:r>
            <a:r>
              <a:rPr lang="tr-TR" b="1" dirty="0" err="1"/>
              <a:t>accomodation</a:t>
            </a:r>
            <a:r>
              <a:rPr lang="tr-TR" b="1" dirty="0"/>
              <a:t>) </a:t>
            </a:r>
            <a:r>
              <a:rPr lang="tr-TR" dirty="0"/>
              <a:t>denir.</a:t>
            </a:r>
          </a:p>
          <a:p>
            <a:endParaRPr lang="tr-TR" dirty="0"/>
          </a:p>
        </p:txBody>
      </p:sp>
    </p:spTree>
    <p:extLst>
      <p:ext uri="{BB962C8B-B14F-4D97-AF65-F5344CB8AC3E}">
        <p14:creationId xmlns:p14="http://schemas.microsoft.com/office/powerpoint/2010/main" val="313545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989" y="94785"/>
            <a:ext cx="9601200" cy="1485900"/>
          </a:xfrm>
        </p:spPr>
        <p:txBody>
          <a:bodyPr/>
          <a:lstStyle/>
          <a:p>
            <a:pPr algn="ctr"/>
            <a:r>
              <a:rPr lang="tr-TR" b="1" dirty="0" err="1"/>
              <a:t>Ard</a:t>
            </a:r>
            <a:r>
              <a:rPr lang="tr-TR" b="1" dirty="0"/>
              <a:t> </a:t>
            </a:r>
            <a:r>
              <a:rPr lang="tr-TR" b="1" dirty="0" err="1"/>
              <a:t>Potansiteller</a:t>
            </a:r>
            <a:endParaRPr lang="tr-TR" dirty="0"/>
          </a:p>
        </p:txBody>
      </p:sp>
      <p:sp>
        <p:nvSpPr>
          <p:cNvPr id="3" name="İçerik Yer Tutucusu 2"/>
          <p:cNvSpPr>
            <a:spLocks noGrp="1"/>
          </p:cNvSpPr>
          <p:nvPr>
            <p:ph sz="half" idx="1"/>
          </p:nvPr>
        </p:nvSpPr>
        <p:spPr>
          <a:xfrm>
            <a:off x="1371600" y="914400"/>
            <a:ext cx="10091854" cy="5943599"/>
          </a:xfrm>
        </p:spPr>
        <p:txBody>
          <a:bodyPr>
            <a:normAutofit fontScale="92500" lnSpcReduction="20000"/>
          </a:bodyPr>
          <a:lstStyle/>
          <a:p>
            <a:pPr algn="just"/>
            <a:r>
              <a:rPr lang="tr-TR" dirty="0"/>
              <a:t>Hücre içine girilerek kaydedilen aksiyon potansiyellerinde </a:t>
            </a:r>
            <a:r>
              <a:rPr lang="tr-TR" dirty="0" err="1"/>
              <a:t>depolarizasyon</a:t>
            </a:r>
            <a:r>
              <a:rPr lang="tr-TR" dirty="0"/>
              <a:t> süreci, yani uç potansiyele yükseliş biçimi tüm hücrelerde birbirine benzer. Ancak süreleri hücreden hücreye değişebilir. Uç potansiyelden sonra aksiyon potansiyelinin </a:t>
            </a:r>
            <a:r>
              <a:rPr lang="tr-TR" dirty="0" err="1"/>
              <a:t>repolarizasyon</a:t>
            </a:r>
            <a:r>
              <a:rPr lang="tr-TR" dirty="0"/>
              <a:t> süreci başlar, fakat hücre </a:t>
            </a:r>
            <a:r>
              <a:rPr lang="tr-TR" dirty="0" err="1"/>
              <a:t>dinlenim</a:t>
            </a:r>
            <a:r>
              <a:rPr lang="tr-TR" dirty="0"/>
              <a:t> durumuna kısa sürede dönemez. </a:t>
            </a:r>
            <a:r>
              <a:rPr lang="tr-TR" dirty="0" err="1"/>
              <a:t>Repolarizasyonu</a:t>
            </a:r>
            <a:r>
              <a:rPr lang="tr-TR" dirty="0"/>
              <a:t> izleyen uzunca süreler zar potansiyeli </a:t>
            </a:r>
            <a:r>
              <a:rPr lang="tr-TR" dirty="0" err="1"/>
              <a:t>dinlenim</a:t>
            </a:r>
            <a:r>
              <a:rPr lang="tr-TR" dirty="0"/>
              <a:t> değerinin birkaç </a:t>
            </a:r>
            <a:r>
              <a:rPr lang="tr-TR" dirty="0" err="1"/>
              <a:t>milivolt</a:t>
            </a:r>
            <a:r>
              <a:rPr lang="tr-TR" dirty="0"/>
              <a:t> altında veya üstünde kalabilir ki bu potansiyellere </a:t>
            </a:r>
            <a:r>
              <a:rPr lang="tr-TR" b="1" dirty="0" err="1"/>
              <a:t>ard</a:t>
            </a:r>
            <a:r>
              <a:rPr lang="tr-TR" b="1" dirty="0"/>
              <a:t> </a:t>
            </a:r>
            <a:r>
              <a:rPr lang="tr-TR" b="1" dirty="0" err="1"/>
              <a:t>potansiyeler</a:t>
            </a:r>
            <a:r>
              <a:rPr lang="tr-TR" b="1" dirty="0"/>
              <a:t> </a:t>
            </a:r>
            <a:r>
              <a:rPr lang="tr-TR" dirty="0"/>
              <a:t>denir.</a:t>
            </a: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algn="just"/>
            <a:r>
              <a:rPr lang="tr-TR" dirty="0"/>
              <a:t>Zar potansiyeli, </a:t>
            </a:r>
            <a:r>
              <a:rPr lang="tr-TR" dirty="0" err="1"/>
              <a:t>repolarizasyonu</a:t>
            </a:r>
            <a:r>
              <a:rPr lang="tr-TR" dirty="0"/>
              <a:t> izleyerek bir süre </a:t>
            </a:r>
            <a:r>
              <a:rPr lang="tr-TR" dirty="0" err="1"/>
              <a:t>dinlenime</a:t>
            </a:r>
            <a:r>
              <a:rPr lang="tr-TR" dirty="0"/>
              <a:t> göre daha pozitif, bir süre ise daha negatif değerde kalmaktadır. </a:t>
            </a:r>
            <a:r>
              <a:rPr lang="tr-TR" dirty="0" err="1"/>
              <a:t>Dinlenime</a:t>
            </a:r>
            <a:r>
              <a:rPr lang="tr-TR" dirty="0"/>
              <a:t> göre pozitif değerde görülen </a:t>
            </a:r>
            <a:r>
              <a:rPr lang="tr-TR" dirty="0" err="1"/>
              <a:t>ard</a:t>
            </a:r>
            <a:r>
              <a:rPr lang="tr-TR" dirty="0"/>
              <a:t> potansiyele </a:t>
            </a:r>
            <a:r>
              <a:rPr lang="tr-TR" b="1" dirty="0" err="1"/>
              <a:t>depolarize</a:t>
            </a:r>
            <a:r>
              <a:rPr lang="tr-TR" b="1" dirty="0"/>
              <a:t> edici </a:t>
            </a:r>
            <a:r>
              <a:rPr lang="tr-TR" b="1" dirty="0" err="1"/>
              <a:t>ard</a:t>
            </a:r>
            <a:r>
              <a:rPr lang="tr-TR" b="1" dirty="0"/>
              <a:t> potansiyel denir. </a:t>
            </a:r>
          </a:p>
          <a:p>
            <a:pPr algn="just"/>
            <a:r>
              <a:rPr lang="tr-TR" dirty="0" err="1"/>
              <a:t>Dinlenime</a:t>
            </a:r>
            <a:r>
              <a:rPr lang="tr-TR" dirty="0"/>
              <a:t> göre daha negatif potansiyellerde görülen </a:t>
            </a:r>
            <a:r>
              <a:rPr lang="tr-TR" dirty="0" err="1"/>
              <a:t>ard</a:t>
            </a:r>
            <a:r>
              <a:rPr lang="tr-TR" dirty="0"/>
              <a:t> potansiyele ise </a:t>
            </a:r>
            <a:r>
              <a:rPr lang="tr-TR" b="1" dirty="0" err="1"/>
              <a:t>hiperpolarize</a:t>
            </a:r>
            <a:r>
              <a:rPr lang="tr-TR" b="1" dirty="0"/>
              <a:t> edici </a:t>
            </a:r>
            <a:r>
              <a:rPr lang="tr-TR" b="1" dirty="0" err="1"/>
              <a:t>ard</a:t>
            </a:r>
            <a:r>
              <a:rPr lang="tr-TR" b="1" dirty="0"/>
              <a:t> potansiyel </a:t>
            </a:r>
            <a:r>
              <a:rPr lang="tr-TR" dirty="0"/>
              <a:t>denir.</a:t>
            </a:r>
          </a:p>
          <a:p>
            <a:pPr algn="just"/>
            <a:r>
              <a:rPr lang="tr-TR" dirty="0"/>
              <a:t>Bir hücrenin </a:t>
            </a:r>
            <a:r>
              <a:rPr lang="tr-TR" dirty="0" err="1"/>
              <a:t>uyarılabilirliği</a:t>
            </a:r>
            <a:r>
              <a:rPr lang="tr-TR" dirty="0"/>
              <a:t> </a:t>
            </a:r>
            <a:r>
              <a:rPr lang="tr-TR" dirty="0" err="1"/>
              <a:t>depolarize</a:t>
            </a:r>
            <a:r>
              <a:rPr lang="tr-TR" dirty="0"/>
              <a:t> edici </a:t>
            </a:r>
            <a:r>
              <a:rPr lang="tr-TR" dirty="0" err="1"/>
              <a:t>ard</a:t>
            </a:r>
            <a:r>
              <a:rPr lang="tr-TR" dirty="0"/>
              <a:t> potansiyele sahipken artar, </a:t>
            </a:r>
            <a:r>
              <a:rPr lang="tr-TR" dirty="0" err="1"/>
              <a:t>hiperpolarize</a:t>
            </a:r>
            <a:r>
              <a:rPr lang="tr-TR" dirty="0"/>
              <a:t> edici </a:t>
            </a:r>
            <a:r>
              <a:rPr lang="tr-TR" dirty="0" err="1"/>
              <a:t>ard</a:t>
            </a:r>
            <a:r>
              <a:rPr lang="tr-TR" dirty="0"/>
              <a:t> potansiyele sahipken azalır.</a:t>
            </a:r>
          </a:p>
          <a:p>
            <a:endParaRPr lang="tr-TR" dirty="0"/>
          </a:p>
        </p:txBody>
      </p:sp>
      <p:pic>
        <p:nvPicPr>
          <p:cNvPr id="5" name="Resim 4"/>
          <p:cNvPicPr>
            <a:picLocks noChangeAspect="1"/>
          </p:cNvPicPr>
          <p:nvPr/>
        </p:nvPicPr>
        <p:blipFill>
          <a:blip r:embed="rId2"/>
          <a:stretch>
            <a:fillRect/>
          </a:stretch>
        </p:blipFill>
        <p:spPr>
          <a:xfrm>
            <a:off x="6467706" y="2029523"/>
            <a:ext cx="3311913" cy="2483935"/>
          </a:xfrm>
          <a:prstGeom prst="rect">
            <a:avLst/>
          </a:prstGeom>
        </p:spPr>
      </p:pic>
    </p:spTree>
    <p:extLst>
      <p:ext uri="{BB962C8B-B14F-4D97-AF65-F5344CB8AC3E}">
        <p14:creationId xmlns:p14="http://schemas.microsoft.com/office/powerpoint/2010/main" val="44854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Sinir liflerinin özellikleri</a:t>
            </a:r>
            <a:endParaRPr lang="tr-TR" dirty="0"/>
          </a:p>
        </p:txBody>
      </p:sp>
      <p:sp>
        <p:nvSpPr>
          <p:cNvPr id="3" name="İçerik Yer Tutucusu 2"/>
          <p:cNvSpPr>
            <a:spLocks noGrp="1"/>
          </p:cNvSpPr>
          <p:nvPr>
            <p:ph idx="1"/>
          </p:nvPr>
        </p:nvSpPr>
        <p:spPr>
          <a:xfrm>
            <a:off x="1371600" y="1594624"/>
            <a:ext cx="9601200" cy="5263376"/>
          </a:xfrm>
        </p:spPr>
        <p:txBody>
          <a:bodyPr>
            <a:normAutofit/>
          </a:bodyPr>
          <a:lstStyle/>
          <a:p>
            <a:r>
              <a:rPr lang="tr-TR" dirty="0"/>
              <a:t>Yapıları veya işlevlerine göre, sinir lifleri farklı şekillerde sınıflandırılabilmektedir. En önemli morfolojik parametre olan </a:t>
            </a:r>
            <a:r>
              <a:rPr lang="tr-TR" dirty="0" err="1"/>
              <a:t>miyelin</a:t>
            </a:r>
            <a:r>
              <a:rPr lang="tr-TR" dirty="0"/>
              <a:t> kılıfının varlığına veya yokluğuna göre sinir lifleri </a:t>
            </a:r>
            <a:r>
              <a:rPr lang="tr-TR" dirty="0" err="1"/>
              <a:t>miyelinli</a:t>
            </a:r>
            <a:r>
              <a:rPr lang="tr-TR" dirty="0"/>
              <a:t> ve </a:t>
            </a:r>
            <a:r>
              <a:rPr lang="tr-TR" dirty="0" err="1"/>
              <a:t>miyelinsiz</a:t>
            </a:r>
            <a:r>
              <a:rPr lang="tr-TR" dirty="0"/>
              <a:t> olarak ikiye ayrılabilir.</a:t>
            </a:r>
          </a:p>
          <a:p>
            <a:endParaRPr lang="tr-TR" dirty="0"/>
          </a:p>
          <a:p>
            <a:endParaRPr lang="tr-TR" dirty="0"/>
          </a:p>
          <a:p>
            <a:r>
              <a:rPr lang="tr-TR" dirty="0"/>
              <a:t>Bir diğer önemli parametre ise çaptır.</a:t>
            </a:r>
          </a:p>
          <a:p>
            <a:endParaRPr lang="tr-TR" dirty="0"/>
          </a:p>
          <a:p>
            <a:pPr algn="just"/>
            <a:endParaRPr lang="tr-TR" dirty="0"/>
          </a:p>
          <a:p>
            <a:pPr algn="just"/>
            <a:r>
              <a:rPr lang="tr-TR" dirty="0" err="1"/>
              <a:t>Miyelinli</a:t>
            </a:r>
            <a:r>
              <a:rPr lang="tr-TR" dirty="0"/>
              <a:t> liflerde iletim hızı çap büyüdükçe artmaktadır. Eşik değer ise düşmektedir. Aksiyon potansiyelinin süresi ve tepeye yükselme zamanı ise akson çapı arttıkça azalmaktadır. </a:t>
            </a:r>
            <a:r>
              <a:rPr lang="tr-TR" dirty="0" err="1"/>
              <a:t>Miyelinsiz</a:t>
            </a:r>
            <a:r>
              <a:rPr lang="tr-TR" dirty="0"/>
              <a:t> aksonlarda, hem </a:t>
            </a:r>
            <a:r>
              <a:rPr lang="tr-TR" dirty="0" err="1"/>
              <a:t>miyelin</a:t>
            </a:r>
            <a:r>
              <a:rPr lang="tr-TR" dirty="0"/>
              <a:t> yokluğu hem de çaplarının küçük olması nedeniyle iletim hızı düşüktür. </a:t>
            </a:r>
            <a:r>
              <a:rPr lang="tr-TR" dirty="0" err="1"/>
              <a:t>Miyelinsiz</a:t>
            </a:r>
            <a:r>
              <a:rPr lang="tr-TR" dirty="0"/>
              <a:t> sinirlerde iletim hızı akson çapının karekökü ile doğru orantılıdır.</a:t>
            </a:r>
          </a:p>
          <a:p>
            <a:endParaRPr lang="tr-TR" dirty="0"/>
          </a:p>
        </p:txBody>
      </p:sp>
      <p:pic>
        <p:nvPicPr>
          <p:cNvPr id="4" name="Resim 3"/>
          <p:cNvPicPr>
            <a:picLocks noChangeAspect="1"/>
          </p:cNvPicPr>
          <p:nvPr/>
        </p:nvPicPr>
        <p:blipFill>
          <a:blip r:embed="rId2"/>
          <a:stretch>
            <a:fillRect/>
          </a:stretch>
        </p:blipFill>
        <p:spPr>
          <a:xfrm>
            <a:off x="7244958" y="2300987"/>
            <a:ext cx="3188484" cy="2389839"/>
          </a:xfrm>
          <a:prstGeom prst="rect">
            <a:avLst/>
          </a:prstGeom>
        </p:spPr>
      </p:pic>
    </p:spTree>
    <p:extLst>
      <p:ext uri="{BB962C8B-B14F-4D97-AF65-F5344CB8AC3E}">
        <p14:creationId xmlns:p14="http://schemas.microsoft.com/office/powerpoint/2010/main" val="198980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Rot="1" noChangeArrowheads="1"/>
          </p:cNvSpPr>
          <p:nvPr>
            <p:ph type="title"/>
          </p:nvPr>
        </p:nvSpPr>
        <p:spPr/>
        <p:txBody>
          <a:bodyPr/>
          <a:lstStyle/>
          <a:p>
            <a:pPr eaLnBrk="1" hangingPunct="1">
              <a:defRPr/>
            </a:pPr>
            <a:r>
              <a:rPr lang="tr-TR"/>
              <a:t>Aksiyon potansiyelinin yayılması</a:t>
            </a:r>
          </a:p>
        </p:txBody>
      </p:sp>
      <p:pic>
        <p:nvPicPr>
          <p:cNvPr id="38915" name="Picture 6" descr="ap1"/>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1703388" y="2276476"/>
            <a:ext cx="8748712" cy="34766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166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a:t>Sinaptik</a:t>
            </a:r>
            <a:r>
              <a:rPr lang="tr-TR" b="1" dirty="0"/>
              <a:t> iletim</a:t>
            </a:r>
            <a:br>
              <a:rPr lang="tr-TR" dirty="0"/>
            </a:br>
            <a:endParaRPr lang="tr-TR" dirty="0"/>
          </a:p>
        </p:txBody>
      </p:sp>
      <p:sp>
        <p:nvSpPr>
          <p:cNvPr id="3" name="İçerik Yer Tutucusu 2"/>
          <p:cNvSpPr>
            <a:spLocks noGrp="1"/>
          </p:cNvSpPr>
          <p:nvPr>
            <p:ph idx="1"/>
          </p:nvPr>
        </p:nvSpPr>
        <p:spPr/>
        <p:txBody>
          <a:bodyPr/>
          <a:lstStyle/>
          <a:p>
            <a:pPr algn="just"/>
            <a:r>
              <a:rPr lang="tr-TR" dirty="0"/>
              <a:t>Elektriksel ve kimyasal </a:t>
            </a:r>
            <a:r>
              <a:rPr lang="tr-TR" dirty="0" err="1"/>
              <a:t>sinapslar</a:t>
            </a:r>
            <a:r>
              <a:rPr lang="tr-TR" dirty="0"/>
              <a:t>: Sinir sistemindeki iletişim için bir hücreden diğerine bilgi aktarımı gerekir. Sinir hücreleri arasında veya sinir hücreleri ile kas hücreleri arasında iletişimin kurulduğu, yapısal ve işlevsel olarak özelleşmiş bölgelere </a:t>
            </a:r>
            <a:r>
              <a:rPr lang="tr-TR" dirty="0" err="1"/>
              <a:t>sinaps</a:t>
            </a:r>
            <a:r>
              <a:rPr lang="tr-TR" dirty="0"/>
              <a:t> adı verilir. </a:t>
            </a:r>
          </a:p>
          <a:p>
            <a:pPr algn="just"/>
            <a:r>
              <a:rPr lang="tr-TR" dirty="0"/>
              <a:t>Mesajı gönderen ve </a:t>
            </a:r>
            <a:r>
              <a:rPr lang="tr-TR" dirty="0" err="1"/>
              <a:t>presinaptik</a:t>
            </a:r>
            <a:r>
              <a:rPr lang="tr-TR" dirty="0"/>
              <a:t> hücre olarak adlandırılan hücre ile mesajı alan </a:t>
            </a:r>
            <a:r>
              <a:rPr lang="tr-TR" dirty="0" err="1"/>
              <a:t>postsinaptik</a:t>
            </a:r>
            <a:r>
              <a:rPr lang="tr-TR" dirty="0"/>
              <a:t> hücre, bu kavşak bölgelerinde birbirlerine oldukça yaklaşırlar. Temel olarak iki farklı türden </a:t>
            </a:r>
            <a:r>
              <a:rPr lang="tr-TR" dirty="0" err="1"/>
              <a:t>sinaptik</a:t>
            </a:r>
            <a:r>
              <a:rPr lang="tr-TR" dirty="0"/>
              <a:t> iletimle karşılaşmaktadır. </a:t>
            </a:r>
          </a:p>
          <a:p>
            <a:pPr algn="just"/>
            <a:r>
              <a:rPr lang="tr-TR" dirty="0"/>
              <a:t>Hücreden hücreye iletimin tamamen elektriksel yoldan gerçekleştiği </a:t>
            </a:r>
            <a:r>
              <a:rPr lang="tr-TR" dirty="0" err="1"/>
              <a:t>sinapslara</a:t>
            </a:r>
            <a:r>
              <a:rPr lang="tr-TR" dirty="0"/>
              <a:t> elektriksel, kimyasal maddeler aracılığıyla gerçekleştiği </a:t>
            </a:r>
            <a:r>
              <a:rPr lang="tr-TR" dirty="0" err="1"/>
              <a:t>sinapslara</a:t>
            </a:r>
            <a:r>
              <a:rPr lang="tr-TR" dirty="0"/>
              <a:t> ise kimyasal </a:t>
            </a:r>
            <a:r>
              <a:rPr lang="tr-TR" dirty="0" err="1"/>
              <a:t>sinapslar</a:t>
            </a:r>
            <a:r>
              <a:rPr lang="tr-TR" dirty="0"/>
              <a:t> denir. </a:t>
            </a:r>
          </a:p>
          <a:p>
            <a:pPr marL="0" indent="0">
              <a:buNone/>
            </a:pPr>
            <a:endParaRPr lang="tr-TR" dirty="0"/>
          </a:p>
        </p:txBody>
      </p:sp>
    </p:spTree>
    <p:extLst>
      <p:ext uri="{BB962C8B-B14F-4D97-AF65-F5344CB8AC3E}">
        <p14:creationId xmlns:p14="http://schemas.microsoft.com/office/powerpoint/2010/main" val="2092713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808" y="217449"/>
            <a:ext cx="9601200" cy="1485900"/>
          </a:xfrm>
        </p:spPr>
        <p:txBody>
          <a:bodyPr/>
          <a:lstStyle/>
          <a:p>
            <a:pPr algn="ctr"/>
            <a:r>
              <a:rPr lang="tr-TR" dirty="0"/>
              <a:t>Elektriksel </a:t>
            </a:r>
            <a:r>
              <a:rPr lang="tr-TR" dirty="0" err="1"/>
              <a:t>Sinapslar</a:t>
            </a:r>
            <a:endParaRPr lang="tr-TR" dirty="0"/>
          </a:p>
        </p:txBody>
      </p:sp>
      <p:sp>
        <p:nvSpPr>
          <p:cNvPr id="3" name="İçerik Yer Tutucusu 2"/>
          <p:cNvSpPr>
            <a:spLocks noGrp="1"/>
          </p:cNvSpPr>
          <p:nvPr>
            <p:ph sz="half" idx="1"/>
          </p:nvPr>
        </p:nvSpPr>
        <p:spPr>
          <a:xfrm>
            <a:off x="1460808" y="1359055"/>
            <a:ext cx="10047249" cy="3581401"/>
          </a:xfrm>
        </p:spPr>
        <p:txBody>
          <a:bodyPr>
            <a:normAutofit/>
          </a:bodyPr>
          <a:lstStyle/>
          <a:p>
            <a:pPr algn="just"/>
            <a:r>
              <a:rPr lang="tr-TR" dirty="0"/>
              <a:t>Elektriksel </a:t>
            </a:r>
            <a:r>
              <a:rPr lang="tr-TR" dirty="0" err="1"/>
              <a:t>sinapslarda</a:t>
            </a:r>
            <a:r>
              <a:rPr lang="tr-TR" dirty="0"/>
              <a:t> iki zar birbirine 2 </a:t>
            </a:r>
            <a:r>
              <a:rPr lang="tr-TR" dirty="0" err="1"/>
              <a:t>nm</a:t>
            </a:r>
            <a:r>
              <a:rPr lang="tr-TR" dirty="0"/>
              <a:t> kadar yaklaşır ve aralarında kurulan köprüler aracılığıyla iki hücrenin sitoplazmaları doğrudan temas halindedir. </a:t>
            </a:r>
          </a:p>
          <a:p>
            <a:pPr algn="just"/>
            <a:r>
              <a:rPr lang="tr-TR" dirty="0"/>
              <a:t>Protein yapısında ve oldukça geniş olan bu köprülerden, molekül ağırlığı 1500 </a:t>
            </a:r>
            <a:r>
              <a:rPr lang="tr-TR" dirty="0" err="1"/>
              <a:t>Dalton’a</a:t>
            </a:r>
            <a:r>
              <a:rPr lang="tr-TR" dirty="0"/>
              <a:t> kadar ulaşan molekül ve iyonlar ve dolayısıyla elektrik akımı bir hücreden diğerine kolaylıkla geçebilmektedir. </a:t>
            </a:r>
          </a:p>
          <a:p>
            <a:pPr algn="just"/>
            <a:r>
              <a:rPr lang="tr-TR" dirty="0"/>
              <a:t>Morfolojik yapıları nedeniyle elektriksel </a:t>
            </a:r>
            <a:r>
              <a:rPr lang="tr-TR" dirty="0" err="1"/>
              <a:t>sinapslara</a:t>
            </a:r>
            <a:r>
              <a:rPr lang="tr-TR" dirty="0"/>
              <a:t> köprülü kavşak denir. Elektriksel </a:t>
            </a:r>
            <a:r>
              <a:rPr lang="tr-TR" dirty="0" err="1"/>
              <a:t>sinapslara</a:t>
            </a:r>
            <a:r>
              <a:rPr lang="tr-TR" dirty="0"/>
              <a:t> omurgasızlarda ve memeli olmayan omurgalılarda yaygın olarak rastlanmaktadır. </a:t>
            </a:r>
          </a:p>
          <a:p>
            <a:endParaRPr lang="tr-TR" dirty="0"/>
          </a:p>
        </p:txBody>
      </p:sp>
      <p:pic>
        <p:nvPicPr>
          <p:cNvPr id="5" name="Resim 4"/>
          <p:cNvPicPr>
            <a:picLocks noChangeAspect="1"/>
          </p:cNvPicPr>
          <p:nvPr/>
        </p:nvPicPr>
        <p:blipFill>
          <a:blip r:embed="rId2"/>
          <a:stretch>
            <a:fillRect/>
          </a:stretch>
        </p:blipFill>
        <p:spPr>
          <a:xfrm>
            <a:off x="5016951" y="3759252"/>
            <a:ext cx="2941370" cy="3088063"/>
          </a:xfrm>
          <a:prstGeom prst="rect">
            <a:avLst/>
          </a:prstGeom>
        </p:spPr>
      </p:pic>
    </p:spTree>
    <p:extLst>
      <p:ext uri="{BB962C8B-B14F-4D97-AF65-F5344CB8AC3E}">
        <p14:creationId xmlns:p14="http://schemas.microsoft.com/office/powerpoint/2010/main" val="2495066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83634"/>
            <a:ext cx="9601200" cy="1485900"/>
          </a:xfrm>
        </p:spPr>
        <p:txBody>
          <a:bodyPr/>
          <a:lstStyle/>
          <a:p>
            <a:pPr algn="ctr"/>
            <a:r>
              <a:rPr lang="tr-TR" dirty="0"/>
              <a:t>Kimyasal </a:t>
            </a:r>
            <a:r>
              <a:rPr lang="tr-TR" dirty="0" err="1"/>
              <a:t>Sinapslar</a:t>
            </a:r>
            <a:endParaRPr lang="tr-TR" dirty="0"/>
          </a:p>
        </p:txBody>
      </p:sp>
      <p:sp>
        <p:nvSpPr>
          <p:cNvPr id="3" name="İçerik Yer Tutucusu 2"/>
          <p:cNvSpPr>
            <a:spLocks noGrp="1"/>
          </p:cNvSpPr>
          <p:nvPr>
            <p:ph sz="half" idx="1"/>
          </p:nvPr>
        </p:nvSpPr>
        <p:spPr>
          <a:xfrm>
            <a:off x="1371600" y="1037063"/>
            <a:ext cx="4447786" cy="5631366"/>
          </a:xfrm>
        </p:spPr>
        <p:txBody>
          <a:bodyPr>
            <a:normAutofit fontScale="77500" lnSpcReduction="20000"/>
          </a:bodyPr>
          <a:lstStyle/>
          <a:p>
            <a:pPr algn="just"/>
            <a:r>
              <a:rPr lang="tr-TR" dirty="0"/>
              <a:t>Yapı ve işlevleri karmaşık olan kimyasal </a:t>
            </a:r>
            <a:r>
              <a:rPr lang="tr-TR" dirty="0" err="1"/>
              <a:t>sinapslarda</a:t>
            </a:r>
            <a:r>
              <a:rPr lang="tr-TR" dirty="0"/>
              <a:t> iki hücrenin sitoplazmaları arasında doğrudan bir bağlantı yoktur.</a:t>
            </a:r>
          </a:p>
          <a:p>
            <a:pPr algn="just"/>
            <a:r>
              <a:rPr lang="tr-TR" dirty="0"/>
              <a:t>Kimyasal </a:t>
            </a:r>
            <a:r>
              <a:rPr lang="tr-TR" dirty="0" err="1"/>
              <a:t>sinapslarda</a:t>
            </a:r>
            <a:r>
              <a:rPr lang="tr-TR" dirty="0"/>
              <a:t> </a:t>
            </a:r>
            <a:r>
              <a:rPr lang="tr-TR" dirty="0" err="1"/>
              <a:t>presinaptik</a:t>
            </a:r>
            <a:r>
              <a:rPr lang="tr-TR" dirty="0"/>
              <a:t> ve post </a:t>
            </a:r>
            <a:r>
              <a:rPr lang="tr-TR" dirty="0" err="1"/>
              <a:t>sinaptik</a:t>
            </a:r>
            <a:r>
              <a:rPr lang="tr-TR" dirty="0"/>
              <a:t> zarlar arasında ki uzaklık 20-30 </a:t>
            </a:r>
            <a:r>
              <a:rPr lang="tr-TR" dirty="0" err="1"/>
              <a:t>nm</a:t>
            </a:r>
            <a:r>
              <a:rPr lang="tr-TR" dirty="0"/>
              <a:t> yoktur. Hatta sinir kas kavşaklarında 50-100 </a:t>
            </a:r>
            <a:r>
              <a:rPr lang="tr-TR" dirty="0" err="1"/>
              <a:t>nm’ye</a:t>
            </a:r>
            <a:r>
              <a:rPr lang="tr-TR" dirty="0"/>
              <a:t> çıkabilir.</a:t>
            </a:r>
          </a:p>
          <a:p>
            <a:pPr algn="just"/>
            <a:r>
              <a:rPr lang="tr-TR" dirty="0" err="1"/>
              <a:t>Presinaptik</a:t>
            </a:r>
            <a:r>
              <a:rPr lang="tr-TR" dirty="0"/>
              <a:t> nöronun son ucunda, iletimde rol alan ve </a:t>
            </a:r>
            <a:r>
              <a:rPr lang="tr-TR" dirty="0" err="1"/>
              <a:t>nörotransmitter</a:t>
            </a:r>
            <a:r>
              <a:rPr lang="tr-TR" dirty="0"/>
              <a:t> adı verilen kimyasal maddeler içeren küçük kesecikler bulunur. Aksiyon potansiyeli sinir son ucuna ulaşınca, </a:t>
            </a:r>
            <a:r>
              <a:rPr lang="tr-TR" dirty="0" err="1"/>
              <a:t>nörotransmitter</a:t>
            </a:r>
            <a:r>
              <a:rPr lang="tr-TR" dirty="0"/>
              <a:t> molekülleri bu keseciklerden </a:t>
            </a:r>
            <a:r>
              <a:rPr lang="tr-TR" dirty="0" err="1"/>
              <a:t>sinaps</a:t>
            </a:r>
            <a:r>
              <a:rPr lang="tr-TR" dirty="0"/>
              <a:t> aralığına salınır.</a:t>
            </a:r>
          </a:p>
          <a:p>
            <a:pPr algn="just"/>
            <a:r>
              <a:rPr lang="tr-TR" dirty="0" err="1"/>
              <a:t>Sinaps</a:t>
            </a:r>
            <a:r>
              <a:rPr lang="tr-TR" dirty="0"/>
              <a:t> aralığını dolduran hücreler arsı sıvı içinde difüzyonla ilerleyen bu moleküllerin bir kısmı, post </a:t>
            </a:r>
            <a:r>
              <a:rPr lang="tr-TR" dirty="0" err="1"/>
              <a:t>sinaptik</a:t>
            </a:r>
            <a:r>
              <a:rPr lang="tr-TR" dirty="0"/>
              <a:t> zarda protein yapısındaki reseptör adı verilen özelleşmiş bölgeler bağlanırlar. </a:t>
            </a:r>
            <a:r>
              <a:rPr lang="tr-TR" dirty="0" err="1"/>
              <a:t>Transmitter</a:t>
            </a:r>
            <a:r>
              <a:rPr lang="tr-TR" dirty="0"/>
              <a:t>-reseptör kompleksindeki yapı değişikliği nedeniyle post </a:t>
            </a:r>
            <a:r>
              <a:rPr lang="tr-TR" dirty="0" err="1"/>
              <a:t>sinaptik</a:t>
            </a:r>
            <a:r>
              <a:rPr lang="tr-TR" dirty="0"/>
              <a:t> zarda bazı iyon kanalları açılır veya bazıları kapanır.</a:t>
            </a:r>
          </a:p>
          <a:p>
            <a:pPr algn="just"/>
            <a:r>
              <a:rPr lang="tr-TR" dirty="0"/>
              <a:t>Açılan kanallardan iyon geçişleri sonucu post </a:t>
            </a:r>
            <a:r>
              <a:rPr lang="tr-TR" dirty="0" err="1"/>
              <a:t>sinaptik</a:t>
            </a:r>
            <a:r>
              <a:rPr lang="tr-TR" dirty="0"/>
              <a:t> zarda potansiyel değişmeleri olur. Genel olarak post </a:t>
            </a:r>
            <a:r>
              <a:rPr lang="tr-TR" dirty="0" err="1"/>
              <a:t>sinaptik</a:t>
            </a:r>
            <a:r>
              <a:rPr lang="tr-TR" dirty="0"/>
              <a:t> potansiyel adı verilen bu potansiyel değişiklik kritik bir değere ulaşırsa post </a:t>
            </a:r>
            <a:r>
              <a:rPr lang="tr-TR" dirty="0" err="1"/>
              <a:t>sinaptik</a:t>
            </a:r>
            <a:r>
              <a:rPr lang="tr-TR" dirty="0"/>
              <a:t> zarda yayılan bir aksiyon potansiyeli gelişir.</a:t>
            </a:r>
          </a:p>
          <a:p>
            <a:endParaRPr lang="tr-TR" dirty="0"/>
          </a:p>
        </p:txBody>
      </p:sp>
      <p:pic>
        <p:nvPicPr>
          <p:cNvPr id="5" name="Resim 4"/>
          <p:cNvPicPr>
            <a:picLocks noChangeAspect="1"/>
          </p:cNvPicPr>
          <p:nvPr/>
        </p:nvPicPr>
        <p:blipFill>
          <a:blip r:embed="rId2"/>
          <a:stretch>
            <a:fillRect/>
          </a:stretch>
        </p:blipFill>
        <p:spPr>
          <a:xfrm>
            <a:off x="7046636" y="1438521"/>
            <a:ext cx="3926164" cy="4828450"/>
          </a:xfrm>
          <a:prstGeom prst="rect">
            <a:avLst/>
          </a:prstGeom>
        </p:spPr>
      </p:pic>
    </p:spTree>
    <p:extLst>
      <p:ext uri="{BB962C8B-B14F-4D97-AF65-F5344CB8AC3E}">
        <p14:creationId xmlns:p14="http://schemas.microsoft.com/office/powerpoint/2010/main" val="59560324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829</Words>
  <Application>Microsoft Office PowerPoint</Application>
  <PresentationFormat>Geniş ekran</PresentationFormat>
  <Paragraphs>46</Paragraphs>
  <Slides>9</Slides>
  <Notes>1</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9</vt:i4>
      </vt:variant>
    </vt:vector>
  </HeadingPairs>
  <TitlesOfParts>
    <vt:vector size="15" baseType="lpstr">
      <vt:lpstr>Arial</vt:lpstr>
      <vt:lpstr>Calibri</vt:lpstr>
      <vt:lpstr>Calibri Light</vt:lpstr>
      <vt:lpstr>Franklin Gothic Book</vt:lpstr>
      <vt:lpstr>Office Teması</vt:lpstr>
      <vt:lpstr>Crop</vt:lpstr>
      <vt:lpstr>MEDİKAL FİZİK</vt:lpstr>
      <vt:lpstr>Yöresel depolarizasyonun toplanması (Sumasyon)</vt:lpstr>
      <vt:lpstr>Uyum</vt:lpstr>
      <vt:lpstr>Ard Potansiteller</vt:lpstr>
      <vt:lpstr>Sinir liflerinin özellikleri</vt:lpstr>
      <vt:lpstr>Aksiyon potansiyelinin yayılması</vt:lpstr>
      <vt:lpstr>Sinaptik iletim </vt:lpstr>
      <vt:lpstr>Elektriksel Sinapslar</vt:lpstr>
      <vt:lpstr>Kimyasal Sinapslar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nailmert bıçakcı</dc:creator>
  <cp:lastModifiedBy>nailmert bıçakcı</cp:lastModifiedBy>
  <cp:revision>1</cp:revision>
  <dcterms:created xsi:type="dcterms:W3CDTF">2025-09-09T08:32:47Z</dcterms:created>
  <dcterms:modified xsi:type="dcterms:W3CDTF">2025-09-09T08:33:21Z</dcterms:modified>
</cp:coreProperties>
</file>