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56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940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2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5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45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188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175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21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68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75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0FC0E-1EA0-4E15-AD59-D7ECF5C735D8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12543-5F8B-46B7-B4E6-49DE46613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81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8.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909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4-Stoplazmaya Aktarım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/>
              <a:t>Sentezlenen hangi </a:t>
            </a:r>
            <a:r>
              <a:rPr lang="tr-TR" sz="3600" dirty="0" err="1" smtClean="0"/>
              <a:t>mRNA</a:t>
            </a:r>
            <a:r>
              <a:rPr lang="tr-TR" sz="3600" dirty="0" smtClean="0"/>
              <a:t> molekülü çekirdekte kalacak hangisi </a:t>
            </a:r>
            <a:r>
              <a:rPr lang="tr-TR" sz="3600" dirty="0" err="1" smtClean="0"/>
              <a:t>stoplazmaya</a:t>
            </a:r>
            <a:r>
              <a:rPr lang="tr-TR" sz="3600" dirty="0" smtClean="0"/>
              <a:t> aktarılacak ve </a:t>
            </a:r>
            <a:r>
              <a:rPr lang="tr-TR" sz="3600" dirty="0" err="1" smtClean="0"/>
              <a:t>stoplazmanın</a:t>
            </a:r>
            <a:r>
              <a:rPr lang="tr-TR" sz="3600" dirty="0" smtClean="0"/>
              <a:t> neresine göç edecek olması regülasyonun bir parçasıdır.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56641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+mn-lt"/>
              </a:rPr>
              <a:t>5- </a:t>
            </a:r>
            <a:r>
              <a:rPr lang="tr-TR" b="1" dirty="0" err="1">
                <a:latin typeface="+mn-lt"/>
              </a:rPr>
              <a:t>mRNA</a:t>
            </a:r>
            <a:r>
              <a:rPr lang="tr-TR" b="1" dirty="0">
                <a:latin typeface="+mn-lt"/>
              </a:rPr>
              <a:t> Kararlılığı ve Yıkımı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mRNA</a:t>
            </a:r>
            <a:r>
              <a:rPr lang="tr-TR" sz="3600" dirty="0" smtClean="0"/>
              <a:t> kararlılığı</a:t>
            </a:r>
          </a:p>
          <a:p>
            <a:r>
              <a:rPr lang="tr-TR" sz="3600" dirty="0" err="1" smtClean="0"/>
              <a:t>siRNA</a:t>
            </a:r>
            <a:r>
              <a:rPr lang="tr-TR" sz="3600" dirty="0" smtClean="0"/>
              <a:t> ve </a:t>
            </a:r>
            <a:r>
              <a:rPr lang="tr-TR" sz="3600" dirty="0" err="1" smtClean="0"/>
              <a:t>miRNA</a:t>
            </a:r>
            <a:endParaRPr lang="tr-TR" sz="3600" dirty="0" smtClean="0"/>
          </a:p>
          <a:p>
            <a:r>
              <a:rPr lang="tr-TR" sz="3600" dirty="0" err="1" smtClean="0"/>
              <a:t>miRNA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45454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6- </a:t>
            </a:r>
            <a:r>
              <a:rPr lang="tr-TR" b="1" dirty="0" err="1" smtClean="0">
                <a:latin typeface="+mn-lt"/>
              </a:rPr>
              <a:t>Translasyonel</a:t>
            </a:r>
            <a:r>
              <a:rPr lang="tr-TR" b="1" dirty="0" smtClean="0">
                <a:latin typeface="+mn-lt"/>
              </a:rPr>
              <a:t> </a:t>
            </a:r>
            <a:r>
              <a:rPr lang="tr-TR" b="1" dirty="0">
                <a:latin typeface="+mn-lt"/>
              </a:rPr>
              <a:t>K</a:t>
            </a:r>
            <a:r>
              <a:rPr lang="tr-TR" b="1" dirty="0" smtClean="0">
                <a:latin typeface="+mn-lt"/>
              </a:rPr>
              <a:t>ontrol Faktörleri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600" dirty="0" smtClean="0"/>
              <a:t>1- Başlama Faktörleri (9 Adet)</a:t>
            </a:r>
          </a:p>
          <a:p>
            <a:pPr marL="0" indent="0">
              <a:buNone/>
            </a:pPr>
            <a:r>
              <a:rPr lang="tr-TR" sz="3600" dirty="0" smtClean="0"/>
              <a:t>2-Uzama </a:t>
            </a:r>
            <a:r>
              <a:rPr lang="tr-TR" sz="3600" dirty="0"/>
              <a:t>Faktörleri </a:t>
            </a:r>
            <a:r>
              <a:rPr lang="tr-TR" sz="3600" dirty="0" smtClean="0"/>
              <a:t>(3 Adet</a:t>
            </a:r>
            <a:r>
              <a:rPr lang="tr-TR" sz="3600" dirty="0"/>
              <a:t>)</a:t>
            </a:r>
          </a:p>
          <a:p>
            <a:pPr marL="0" indent="0">
              <a:buNone/>
            </a:pPr>
            <a:r>
              <a:rPr lang="tr-TR" sz="3600" dirty="0" smtClean="0"/>
              <a:t>3- Sonlanma Faktörleri (1 </a:t>
            </a:r>
            <a:r>
              <a:rPr lang="tr-TR" sz="3600" dirty="0"/>
              <a:t>Adet)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7194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7- </a:t>
            </a:r>
            <a:r>
              <a:rPr lang="tr-TR" b="1" dirty="0" err="1" smtClean="0">
                <a:latin typeface="+mn-lt"/>
              </a:rPr>
              <a:t>Translasyon</a:t>
            </a:r>
            <a:r>
              <a:rPr lang="tr-TR" b="1" dirty="0" smtClean="0">
                <a:latin typeface="+mn-lt"/>
              </a:rPr>
              <a:t> Sonrası Modifikasyonlar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0382" y="1481593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tr-TR" sz="3600" dirty="0" smtClean="0"/>
              <a:t>N-ucundaki </a:t>
            </a:r>
            <a:r>
              <a:rPr lang="tr-TR" sz="3600" dirty="0" err="1" smtClean="0"/>
              <a:t>metiyoninin</a:t>
            </a:r>
            <a:r>
              <a:rPr lang="tr-TR" sz="3600" dirty="0" smtClean="0"/>
              <a:t> </a:t>
            </a:r>
            <a:r>
              <a:rPr lang="tr-TR" sz="3600" dirty="0" err="1" smtClean="0"/>
              <a:t>proteazlarca</a:t>
            </a:r>
            <a:r>
              <a:rPr lang="tr-TR" sz="3600" dirty="0" smtClean="0"/>
              <a:t> kesilerek uzaklaştırılması.</a:t>
            </a:r>
          </a:p>
          <a:p>
            <a:pPr algn="just"/>
            <a:r>
              <a:rPr lang="tr-TR" sz="3600" dirty="0" smtClean="0"/>
              <a:t>Metil yada asetat gruplarının eklenmesi.</a:t>
            </a:r>
          </a:p>
          <a:p>
            <a:pPr algn="just"/>
            <a:r>
              <a:rPr lang="tr-TR" sz="3600" dirty="0" smtClean="0"/>
              <a:t>Karbonhidrat yada </a:t>
            </a:r>
            <a:r>
              <a:rPr lang="tr-TR" sz="3600" dirty="0" err="1" smtClean="0"/>
              <a:t>lipid</a:t>
            </a:r>
            <a:r>
              <a:rPr lang="tr-TR" sz="3600" dirty="0" smtClean="0"/>
              <a:t> yan zincirlerinin eklenmesi.</a:t>
            </a:r>
          </a:p>
          <a:p>
            <a:pPr algn="just"/>
            <a:r>
              <a:rPr lang="tr-TR" sz="3600" dirty="0" err="1" smtClean="0"/>
              <a:t>Enzimatik</a:t>
            </a:r>
            <a:r>
              <a:rPr lang="tr-TR" sz="3600" dirty="0" smtClean="0"/>
              <a:t> olarak kırpılma.</a:t>
            </a:r>
          </a:p>
          <a:p>
            <a:pPr algn="just"/>
            <a:r>
              <a:rPr lang="tr-TR" sz="3600" dirty="0" smtClean="0"/>
              <a:t>5’ ucundaki sinyal dizilerinin uzaklaştırılması.</a:t>
            </a:r>
          </a:p>
          <a:p>
            <a:pPr algn="just"/>
            <a:r>
              <a:rPr lang="tr-TR" sz="3600" dirty="0" smtClean="0"/>
              <a:t>Hücrenin uygun kısmına gönderilmesi.</a:t>
            </a:r>
          </a:p>
          <a:p>
            <a:pPr algn="just"/>
            <a:r>
              <a:rPr lang="tr-TR" sz="3600" dirty="0" err="1" smtClean="0"/>
              <a:t>Kofaktör</a:t>
            </a:r>
            <a:r>
              <a:rPr lang="tr-TR" sz="3600" dirty="0" smtClean="0"/>
              <a:t> olarak metaller ile kompleks oluşturması.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600723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16151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120270"/>
            <a:ext cx="10515600" cy="1216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ÖKARYOTLARDA GEN ANLATIM MEKAN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ZMALARI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86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+mn-lt"/>
              </a:rPr>
              <a:t>ÖKARYOTLARDA GEN İFADESİNİN DÜZENLENMESİ;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5648" y="1690687"/>
            <a:ext cx="11248177" cy="486402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 smtClean="0"/>
              <a:t>1-DNA </a:t>
            </a:r>
            <a:r>
              <a:rPr lang="tr-TR" sz="3600" dirty="0"/>
              <a:t>yada kromatinin yapısal ve kimyasal modifikasyonu;</a:t>
            </a:r>
          </a:p>
          <a:p>
            <a:pPr marL="0" indent="0" algn="just">
              <a:buNone/>
            </a:pPr>
            <a:r>
              <a:rPr lang="tr-TR" sz="3600" dirty="0" smtClean="0"/>
              <a:t>2-</a:t>
            </a:r>
            <a:r>
              <a:rPr lang="tr-TR" sz="3600" dirty="0"/>
              <a:t> </a:t>
            </a:r>
            <a:r>
              <a:rPr lang="tr-TR" sz="3600" dirty="0" err="1"/>
              <a:t>Transkripsiyonel</a:t>
            </a:r>
            <a:r>
              <a:rPr lang="tr-TR" sz="3600" dirty="0"/>
              <a:t> </a:t>
            </a:r>
            <a:r>
              <a:rPr lang="tr-TR" sz="3600" dirty="0" smtClean="0"/>
              <a:t>Kontrol,</a:t>
            </a:r>
          </a:p>
          <a:p>
            <a:pPr marL="0" indent="0" algn="just">
              <a:buNone/>
            </a:pPr>
            <a:r>
              <a:rPr lang="tr-TR" sz="3600" dirty="0" smtClean="0"/>
              <a:t>3-</a:t>
            </a:r>
            <a:r>
              <a:rPr lang="tr-TR" sz="3600" dirty="0"/>
              <a:t>Transkripsiyon Sonrası </a:t>
            </a:r>
            <a:r>
              <a:rPr lang="tr-TR" sz="3600" dirty="0" smtClean="0"/>
              <a:t>Modifikasyonlar,</a:t>
            </a:r>
          </a:p>
          <a:p>
            <a:pPr marL="0" indent="0" algn="just">
              <a:buNone/>
            </a:pPr>
            <a:r>
              <a:rPr lang="tr-TR" sz="3600" dirty="0" smtClean="0"/>
              <a:t>4-Stoplazmaya Aktarım,</a:t>
            </a:r>
          </a:p>
          <a:p>
            <a:pPr marL="0" indent="0" algn="just">
              <a:buNone/>
            </a:pPr>
            <a:r>
              <a:rPr lang="tr-TR" sz="3600" dirty="0" smtClean="0"/>
              <a:t>5- </a:t>
            </a:r>
            <a:r>
              <a:rPr lang="tr-TR" sz="3600" dirty="0" err="1"/>
              <a:t>mRNA</a:t>
            </a:r>
            <a:r>
              <a:rPr lang="tr-TR" sz="3600" dirty="0"/>
              <a:t> Kararlılığı ve </a:t>
            </a:r>
            <a:r>
              <a:rPr lang="tr-TR" sz="3600" dirty="0" smtClean="0"/>
              <a:t>Yıkımı,</a:t>
            </a:r>
          </a:p>
          <a:p>
            <a:pPr marL="0" indent="0" algn="just">
              <a:buNone/>
            </a:pPr>
            <a:r>
              <a:rPr lang="tr-TR" sz="3600" dirty="0" smtClean="0"/>
              <a:t>6- </a:t>
            </a:r>
            <a:r>
              <a:rPr lang="tr-TR" sz="3600" dirty="0" err="1"/>
              <a:t>Translasyonel</a:t>
            </a:r>
            <a:r>
              <a:rPr lang="tr-TR" sz="3600" dirty="0"/>
              <a:t> Kontrol </a:t>
            </a:r>
            <a:r>
              <a:rPr lang="tr-TR" sz="3600" dirty="0" smtClean="0"/>
              <a:t>Faktörleri,</a:t>
            </a:r>
          </a:p>
          <a:p>
            <a:pPr marL="0" indent="0" algn="just">
              <a:buNone/>
            </a:pPr>
            <a:r>
              <a:rPr lang="tr-TR" sz="3600" dirty="0" smtClean="0"/>
              <a:t>7-Post-translasyonel modifikasyonlar.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31747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0467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latin typeface="+mn-lt"/>
              </a:rPr>
              <a:t>ÖKARYOTLARDA GEN İFADESİNİN DÜZENLENMESİ;</a:t>
            </a:r>
            <a:endParaRPr lang="tr-TR" sz="36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1192" y="1499700"/>
            <a:ext cx="1166991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600" b="1" dirty="0" smtClean="0"/>
              <a:t>1- DNA yada Kromatinin yapısal ve kimyasal modifikasyonu;</a:t>
            </a:r>
          </a:p>
          <a:p>
            <a:pPr algn="just"/>
            <a:r>
              <a:rPr lang="tr-TR" sz="3600" b="1" dirty="0" smtClean="0"/>
              <a:t>DNA’nın Kimyasal </a:t>
            </a:r>
            <a:r>
              <a:rPr lang="tr-TR" sz="3600" b="1" dirty="0"/>
              <a:t>Modifikasyonu</a:t>
            </a:r>
            <a:endParaRPr lang="tr-TR" sz="3600" dirty="0" smtClean="0"/>
          </a:p>
          <a:p>
            <a:pPr marL="0" indent="0" algn="just">
              <a:buNone/>
            </a:pPr>
            <a:r>
              <a:rPr lang="tr-TR" sz="3600" dirty="0" err="1" smtClean="0"/>
              <a:t>Prokaryot</a:t>
            </a:r>
            <a:r>
              <a:rPr lang="tr-TR" sz="3600" dirty="0" smtClean="0"/>
              <a:t> </a:t>
            </a:r>
            <a:r>
              <a:rPr lang="tr-TR" sz="3600" dirty="0"/>
              <a:t>ve </a:t>
            </a:r>
            <a:r>
              <a:rPr lang="tr-TR" sz="3600" dirty="0" err="1"/>
              <a:t>ökaryotlarda</a:t>
            </a:r>
            <a:r>
              <a:rPr lang="tr-TR" sz="3600" dirty="0"/>
              <a:t> gen ifadesinin baskılanması için </a:t>
            </a:r>
            <a:r>
              <a:rPr lang="tr-TR" sz="3600" dirty="0" smtClean="0"/>
              <a:t>genel bir </a:t>
            </a:r>
            <a:r>
              <a:rPr lang="tr-TR" sz="3600" dirty="0"/>
              <a:t>mekanizmadır. DNA </a:t>
            </a:r>
            <a:r>
              <a:rPr lang="tr-TR" sz="3600" dirty="0" err="1"/>
              <a:t>metiltransferaz</a:t>
            </a:r>
            <a:r>
              <a:rPr lang="tr-TR" sz="3600" dirty="0"/>
              <a:t> enzimi ile S-</a:t>
            </a:r>
            <a:r>
              <a:rPr lang="tr-TR" sz="3600" dirty="0" err="1"/>
              <a:t>adenosil</a:t>
            </a:r>
            <a:r>
              <a:rPr lang="tr-TR" sz="3600" dirty="0"/>
              <a:t>-</a:t>
            </a:r>
            <a:r>
              <a:rPr lang="tr-TR" sz="3600" dirty="0" err="1"/>
              <a:t>metionin’den</a:t>
            </a:r>
            <a:r>
              <a:rPr lang="tr-TR" sz="3600" dirty="0"/>
              <a:t> bir </a:t>
            </a:r>
            <a:r>
              <a:rPr lang="tr-TR" sz="3600" dirty="0" smtClean="0"/>
              <a:t>metil </a:t>
            </a:r>
            <a:r>
              <a:rPr lang="tr-TR" sz="3600" dirty="0" err="1" smtClean="0"/>
              <a:t>gubunun</a:t>
            </a:r>
            <a:r>
              <a:rPr lang="tr-TR" sz="3600" dirty="0" smtClean="0"/>
              <a:t> </a:t>
            </a:r>
            <a:r>
              <a:rPr lang="tr-TR" sz="3600" dirty="0" err="1"/>
              <a:t>Sitozin</a:t>
            </a:r>
            <a:r>
              <a:rPr lang="tr-TR" sz="3600" dirty="0"/>
              <a:t> </a:t>
            </a:r>
            <a:r>
              <a:rPr lang="tr-TR" sz="3600" dirty="0" err="1"/>
              <a:t>rezidülerine</a:t>
            </a:r>
            <a:r>
              <a:rPr lang="tr-TR" sz="3600" dirty="0"/>
              <a:t> transferi </a:t>
            </a:r>
            <a:r>
              <a:rPr lang="tr-TR" sz="3600" dirty="0" err="1"/>
              <a:t>katalizlenir</a:t>
            </a:r>
            <a:r>
              <a:rPr lang="tr-TR" sz="3600" dirty="0"/>
              <a:t>. Böylelikle </a:t>
            </a:r>
            <a:r>
              <a:rPr lang="tr-TR" sz="3600" dirty="0" err="1"/>
              <a:t>Sitozin</a:t>
            </a:r>
            <a:r>
              <a:rPr lang="tr-TR" sz="3600" dirty="0"/>
              <a:t>, 5-metilsitozin; haline gelir ve bu </a:t>
            </a:r>
            <a:r>
              <a:rPr lang="tr-TR" sz="3600" dirty="0" err="1"/>
              <a:t>modifiye</a:t>
            </a:r>
            <a:r>
              <a:rPr lang="tr-TR" sz="3600" dirty="0"/>
              <a:t> baz genomda </a:t>
            </a:r>
            <a:r>
              <a:rPr lang="tr-TR" sz="3600" dirty="0" err="1"/>
              <a:t>CpG</a:t>
            </a:r>
            <a:r>
              <a:rPr lang="tr-TR" sz="3600" dirty="0"/>
              <a:t> alanlarında çok fazla bulunur. Bu </a:t>
            </a:r>
            <a:r>
              <a:rPr lang="tr-TR" sz="3600" dirty="0" smtClean="0"/>
              <a:t>alanlar genomda </a:t>
            </a:r>
            <a:r>
              <a:rPr lang="tr-TR" sz="3600" dirty="0"/>
              <a:t>yüksek bir sıklıkta bulunursa </a:t>
            </a:r>
            <a:r>
              <a:rPr lang="tr-TR" sz="3600" dirty="0" err="1"/>
              <a:t>CpG</a:t>
            </a:r>
            <a:r>
              <a:rPr lang="tr-TR" sz="3600" dirty="0"/>
              <a:t> adacıkları olarak adlandırılır.</a:t>
            </a:r>
          </a:p>
        </p:txBody>
      </p:sp>
    </p:spTree>
    <p:extLst>
      <p:ext uri="{BB962C8B-B14F-4D97-AF65-F5344CB8AC3E}">
        <p14:creationId xmlns:p14="http://schemas.microsoft.com/office/powerpoint/2010/main" val="349374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9847" y="1264310"/>
            <a:ext cx="11429245" cy="4351338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DNA’nın yapısal modifikasyonu,</a:t>
            </a:r>
          </a:p>
          <a:p>
            <a:pPr marL="0" indent="0" algn="just">
              <a:buNone/>
            </a:pPr>
            <a:r>
              <a:rPr lang="tr-TR" sz="3600" dirty="0"/>
              <a:t>DNA paketlenmesi transkripsiyon düzeyini belirleyen etkenlerden bir diğeridir. </a:t>
            </a:r>
            <a:r>
              <a:rPr lang="tr-TR" sz="3600" dirty="0" err="1" smtClean="0"/>
              <a:t>Histon</a:t>
            </a:r>
            <a:r>
              <a:rPr lang="tr-TR" sz="3600" dirty="0"/>
              <a:t> </a:t>
            </a:r>
            <a:r>
              <a:rPr lang="tr-TR" sz="3600" dirty="0" smtClean="0"/>
              <a:t>proteinlerinin </a:t>
            </a:r>
            <a:r>
              <a:rPr lang="tr-TR" sz="3600" dirty="0" err="1"/>
              <a:t>fosforilasyon</a:t>
            </a:r>
            <a:r>
              <a:rPr lang="tr-TR" sz="3600" dirty="0"/>
              <a:t> yada </a:t>
            </a:r>
            <a:r>
              <a:rPr lang="tr-TR" sz="3600" dirty="0" err="1"/>
              <a:t>metilasyon</a:t>
            </a:r>
            <a:r>
              <a:rPr lang="tr-TR" sz="3600" dirty="0"/>
              <a:t> mekanizmaları ile </a:t>
            </a:r>
            <a:r>
              <a:rPr lang="tr-TR" sz="3600" dirty="0" err="1"/>
              <a:t>süpercoil</a:t>
            </a:r>
            <a:r>
              <a:rPr lang="tr-TR" sz="3600" dirty="0"/>
              <a:t> DNA </a:t>
            </a:r>
            <a:r>
              <a:rPr lang="tr-TR" sz="3600" dirty="0" smtClean="0"/>
              <a:t>formunu değiştirilebilir</a:t>
            </a:r>
            <a:r>
              <a:rPr lang="tr-TR" sz="3600" dirty="0"/>
              <a:t>. Bu değişiklikler ifade düzeyini geçici (</a:t>
            </a:r>
            <a:r>
              <a:rPr lang="tr-TR" sz="3600" dirty="0" err="1"/>
              <a:t>fosforilasyonla</a:t>
            </a:r>
            <a:r>
              <a:rPr lang="tr-TR" sz="3600" dirty="0"/>
              <a:t>) yada daha </a:t>
            </a:r>
            <a:r>
              <a:rPr lang="tr-TR" sz="3600" dirty="0" smtClean="0"/>
              <a:t>kalıcı (</a:t>
            </a:r>
            <a:r>
              <a:rPr lang="tr-TR" sz="3600" dirty="0" err="1" smtClean="0"/>
              <a:t>metilasyon</a:t>
            </a:r>
            <a:r>
              <a:rPr lang="tr-TR" sz="3600" dirty="0" smtClean="0"/>
              <a:t> </a:t>
            </a:r>
            <a:r>
              <a:rPr lang="tr-TR" sz="3600" dirty="0"/>
              <a:t>ile) olacak şekilde düzenler.</a:t>
            </a:r>
          </a:p>
        </p:txBody>
      </p:sp>
    </p:spTree>
    <p:extLst>
      <p:ext uri="{BB962C8B-B14F-4D97-AF65-F5344CB8AC3E}">
        <p14:creationId xmlns:p14="http://schemas.microsoft.com/office/powerpoint/2010/main" val="3539403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7627"/>
          </a:xfrm>
        </p:spPr>
        <p:txBody>
          <a:bodyPr/>
          <a:lstStyle/>
          <a:p>
            <a:pPr algn="ctr"/>
            <a:r>
              <a:rPr lang="tr-TR" b="1" dirty="0" err="1">
                <a:latin typeface="+mn-lt"/>
              </a:rPr>
              <a:t>Genomik</a:t>
            </a:r>
            <a:r>
              <a:rPr lang="tr-TR" b="1" dirty="0">
                <a:latin typeface="+mn-lt"/>
              </a:rPr>
              <a:t> </a:t>
            </a:r>
            <a:r>
              <a:rPr lang="tr-TR" b="1" dirty="0" err="1" smtClean="0">
                <a:latin typeface="+mn-lt"/>
              </a:rPr>
              <a:t>İmprinting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9558" y="1312752"/>
            <a:ext cx="11021839" cy="51785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4200" dirty="0" smtClean="0"/>
              <a:t>Bazı </a:t>
            </a:r>
            <a:r>
              <a:rPr lang="tr-TR" sz="4200" dirty="0"/>
              <a:t>genlerde anne veya babadan gelen </a:t>
            </a:r>
            <a:r>
              <a:rPr lang="tr-TR" sz="4200" dirty="0" err="1" smtClean="0"/>
              <a:t>allellerin</a:t>
            </a:r>
            <a:r>
              <a:rPr lang="tr-TR" sz="4200" dirty="0"/>
              <a:t> </a:t>
            </a:r>
            <a:r>
              <a:rPr lang="tr-TR" sz="4200" dirty="0" err="1" smtClean="0"/>
              <a:t>seçilimli</a:t>
            </a:r>
            <a:r>
              <a:rPr lang="tr-TR" sz="4200" dirty="0" smtClean="0"/>
              <a:t> </a:t>
            </a:r>
            <a:r>
              <a:rPr lang="tr-TR" sz="4200" dirty="0"/>
              <a:t>metile olması durumudur.</a:t>
            </a:r>
          </a:p>
          <a:p>
            <a:pPr marL="0" indent="0">
              <a:buNone/>
            </a:pPr>
            <a:r>
              <a:rPr lang="tr-TR" sz="4200" dirty="0" smtClean="0"/>
              <a:t>Bu </a:t>
            </a:r>
            <a:r>
              <a:rPr lang="tr-TR" sz="4200" dirty="0"/>
              <a:t>durumda ilgili gen için birey </a:t>
            </a:r>
            <a:r>
              <a:rPr lang="tr-TR" sz="4200" dirty="0" err="1"/>
              <a:t>hemizigottur</a:t>
            </a:r>
            <a:r>
              <a:rPr lang="tr-TR" sz="4200" dirty="0" smtClean="0"/>
              <a:t>.</a:t>
            </a:r>
          </a:p>
          <a:p>
            <a:pPr marL="0" indent="0" algn="ctr">
              <a:buNone/>
            </a:pPr>
            <a:r>
              <a:rPr lang="tr-TR" sz="4700" b="1" dirty="0">
                <a:ea typeface="+mj-ea"/>
                <a:cs typeface="+mj-cs"/>
              </a:rPr>
              <a:t>X kromozom </a:t>
            </a:r>
            <a:r>
              <a:rPr lang="tr-TR" sz="4700" b="1" dirty="0" err="1" smtClean="0">
                <a:ea typeface="+mj-ea"/>
                <a:cs typeface="+mj-cs"/>
              </a:rPr>
              <a:t>inaktivasyonu</a:t>
            </a:r>
            <a:endParaRPr lang="tr-TR" sz="4700" b="1" dirty="0" smtClean="0">
              <a:ea typeface="+mj-ea"/>
              <a:cs typeface="+mj-cs"/>
            </a:endParaRPr>
          </a:p>
          <a:p>
            <a:pPr marL="0" indent="0" algn="just">
              <a:buNone/>
            </a:pPr>
            <a:r>
              <a:rPr lang="tr-TR" sz="4200" dirty="0" smtClean="0"/>
              <a:t>Memeli </a:t>
            </a:r>
            <a:r>
              <a:rPr lang="tr-TR" sz="4200" dirty="0" err="1"/>
              <a:t>embriyonik</a:t>
            </a:r>
            <a:r>
              <a:rPr lang="tr-TR" sz="4200" dirty="0"/>
              <a:t> gelişiminin erken safhalarında iki X kromozomundan biri </a:t>
            </a:r>
            <a:r>
              <a:rPr lang="tr-TR" sz="4200" dirty="0" err="1"/>
              <a:t>inaktif</a:t>
            </a:r>
            <a:r>
              <a:rPr lang="tr-TR" sz="4200" dirty="0"/>
              <a:t> hale geçer. </a:t>
            </a:r>
            <a:r>
              <a:rPr lang="tr-TR" sz="4200" dirty="0" err="1"/>
              <a:t>İnaktivasyon</a:t>
            </a:r>
            <a:r>
              <a:rPr lang="tr-TR" sz="4200" dirty="0"/>
              <a:t> X kromozomunun </a:t>
            </a:r>
            <a:r>
              <a:rPr lang="tr-TR" sz="4200" dirty="0" err="1"/>
              <a:t>proksimal</a:t>
            </a:r>
            <a:r>
              <a:rPr lang="tr-TR" sz="4200" dirty="0"/>
              <a:t> uzun kolunda bulunan ve </a:t>
            </a:r>
            <a:r>
              <a:rPr lang="tr-TR" sz="4200" dirty="0" err="1"/>
              <a:t>inaktif</a:t>
            </a:r>
            <a:r>
              <a:rPr lang="tr-TR" sz="4200" dirty="0"/>
              <a:t> X üzerinden </a:t>
            </a:r>
            <a:r>
              <a:rPr lang="tr-TR" sz="4200" dirty="0" err="1"/>
              <a:t>transkribe</a:t>
            </a:r>
            <a:r>
              <a:rPr lang="tr-TR" sz="4200" dirty="0"/>
              <a:t> olan bir gen tarafından gerçekleştirilir. X </a:t>
            </a:r>
            <a:r>
              <a:rPr lang="tr-TR" sz="4200" dirty="0" err="1"/>
              <a:t>inaktivasyonu</a:t>
            </a:r>
            <a:r>
              <a:rPr lang="tr-TR" sz="4200" dirty="0"/>
              <a:t> erkek ile dişi arasındaki X kromozomu gen ifadesi oranını dengelemeyi sağlayan bir mekanizmadır</a:t>
            </a:r>
            <a:r>
              <a:rPr lang="tr-TR" sz="4200" dirty="0" smtClean="0"/>
              <a:t>.</a:t>
            </a:r>
            <a:endParaRPr lang="tr-TR" sz="4200" b="1" dirty="0" smtClean="0">
              <a:ea typeface="+mj-ea"/>
              <a:cs typeface="+mj-cs"/>
            </a:endParaRPr>
          </a:p>
          <a:p>
            <a:pPr marL="0" indent="0" algn="just">
              <a:buNone/>
            </a:pPr>
            <a:endParaRPr lang="tr-TR" sz="4400" b="1" dirty="0">
              <a:ea typeface="+mj-ea"/>
              <a:cs typeface="+mj-cs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6185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1452" y="86595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600" b="1" dirty="0" err="1" smtClean="0"/>
              <a:t>Histon</a:t>
            </a:r>
            <a:r>
              <a:rPr lang="tr-TR" sz="3600" b="1" dirty="0" smtClean="0"/>
              <a:t> Modifikasyonu</a:t>
            </a:r>
            <a:r>
              <a:rPr lang="tr-TR" sz="3600" dirty="0" smtClean="0"/>
              <a:t>,</a:t>
            </a:r>
          </a:p>
          <a:p>
            <a:pPr marL="0" indent="0" algn="just">
              <a:buNone/>
            </a:pPr>
            <a:r>
              <a:rPr lang="tr-TR" sz="3600" b="1" dirty="0" smtClean="0"/>
              <a:t>Çekirdekteki kromozomların Organizasyonu</a:t>
            </a:r>
            <a:r>
              <a:rPr lang="tr-TR" sz="3600" dirty="0" smtClean="0"/>
              <a:t>,</a:t>
            </a:r>
          </a:p>
          <a:p>
            <a:pPr marL="0" indent="0" algn="just">
              <a:buNone/>
            </a:pPr>
            <a:r>
              <a:rPr lang="tr-TR" sz="3600" b="1" dirty="0" err="1" smtClean="0"/>
              <a:t>Heterokromatin</a:t>
            </a:r>
            <a:r>
              <a:rPr lang="tr-TR" sz="3600" dirty="0" smtClean="0"/>
              <a:t>: </a:t>
            </a:r>
            <a:r>
              <a:rPr lang="tr-TR" sz="3600" dirty="0" err="1" smtClean="0"/>
              <a:t>İnterfaz</a:t>
            </a:r>
            <a:r>
              <a:rPr lang="tr-TR" sz="3600" dirty="0" smtClean="0"/>
              <a:t> çekirdeğinde bazı kısımlar oldukça yoğunlaşmıştır. Transkripsiyon açısından hareketsiz olan bu bölgelere denir.</a:t>
            </a:r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r>
              <a:rPr lang="tr-TR" sz="3600" b="1" dirty="0" err="1" smtClean="0"/>
              <a:t>Ökromatin</a:t>
            </a:r>
            <a:r>
              <a:rPr lang="tr-TR" sz="3600" dirty="0" smtClean="0"/>
              <a:t>: Bu bölgeler açık kromatin yapısındadır. Transkripsiyona uğrayan bölgeler olarak tanımlanır.</a:t>
            </a:r>
          </a:p>
        </p:txBody>
      </p:sp>
    </p:spTree>
    <p:extLst>
      <p:ext uri="{BB962C8B-B14F-4D97-AF65-F5344CB8AC3E}">
        <p14:creationId xmlns:p14="http://schemas.microsoft.com/office/powerpoint/2010/main" val="430417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2- </a:t>
            </a:r>
            <a:r>
              <a:rPr lang="tr-TR" b="1" dirty="0" err="1" smtClean="0">
                <a:latin typeface="+mn-lt"/>
              </a:rPr>
              <a:t>Transkripsiyonel</a:t>
            </a:r>
            <a:r>
              <a:rPr lang="tr-TR" b="1" dirty="0" smtClean="0">
                <a:latin typeface="+mn-lt"/>
              </a:rPr>
              <a:t> Kontrol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Ökaryotik</a:t>
            </a:r>
            <a:r>
              <a:rPr lang="tr-TR" sz="3600" dirty="0" smtClean="0"/>
              <a:t> genlerde transkripsiyonu düzenleyen 3 adet CİS- REGÜLASYON dizi vardır.</a:t>
            </a:r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smtClean="0"/>
              <a:t>1-Promotorler</a:t>
            </a:r>
          </a:p>
          <a:p>
            <a:pPr marL="0" indent="0">
              <a:buNone/>
            </a:pPr>
            <a:r>
              <a:rPr lang="tr-TR" sz="3600" dirty="0" smtClean="0"/>
              <a:t>2-Sessizleştiriciler (</a:t>
            </a:r>
            <a:r>
              <a:rPr lang="tr-TR" sz="3600" dirty="0" err="1" smtClean="0"/>
              <a:t>Silencers</a:t>
            </a:r>
            <a:r>
              <a:rPr lang="tr-TR" sz="3600" dirty="0" smtClean="0"/>
              <a:t>)</a:t>
            </a:r>
          </a:p>
          <a:p>
            <a:pPr marL="0" indent="0">
              <a:buNone/>
            </a:pPr>
            <a:r>
              <a:rPr lang="tr-TR" sz="3600" dirty="0" smtClean="0"/>
              <a:t>3-Kuvvetlendiriciler (</a:t>
            </a:r>
            <a:r>
              <a:rPr lang="tr-TR" sz="3600" dirty="0" err="1" smtClean="0"/>
              <a:t>Enhansers</a:t>
            </a:r>
            <a:r>
              <a:rPr lang="tr-TR" sz="3600" dirty="0" smtClean="0"/>
              <a:t>)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5937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3-Transkripsiyon Sonrası Modifikasyonlar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2687" y="149064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600" dirty="0" smtClean="0"/>
              <a:t>a- 5’ ucuna 7-metilguanozin takılması (5’cap).</a:t>
            </a:r>
          </a:p>
          <a:p>
            <a:pPr marL="0" indent="0">
              <a:buNone/>
            </a:pPr>
            <a:r>
              <a:rPr lang="tr-TR" sz="3600" dirty="0" smtClean="0"/>
              <a:t>b- 3’ ucuna </a:t>
            </a:r>
            <a:r>
              <a:rPr lang="tr-TR" sz="3600" dirty="0" err="1" smtClean="0"/>
              <a:t>Poli</a:t>
            </a:r>
            <a:r>
              <a:rPr lang="tr-TR" sz="3600" dirty="0" smtClean="0"/>
              <a:t>-A kuyruğunun eklenmesi (3’ </a:t>
            </a:r>
            <a:r>
              <a:rPr lang="tr-TR" sz="3600" dirty="0" err="1" smtClean="0"/>
              <a:t>Poli</a:t>
            </a:r>
            <a:r>
              <a:rPr lang="tr-TR" sz="3600" dirty="0" smtClean="0"/>
              <a:t>-A </a:t>
            </a:r>
            <a:r>
              <a:rPr lang="tr-TR" sz="3600" dirty="0" err="1" smtClean="0"/>
              <a:t>tail</a:t>
            </a:r>
            <a:r>
              <a:rPr lang="tr-TR" sz="3600" dirty="0" smtClean="0"/>
              <a:t>).</a:t>
            </a:r>
          </a:p>
          <a:p>
            <a:pPr marL="0" indent="0">
              <a:buNone/>
            </a:pPr>
            <a:r>
              <a:rPr lang="tr-TR" sz="3600" dirty="0" smtClean="0"/>
              <a:t>c- </a:t>
            </a:r>
            <a:r>
              <a:rPr lang="tr-TR" sz="3600" dirty="0" err="1" smtClean="0"/>
              <a:t>mRNA’nın</a:t>
            </a:r>
            <a:r>
              <a:rPr lang="tr-TR" sz="3600" dirty="0" smtClean="0"/>
              <a:t> </a:t>
            </a:r>
            <a:r>
              <a:rPr lang="tr-TR" sz="3600" dirty="0" err="1" smtClean="0"/>
              <a:t>splays</a:t>
            </a:r>
            <a:r>
              <a:rPr lang="tr-TR" sz="3600" dirty="0" smtClean="0"/>
              <a:t> mekanizması</a:t>
            </a:r>
          </a:p>
          <a:p>
            <a:pPr marL="0" indent="0">
              <a:buNone/>
            </a:pPr>
            <a:r>
              <a:rPr lang="tr-TR" sz="3600" dirty="0" smtClean="0"/>
              <a:t>	Grup-I ve II</a:t>
            </a:r>
          </a:p>
          <a:p>
            <a:pPr marL="0" indent="0">
              <a:buNone/>
            </a:pPr>
            <a:r>
              <a:rPr lang="tr-TR" sz="3600" dirty="0" smtClean="0"/>
              <a:t>	Grup-III ve IV</a:t>
            </a:r>
          </a:p>
          <a:p>
            <a:pPr marL="0" indent="0">
              <a:buNone/>
            </a:pPr>
            <a:r>
              <a:rPr lang="tr-TR" sz="3600" dirty="0" smtClean="0"/>
              <a:t>d- RNA’nın düzeltilmesi (RNA </a:t>
            </a:r>
            <a:r>
              <a:rPr lang="tr-TR" sz="3600" dirty="0" err="1" smtClean="0"/>
              <a:t>editing</a:t>
            </a:r>
            <a:r>
              <a:rPr lang="tr-TR" sz="3600" dirty="0" smtClean="0"/>
              <a:t>).</a:t>
            </a:r>
          </a:p>
          <a:p>
            <a:pPr marL="0" indent="0">
              <a:buNone/>
            </a:pPr>
            <a:r>
              <a:rPr lang="tr-TR" sz="3600" dirty="0" smtClean="0"/>
              <a:t>e- </a:t>
            </a:r>
            <a:r>
              <a:rPr lang="tr-TR" sz="3600" dirty="0" err="1" smtClean="0"/>
              <a:t>rRNA</a:t>
            </a:r>
            <a:r>
              <a:rPr lang="tr-TR" sz="3600" dirty="0" smtClean="0"/>
              <a:t> ve </a:t>
            </a:r>
            <a:r>
              <a:rPr lang="tr-TR" sz="3600" dirty="0" err="1" smtClean="0"/>
              <a:t>tRNA’ların</a:t>
            </a:r>
            <a:r>
              <a:rPr lang="tr-TR" sz="3600" dirty="0" smtClean="0"/>
              <a:t> işlenmesi.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067227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434</Words>
  <Application>Microsoft Office PowerPoint</Application>
  <PresentationFormat>Geniş ekran</PresentationFormat>
  <Paragraphs>61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B452 Ökaryot Genetiği</vt:lpstr>
      <vt:lpstr>8. HAFTA KONU(LAR)</vt:lpstr>
      <vt:lpstr>ÖKARYOTLARDA GEN İFADESİNİN DÜZENLENMESİ;</vt:lpstr>
      <vt:lpstr>ÖKARYOTLARDA GEN İFADESİNİN DÜZENLENMESİ;</vt:lpstr>
      <vt:lpstr>PowerPoint Sunusu</vt:lpstr>
      <vt:lpstr>Genomik İmprinting</vt:lpstr>
      <vt:lpstr> </vt:lpstr>
      <vt:lpstr>2- Transkripsiyonel Kontrol</vt:lpstr>
      <vt:lpstr>3-Transkripsiyon Sonrası Modifikasyonlar</vt:lpstr>
      <vt:lpstr>4-Stoplazmaya Aktarım</vt:lpstr>
      <vt:lpstr>5- mRNA Kararlılığı ve Yıkımı</vt:lpstr>
      <vt:lpstr>6- Translasyonel Kontrol Faktörleri</vt:lpstr>
      <vt:lpstr>7- Translasyon Sonrası Modifikasyonlar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5</cp:revision>
  <dcterms:created xsi:type="dcterms:W3CDTF">2017-12-10T19:27:50Z</dcterms:created>
  <dcterms:modified xsi:type="dcterms:W3CDTF">2017-12-11T00:37:20Z</dcterms:modified>
</cp:coreProperties>
</file>