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307" r:id="rId3"/>
    <p:sldId id="308" r:id="rId4"/>
    <p:sldId id="339" r:id="rId5"/>
    <p:sldId id="340" r:id="rId6"/>
    <p:sldId id="341" r:id="rId7"/>
    <p:sldId id="318" r:id="rId8"/>
    <p:sldId id="342" r:id="rId9"/>
    <p:sldId id="343" r:id="rId10"/>
    <p:sldId id="276" r:id="rId11"/>
    <p:sldId id="326" r:id="rId12"/>
    <p:sldId id="328" r:id="rId13"/>
    <p:sldId id="284" r:id="rId14"/>
    <p:sldId id="330" r:id="rId15"/>
    <p:sldId id="300" r:id="rId16"/>
    <p:sldId id="303" r:id="rId17"/>
    <p:sldId id="302" r:id="rId18"/>
    <p:sldId id="316" r:id="rId19"/>
    <p:sldId id="344" r:id="rId20"/>
    <p:sldId id="333" r:id="rId21"/>
    <p:sldId id="314" r:id="rId22"/>
    <p:sldId id="334" r:id="rId23"/>
    <p:sldId id="297" r:id="rId24"/>
    <p:sldId id="345" r:id="rId25"/>
    <p:sldId id="335" r:id="rId26"/>
    <p:sldId id="315" r:id="rId27"/>
    <p:sldId id="281" r:id="rId28"/>
    <p:sldId id="336" r:id="rId29"/>
    <p:sldId id="346" r:id="rId30"/>
    <p:sldId id="324" r:id="rId31"/>
    <p:sldId id="347" r:id="rId32"/>
    <p:sldId id="332" r:id="rId33"/>
    <p:sldId id="337" r:id="rId34"/>
    <p:sldId id="294" r:id="rId35"/>
    <p:sldId id="348" r:id="rId3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BDDFB6-A632-4CD4-9764-83FE7913241A}" type="datetimeFigureOut">
              <a:rPr lang="tr-TR" smtClean="0"/>
              <a:t>11.11.2022</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821A50-54EA-403F-9B1F-875BE6115ED0}" type="slidenum">
              <a:rPr lang="tr-TR" smtClean="0"/>
              <a:t>‹#›</a:t>
            </a:fld>
            <a:endParaRPr lang="tr-TR"/>
          </a:p>
        </p:txBody>
      </p:sp>
    </p:spTree>
    <p:extLst>
      <p:ext uri="{BB962C8B-B14F-4D97-AF65-F5344CB8AC3E}">
        <p14:creationId xmlns:p14="http://schemas.microsoft.com/office/powerpoint/2010/main" val="2012275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ayt Görüntüsü Yer Tutucusu 1">
            <a:extLst>
              <a:ext uri="{FF2B5EF4-FFF2-40B4-BE49-F238E27FC236}">
                <a16:creationId xmlns:a16="http://schemas.microsoft.com/office/drawing/2014/main" id="{09ADE018-9C81-4B38-BA8E-75AAA6B54D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 Yer Tutucusu 2">
            <a:extLst>
              <a:ext uri="{FF2B5EF4-FFF2-40B4-BE49-F238E27FC236}">
                <a16:creationId xmlns:a16="http://schemas.microsoft.com/office/drawing/2014/main" id="{A29BA9C6-4BB0-49AE-9A21-132ACCF211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en-US"/>
              <a:t>Bir bitkinin kabukları. Papirüsler günümüze kadar gelemeyenler var. Kil tabletler daha dayanıklı ama papirüsler ince. </a:t>
            </a:r>
            <a:endParaRPr lang="en-GB" altLang="en-US"/>
          </a:p>
        </p:txBody>
      </p:sp>
      <p:sp>
        <p:nvSpPr>
          <p:cNvPr id="43012" name="Slayt Numarası Yer Tutucusu 3">
            <a:extLst>
              <a:ext uri="{FF2B5EF4-FFF2-40B4-BE49-F238E27FC236}">
                <a16:creationId xmlns:a16="http://schemas.microsoft.com/office/drawing/2014/main" id="{512165A6-C75A-4F13-B543-4B5D9A599A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400" b="1">
                <a:solidFill>
                  <a:schemeClr val="tx1"/>
                </a:solidFill>
                <a:latin typeface="Times New Roman" panose="02020603050405020304" pitchFamily="18" charset="0"/>
                <a:cs typeface="Times New Roman" panose="02020603050405020304" pitchFamily="18" charset="0"/>
              </a:defRPr>
            </a:lvl1pPr>
            <a:lvl2pPr marL="742950" indent="-285750">
              <a:defRPr sz="4400" b="1">
                <a:solidFill>
                  <a:schemeClr val="tx1"/>
                </a:solidFill>
                <a:latin typeface="Times New Roman" panose="02020603050405020304" pitchFamily="18" charset="0"/>
                <a:cs typeface="Times New Roman" panose="02020603050405020304" pitchFamily="18" charset="0"/>
              </a:defRPr>
            </a:lvl2pPr>
            <a:lvl3pPr marL="1143000" indent="-228600">
              <a:defRPr sz="4400" b="1">
                <a:solidFill>
                  <a:schemeClr val="tx1"/>
                </a:solidFill>
                <a:latin typeface="Times New Roman" panose="02020603050405020304" pitchFamily="18" charset="0"/>
                <a:cs typeface="Times New Roman" panose="02020603050405020304" pitchFamily="18" charset="0"/>
              </a:defRPr>
            </a:lvl3pPr>
            <a:lvl4pPr marL="1600200" indent="-228600">
              <a:defRPr sz="4400" b="1">
                <a:solidFill>
                  <a:schemeClr val="tx1"/>
                </a:solidFill>
                <a:latin typeface="Times New Roman" panose="02020603050405020304" pitchFamily="18" charset="0"/>
                <a:cs typeface="Times New Roman" panose="02020603050405020304" pitchFamily="18" charset="0"/>
              </a:defRPr>
            </a:lvl4pPr>
            <a:lvl5pPr marL="2057400" indent="-228600">
              <a:defRPr sz="4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9pPr>
          </a:lstStyle>
          <a:p>
            <a:fld id="{EA882BC3-5121-4A70-A0D8-6E9A36C4C43E}" type="slidenum">
              <a:rPr lang="en-GB" altLang="en-US" sz="1200" smtClean="0"/>
              <a:pPr/>
              <a:t>2</a:t>
            </a:fld>
            <a:endParaRPr lang="en-GB"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ayt Görüntüsü Yer Tutucusu 1">
            <a:extLst>
              <a:ext uri="{FF2B5EF4-FFF2-40B4-BE49-F238E27FC236}">
                <a16:creationId xmlns:a16="http://schemas.microsoft.com/office/drawing/2014/main" id="{17359CAB-7B3A-4990-BD0D-FB397BC13A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 Yer Tutucusu 2">
            <a:extLst>
              <a:ext uri="{FF2B5EF4-FFF2-40B4-BE49-F238E27FC236}">
                <a16:creationId xmlns:a16="http://schemas.microsoft.com/office/drawing/2014/main" id="{0FF47FD0-5DAB-47BF-ABD4-2F950CBE05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en-US"/>
              <a:t>Sekmet rahipleri hermetik kitaplara göre tedavi yapıyorlar.</a:t>
            </a:r>
          </a:p>
          <a:p>
            <a:pPr eaLnBrk="1" hangingPunct="1">
              <a:spcBef>
                <a:spcPct val="0"/>
              </a:spcBef>
            </a:pPr>
            <a:r>
              <a:rPr lang="tr-TR" altLang="en-US"/>
              <a:t>Sinular ampirik tedavi yapıyor.</a:t>
            </a:r>
          </a:p>
        </p:txBody>
      </p:sp>
      <p:sp>
        <p:nvSpPr>
          <p:cNvPr id="67588" name="Slayt Numarası Yer Tutucusu 3">
            <a:extLst>
              <a:ext uri="{FF2B5EF4-FFF2-40B4-BE49-F238E27FC236}">
                <a16:creationId xmlns:a16="http://schemas.microsoft.com/office/drawing/2014/main" id="{72FEEBC5-86B2-4CE1-A08C-E94D9CC3B0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400" b="1">
                <a:solidFill>
                  <a:schemeClr val="tx1"/>
                </a:solidFill>
                <a:latin typeface="Times New Roman" panose="02020603050405020304" pitchFamily="18" charset="0"/>
                <a:cs typeface="Times New Roman" panose="02020603050405020304" pitchFamily="18" charset="0"/>
              </a:defRPr>
            </a:lvl1pPr>
            <a:lvl2pPr marL="742950" indent="-285750">
              <a:defRPr sz="4400" b="1">
                <a:solidFill>
                  <a:schemeClr val="tx1"/>
                </a:solidFill>
                <a:latin typeface="Times New Roman" panose="02020603050405020304" pitchFamily="18" charset="0"/>
                <a:cs typeface="Times New Roman" panose="02020603050405020304" pitchFamily="18" charset="0"/>
              </a:defRPr>
            </a:lvl2pPr>
            <a:lvl3pPr marL="1143000" indent="-228600">
              <a:defRPr sz="4400" b="1">
                <a:solidFill>
                  <a:schemeClr val="tx1"/>
                </a:solidFill>
                <a:latin typeface="Times New Roman" panose="02020603050405020304" pitchFamily="18" charset="0"/>
                <a:cs typeface="Times New Roman" panose="02020603050405020304" pitchFamily="18" charset="0"/>
              </a:defRPr>
            </a:lvl3pPr>
            <a:lvl4pPr marL="1600200" indent="-228600">
              <a:defRPr sz="4400" b="1">
                <a:solidFill>
                  <a:schemeClr val="tx1"/>
                </a:solidFill>
                <a:latin typeface="Times New Roman" panose="02020603050405020304" pitchFamily="18" charset="0"/>
                <a:cs typeface="Times New Roman" panose="02020603050405020304" pitchFamily="18" charset="0"/>
              </a:defRPr>
            </a:lvl4pPr>
            <a:lvl5pPr marL="2057400" indent="-228600">
              <a:defRPr sz="4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9pPr>
          </a:lstStyle>
          <a:p>
            <a:fld id="{66D82AA1-0E61-49FE-8BFA-CC7A52333952}" type="slidenum">
              <a:rPr lang="en-GB" altLang="en-US" sz="1200" smtClean="0"/>
              <a:pPr/>
              <a:t>17</a:t>
            </a:fld>
            <a:endParaRPr lang="en-GB"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ayt Görüntüsü Yer Tutucusu 1">
            <a:extLst>
              <a:ext uri="{FF2B5EF4-FFF2-40B4-BE49-F238E27FC236}">
                <a16:creationId xmlns:a16="http://schemas.microsoft.com/office/drawing/2014/main" id="{C894DF7D-461B-418A-967F-CB6CB2448F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 Yer Tutucusu 2">
            <a:extLst>
              <a:ext uri="{FF2B5EF4-FFF2-40B4-BE49-F238E27FC236}">
                <a16:creationId xmlns:a16="http://schemas.microsoft.com/office/drawing/2014/main" id="{32E06068-E5AC-4F73-88EC-87C0B81017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en-US"/>
              <a:t>Bitkilerle tedavi.</a:t>
            </a:r>
            <a:endParaRPr lang="en-GB" altLang="en-US"/>
          </a:p>
        </p:txBody>
      </p:sp>
      <p:sp>
        <p:nvSpPr>
          <p:cNvPr id="70660" name="Slayt Numarası Yer Tutucusu 3">
            <a:extLst>
              <a:ext uri="{FF2B5EF4-FFF2-40B4-BE49-F238E27FC236}">
                <a16:creationId xmlns:a16="http://schemas.microsoft.com/office/drawing/2014/main" id="{BD3E5D5A-17F4-4D71-8469-F030AD0F9C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400" b="1">
                <a:solidFill>
                  <a:schemeClr val="tx1"/>
                </a:solidFill>
                <a:latin typeface="Times New Roman" panose="02020603050405020304" pitchFamily="18" charset="0"/>
                <a:cs typeface="Times New Roman" panose="02020603050405020304" pitchFamily="18" charset="0"/>
              </a:defRPr>
            </a:lvl1pPr>
            <a:lvl2pPr marL="742950" indent="-285750">
              <a:defRPr sz="4400" b="1">
                <a:solidFill>
                  <a:schemeClr val="tx1"/>
                </a:solidFill>
                <a:latin typeface="Times New Roman" panose="02020603050405020304" pitchFamily="18" charset="0"/>
                <a:cs typeface="Times New Roman" panose="02020603050405020304" pitchFamily="18" charset="0"/>
              </a:defRPr>
            </a:lvl2pPr>
            <a:lvl3pPr marL="1143000" indent="-228600">
              <a:defRPr sz="4400" b="1">
                <a:solidFill>
                  <a:schemeClr val="tx1"/>
                </a:solidFill>
                <a:latin typeface="Times New Roman" panose="02020603050405020304" pitchFamily="18" charset="0"/>
                <a:cs typeface="Times New Roman" panose="02020603050405020304" pitchFamily="18" charset="0"/>
              </a:defRPr>
            </a:lvl3pPr>
            <a:lvl4pPr marL="1600200" indent="-228600">
              <a:defRPr sz="4400" b="1">
                <a:solidFill>
                  <a:schemeClr val="tx1"/>
                </a:solidFill>
                <a:latin typeface="Times New Roman" panose="02020603050405020304" pitchFamily="18" charset="0"/>
                <a:cs typeface="Times New Roman" panose="02020603050405020304" pitchFamily="18" charset="0"/>
              </a:defRPr>
            </a:lvl4pPr>
            <a:lvl5pPr marL="2057400" indent="-228600">
              <a:defRPr sz="4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9pPr>
          </a:lstStyle>
          <a:p>
            <a:fld id="{C68FB55D-C800-4EAD-9534-EF20E13CB554}" type="slidenum">
              <a:rPr lang="en-GB" altLang="en-US" sz="1200" smtClean="0"/>
              <a:pPr/>
              <a:t>19</a:t>
            </a:fld>
            <a:endParaRPr lang="en-GB"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ayt Görüntüsü Yer Tutucusu 1">
            <a:extLst>
              <a:ext uri="{FF2B5EF4-FFF2-40B4-BE49-F238E27FC236}">
                <a16:creationId xmlns:a16="http://schemas.microsoft.com/office/drawing/2014/main" id="{97D4C453-82BD-42AF-BBF9-E8E1C39088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 Yer Tutucusu 2">
            <a:extLst>
              <a:ext uri="{FF2B5EF4-FFF2-40B4-BE49-F238E27FC236}">
                <a16:creationId xmlns:a16="http://schemas.microsoft.com/office/drawing/2014/main" id="{5FD6CCBF-0784-4B60-B3A0-3BE5AF6218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en-US"/>
              <a:t>Şeker hastalığını idararı tadarak teşhis ediyorlar.</a:t>
            </a:r>
            <a:endParaRPr lang="en-GB" altLang="en-US"/>
          </a:p>
        </p:txBody>
      </p:sp>
      <p:sp>
        <p:nvSpPr>
          <p:cNvPr id="72708" name="Slayt Numarası Yer Tutucusu 3">
            <a:extLst>
              <a:ext uri="{FF2B5EF4-FFF2-40B4-BE49-F238E27FC236}">
                <a16:creationId xmlns:a16="http://schemas.microsoft.com/office/drawing/2014/main" id="{F68604FC-1B8C-4C87-9E21-4E1AA529E5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400" b="1">
                <a:solidFill>
                  <a:schemeClr val="tx1"/>
                </a:solidFill>
                <a:latin typeface="Times New Roman" panose="02020603050405020304" pitchFamily="18" charset="0"/>
                <a:cs typeface="Times New Roman" panose="02020603050405020304" pitchFamily="18" charset="0"/>
              </a:defRPr>
            </a:lvl1pPr>
            <a:lvl2pPr marL="742950" indent="-285750">
              <a:defRPr sz="4400" b="1">
                <a:solidFill>
                  <a:schemeClr val="tx1"/>
                </a:solidFill>
                <a:latin typeface="Times New Roman" panose="02020603050405020304" pitchFamily="18" charset="0"/>
                <a:cs typeface="Times New Roman" panose="02020603050405020304" pitchFamily="18" charset="0"/>
              </a:defRPr>
            </a:lvl2pPr>
            <a:lvl3pPr marL="1143000" indent="-228600">
              <a:defRPr sz="4400" b="1">
                <a:solidFill>
                  <a:schemeClr val="tx1"/>
                </a:solidFill>
                <a:latin typeface="Times New Roman" panose="02020603050405020304" pitchFamily="18" charset="0"/>
                <a:cs typeface="Times New Roman" panose="02020603050405020304" pitchFamily="18" charset="0"/>
              </a:defRPr>
            </a:lvl3pPr>
            <a:lvl4pPr marL="1600200" indent="-228600">
              <a:defRPr sz="4400" b="1">
                <a:solidFill>
                  <a:schemeClr val="tx1"/>
                </a:solidFill>
                <a:latin typeface="Times New Roman" panose="02020603050405020304" pitchFamily="18" charset="0"/>
                <a:cs typeface="Times New Roman" panose="02020603050405020304" pitchFamily="18" charset="0"/>
              </a:defRPr>
            </a:lvl4pPr>
            <a:lvl5pPr marL="2057400" indent="-228600">
              <a:defRPr sz="4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9pPr>
          </a:lstStyle>
          <a:p>
            <a:fld id="{4FE98BDD-48BA-4FE3-85B8-D2448A5BF022}" type="slidenum">
              <a:rPr lang="en-GB" altLang="en-US" sz="1200" smtClean="0"/>
              <a:pPr/>
              <a:t>20</a:t>
            </a:fld>
            <a:endParaRPr lang="en-GB"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ayt Görüntüsü Yer Tutucusu 1">
            <a:extLst>
              <a:ext uri="{FF2B5EF4-FFF2-40B4-BE49-F238E27FC236}">
                <a16:creationId xmlns:a16="http://schemas.microsoft.com/office/drawing/2014/main" id="{92E3F6E1-AE39-4A2E-A25F-6243367E37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 Yer Tutucusu 2">
            <a:extLst>
              <a:ext uri="{FF2B5EF4-FFF2-40B4-BE49-F238E27FC236}">
                <a16:creationId xmlns:a16="http://schemas.microsoft.com/office/drawing/2014/main" id="{509F7B25-081B-4FF5-833C-10069D7231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75780" name="Slayt Numarası Yer Tutucusu 3">
            <a:extLst>
              <a:ext uri="{FF2B5EF4-FFF2-40B4-BE49-F238E27FC236}">
                <a16:creationId xmlns:a16="http://schemas.microsoft.com/office/drawing/2014/main" id="{B8D5EB7D-BB20-41F6-837F-9626389EC5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400" b="1">
                <a:solidFill>
                  <a:schemeClr val="tx1"/>
                </a:solidFill>
                <a:latin typeface="Times New Roman" panose="02020603050405020304" pitchFamily="18" charset="0"/>
                <a:cs typeface="Times New Roman" panose="02020603050405020304" pitchFamily="18" charset="0"/>
              </a:defRPr>
            </a:lvl1pPr>
            <a:lvl2pPr marL="742950" indent="-285750">
              <a:defRPr sz="4400" b="1">
                <a:solidFill>
                  <a:schemeClr val="tx1"/>
                </a:solidFill>
                <a:latin typeface="Times New Roman" panose="02020603050405020304" pitchFamily="18" charset="0"/>
                <a:cs typeface="Times New Roman" panose="02020603050405020304" pitchFamily="18" charset="0"/>
              </a:defRPr>
            </a:lvl2pPr>
            <a:lvl3pPr marL="1143000" indent="-228600">
              <a:defRPr sz="4400" b="1">
                <a:solidFill>
                  <a:schemeClr val="tx1"/>
                </a:solidFill>
                <a:latin typeface="Times New Roman" panose="02020603050405020304" pitchFamily="18" charset="0"/>
                <a:cs typeface="Times New Roman" panose="02020603050405020304" pitchFamily="18" charset="0"/>
              </a:defRPr>
            </a:lvl3pPr>
            <a:lvl4pPr marL="1600200" indent="-228600">
              <a:defRPr sz="4400" b="1">
                <a:solidFill>
                  <a:schemeClr val="tx1"/>
                </a:solidFill>
                <a:latin typeface="Times New Roman" panose="02020603050405020304" pitchFamily="18" charset="0"/>
                <a:cs typeface="Times New Roman" panose="02020603050405020304" pitchFamily="18" charset="0"/>
              </a:defRPr>
            </a:lvl4pPr>
            <a:lvl5pPr marL="2057400" indent="-228600">
              <a:defRPr sz="4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9pPr>
          </a:lstStyle>
          <a:p>
            <a:fld id="{AD879ADB-04AB-46EB-9D0A-3D51993DC1F0}" type="slidenum">
              <a:rPr lang="en-GB" altLang="en-US" sz="1200" smtClean="0"/>
              <a:pPr/>
              <a:t>22</a:t>
            </a:fld>
            <a:endParaRPr lang="en-GB"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ayt Görüntüsü Yer Tutucusu 1">
            <a:extLst>
              <a:ext uri="{FF2B5EF4-FFF2-40B4-BE49-F238E27FC236}">
                <a16:creationId xmlns:a16="http://schemas.microsoft.com/office/drawing/2014/main" id="{86910F7E-CEB7-4142-A23C-3279BBDE56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 Yer Tutucusu 2">
            <a:extLst>
              <a:ext uri="{FF2B5EF4-FFF2-40B4-BE49-F238E27FC236}">
                <a16:creationId xmlns:a16="http://schemas.microsoft.com/office/drawing/2014/main" id="{57F93854-185E-4BB4-B3C0-FED8D5C9EA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en-US"/>
              <a:t>Sünnet işlemi. </a:t>
            </a:r>
            <a:endParaRPr lang="en-GB" altLang="en-US"/>
          </a:p>
        </p:txBody>
      </p:sp>
      <p:sp>
        <p:nvSpPr>
          <p:cNvPr id="77828" name="Slayt Numarası Yer Tutucusu 3">
            <a:extLst>
              <a:ext uri="{FF2B5EF4-FFF2-40B4-BE49-F238E27FC236}">
                <a16:creationId xmlns:a16="http://schemas.microsoft.com/office/drawing/2014/main" id="{9948231F-C958-4B4A-8BFB-810BC8C7E5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400" b="1">
                <a:solidFill>
                  <a:schemeClr val="tx1"/>
                </a:solidFill>
                <a:latin typeface="Times New Roman" panose="02020603050405020304" pitchFamily="18" charset="0"/>
                <a:cs typeface="Times New Roman" panose="02020603050405020304" pitchFamily="18" charset="0"/>
              </a:defRPr>
            </a:lvl1pPr>
            <a:lvl2pPr marL="742950" indent="-285750">
              <a:defRPr sz="4400" b="1">
                <a:solidFill>
                  <a:schemeClr val="tx1"/>
                </a:solidFill>
                <a:latin typeface="Times New Roman" panose="02020603050405020304" pitchFamily="18" charset="0"/>
                <a:cs typeface="Times New Roman" panose="02020603050405020304" pitchFamily="18" charset="0"/>
              </a:defRPr>
            </a:lvl2pPr>
            <a:lvl3pPr marL="1143000" indent="-228600">
              <a:defRPr sz="4400" b="1">
                <a:solidFill>
                  <a:schemeClr val="tx1"/>
                </a:solidFill>
                <a:latin typeface="Times New Roman" panose="02020603050405020304" pitchFamily="18" charset="0"/>
                <a:cs typeface="Times New Roman" panose="02020603050405020304" pitchFamily="18" charset="0"/>
              </a:defRPr>
            </a:lvl3pPr>
            <a:lvl4pPr marL="1600200" indent="-228600">
              <a:defRPr sz="4400" b="1">
                <a:solidFill>
                  <a:schemeClr val="tx1"/>
                </a:solidFill>
                <a:latin typeface="Times New Roman" panose="02020603050405020304" pitchFamily="18" charset="0"/>
                <a:cs typeface="Times New Roman" panose="02020603050405020304" pitchFamily="18" charset="0"/>
              </a:defRPr>
            </a:lvl4pPr>
            <a:lvl5pPr marL="2057400" indent="-228600">
              <a:defRPr sz="4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9pPr>
          </a:lstStyle>
          <a:p>
            <a:fld id="{9783CFDF-5043-4DE0-889D-52026C870616}" type="slidenum">
              <a:rPr lang="en-GB" altLang="en-US" sz="1200" smtClean="0"/>
              <a:pPr/>
              <a:t>23</a:t>
            </a:fld>
            <a:endParaRPr lang="en-GB"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ayt Görüntüsü Yer Tutucusu 1">
            <a:extLst>
              <a:ext uri="{FF2B5EF4-FFF2-40B4-BE49-F238E27FC236}">
                <a16:creationId xmlns:a16="http://schemas.microsoft.com/office/drawing/2014/main" id="{952BEE63-3BD2-46D6-A691-42D829C3BD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 Yer Tutucusu 2">
            <a:extLst>
              <a:ext uri="{FF2B5EF4-FFF2-40B4-BE49-F238E27FC236}">
                <a16:creationId xmlns:a16="http://schemas.microsoft.com/office/drawing/2014/main" id="{F85DBC68-0AE2-4278-B64F-99D2827426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en-US"/>
              <a:t>Çocuk felci ve haşhaş bitkisi.</a:t>
            </a:r>
            <a:endParaRPr lang="en-GB" altLang="en-US"/>
          </a:p>
        </p:txBody>
      </p:sp>
      <p:sp>
        <p:nvSpPr>
          <p:cNvPr id="79876" name="Slayt Numarası Yer Tutucusu 3">
            <a:extLst>
              <a:ext uri="{FF2B5EF4-FFF2-40B4-BE49-F238E27FC236}">
                <a16:creationId xmlns:a16="http://schemas.microsoft.com/office/drawing/2014/main" id="{9C2827C4-E6C7-48E8-993D-DAFE4DA205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400" b="1">
                <a:solidFill>
                  <a:schemeClr val="tx1"/>
                </a:solidFill>
                <a:latin typeface="Times New Roman" panose="02020603050405020304" pitchFamily="18" charset="0"/>
                <a:cs typeface="Times New Roman" panose="02020603050405020304" pitchFamily="18" charset="0"/>
              </a:defRPr>
            </a:lvl1pPr>
            <a:lvl2pPr marL="742950" indent="-285750">
              <a:defRPr sz="4400" b="1">
                <a:solidFill>
                  <a:schemeClr val="tx1"/>
                </a:solidFill>
                <a:latin typeface="Times New Roman" panose="02020603050405020304" pitchFamily="18" charset="0"/>
                <a:cs typeface="Times New Roman" panose="02020603050405020304" pitchFamily="18" charset="0"/>
              </a:defRPr>
            </a:lvl2pPr>
            <a:lvl3pPr marL="1143000" indent="-228600">
              <a:defRPr sz="4400" b="1">
                <a:solidFill>
                  <a:schemeClr val="tx1"/>
                </a:solidFill>
                <a:latin typeface="Times New Roman" panose="02020603050405020304" pitchFamily="18" charset="0"/>
                <a:cs typeface="Times New Roman" panose="02020603050405020304" pitchFamily="18" charset="0"/>
              </a:defRPr>
            </a:lvl3pPr>
            <a:lvl4pPr marL="1600200" indent="-228600">
              <a:defRPr sz="4400" b="1">
                <a:solidFill>
                  <a:schemeClr val="tx1"/>
                </a:solidFill>
                <a:latin typeface="Times New Roman" panose="02020603050405020304" pitchFamily="18" charset="0"/>
                <a:cs typeface="Times New Roman" panose="02020603050405020304" pitchFamily="18" charset="0"/>
              </a:defRPr>
            </a:lvl4pPr>
            <a:lvl5pPr marL="2057400" indent="-228600">
              <a:defRPr sz="4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9pPr>
          </a:lstStyle>
          <a:p>
            <a:fld id="{9E564045-67AD-41A5-A3B1-9B96B042F572}" type="slidenum">
              <a:rPr lang="en-GB" altLang="en-US" sz="1200" smtClean="0"/>
              <a:pPr/>
              <a:t>24</a:t>
            </a:fld>
            <a:endParaRPr lang="en-GB"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ayt Görüntüsü Yer Tutucusu 1">
            <a:extLst>
              <a:ext uri="{FF2B5EF4-FFF2-40B4-BE49-F238E27FC236}">
                <a16:creationId xmlns:a16="http://schemas.microsoft.com/office/drawing/2014/main" id="{71BCE7D3-0CF8-4344-BB3C-CF4868FE23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 Yer Tutucusu 2">
            <a:extLst>
              <a:ext uri="{FF2B5EF4-FFF2-40B4-BE49-F238E27FC236}">
                <a16:creationId xmlns:a16="http://schemas.microsoft.com/office/drawing/2014/main" id="{CD5AA9EA-1851-4386-BB5F-77A2552426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en-US"/>
              <a:t>Göz hastalıkları ve barsak hast sık rastlanıyor. </a:t>
            </a:r>
          </a:p>
          <a:p>
            <a:pPr eaLnBrk="1" hangingPunct="1">
              <a:spcBef>
                <a:spcPct val="0"/>
              </a:spcBef>
            </a:pPr>
            <a:r>
              <a:rPr lang="tr-TR" altLang="en-US"/>
              <a:t>Bir çuvala arpa diğerine buğday konuluyor. Hamilenin idrarı ile bunları suluyorlar arpa yeşerirse kız buğday yeşerirse erkek.</a:t>
            </a:r>
            <a:endParaRPr lang="en-GB" altLang="en-US"/>
          </a:p>
        </p:txBody>
      </p:sp>
      <p:sp>
        <p:nvSpPr>
          <p:cNvPr id="81924" name="Slayt Numarası Yer Tutucusu 3">
            <a:extLst>
              <a:ext uri="{FF2B5EF4-FFF2-40B4-BE49-F238E27FC236}">
                <a16:creationId xmlns:a16="http://schemas.microsoft.com/office/drawing/2014/main" id="{1C326A68-02E9-4228-8A99-B0DA800544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400" b="1">
                <a:solidFill>
                  <a:schemeClr val="tx1"/>
                </a:solidFill>
                <a:latin typeface="Times New Roman" panose="02020603050405020304" pitchFamily="18" charset="0"/>
                <a:cs typeface="Times New Roman" panose="02020603050405020304" pitchFamily="18" charset="0"/>
              </a:defRPr>
            </a:lvl1pPr>
            <a:lvl2pPr marL="742950" indent="-285750">
              <a:defRPr sz="4400" b="1">
                <a:solidFill>
                  <a:schemeClr val="tx1"/>
                </a:solidFill>
                <a:latin typeface="Times New Roman" panose="02020603050405020304" pitchFamily="18" charset="0"/>
                <a:cs typeface="Times New Roman" panose="02020603050405020304" pitchFamily="18" charset="0"/>
              </a:defRPr>
            </a:lvl2pPr>
            <a:lvl3pPr marL="1143000" indent="-228600">
              <a:defRPr sz="4400" b="1">
                <a:solidFill>
                  <a:schemeClr val="tx1"/>
                </a:solidFill>
                <a:latin typeface="Times New Roman" panose="02020603050405020304" pitchFamily="18" charset="0"/>
                <a:cs typeface="Times New Roman" panose="02020603050405020304" pitchFamily="18" charset="0"/>
              </a:defRPr>
            </a:lvl3pPr>
            <a:lvl4pPr marL="1600200" indent="-228600">
              <a:defRPr sz="4400" b="1">
                <a:solidFill>
                  <a:schemeClr val="tx1"/>
                </a:solidFill>
                <a:latin typeface="Times New Roman" panose="02020603050405020304" pitchFamily="18" charset="0"/>
                <a:cs typeface="Times New Roman" panose="02020603050405020304" pitchFamily="18" charset="0"/>
              </a:defRPr>
            </a:lvl4pPr>
            <a:lvl5pPr marL="2057400" indent="-228600">
              <a:defRPr sz="4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9pPr>
          </a:lstStyle>
          <a:p>
            <a:fld id="{43549D3B-A7EE-425B-8F7B-E9B1AA97CA92}" type="slidenum">
              <a:rPr lang="en-GB" altLang="en-US" sz="1200" smtClean="0"/>
              <a:pPr/>
              <a:t>25</a:t>
            </a:fld>
            <a:endParaRPr lang="en-GB"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ayt Görüntüsü Yer Tutucusu 1">
            <a:extLst>
              <a:ext uri="{FF2B5EF4-FFF2-40B4-BE49-F238E27FC236}">
                <a16:creationId xmlns:a16="http://schemas.microsoft.com/office/drawing/2014/main" id="{2C5495A5-5BA3-42B7-A1E4-DDD76D4C84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 Yer Tutucusu 2">
            <a:extLst>
              <a:ext uri="{FF2B5EF4-FFF2-40B4-BE49-F238E27FC236}">
                <a16:creationId xmlns:a16="http://schemas.microsoft.com/office/drawing/2014/main" id="{D0F08207-68CB-46F8-B3D9-C7EB01B50D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en-US"/>
              <a:t>Doğum sahnesi</a:t>
            </a:r>
            <a:endParaRPr lang="en-GB" altLang="en-US"/>
          </a:p>
        </p:txBody>
      </p:sp>
      <p:sp>
        <p:nvSpPr>
          <p:cNvPr id="83972" name="Slayt Numarası Yer Tutucusu 3">
            <a:extLst>
              <a:ext uri="{FF2B5EF4-FFF2-40B4-BE49-F238E27FC236}">
                <a16:creationId xmlns:a16="http://schemas.microsoft.com/office/drawing/2014/main" id="{E8CA7377-9DB7-473E-801B-ABB9F31A78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400" b="1">
                <a:solidFill>
                  <a:schemeClr val="tx1"/>
                </a:solidFill>
                <a:latin typeface="Times New Roman" panose="02020603050405020304" pitchFamily="18" charset="0"/>
                <a:cs typeface="Times New Roman" panose="02020603050405020304" pitchFamily="18" charset="0"/>
              </a:defRPr>
            </a:lvl1pPr>
            <a:lvl2pPr marL="742950" indent="-285750">
              <a:defRPr sz="4400" b="1">
                <a:solidFill>
                  <a:schemeClr val="tx1"/>
                </a:solidFill>
                <a:latin typeface="Times New Roman" panose="02020603050405020304" pitchFamily="18" charset="0"/>
                <a:cs typeface="Times New Roman" panose="02020603050405020304" pitchFamily="18" charset="0"/>
              </a:defRPr>
            </a:lvl2pPr>
            <a:lvl3pPr marL="1143000" indent="-228600">
              <a:defRPr sz="4400" b="1">
                <a:solidFill>
                  <a:schemeClr val="tx1"/>
                </a:solidFill>
                <a:latin typeface="Times New Roman" panose="02020603050405020304" pitchFamily="18" charset="0"/>
                <a:cs typeface="Times New Roman" panose="02020603050405020304" pitchFamily="18" charset="0"/>
              </a:defRPr>
            </a:lvl3pPr>
            <a:lvl4pPr marL="1600200" indent="-228600">
              <a:defRPr sz="4400" b="1">
                <a:solidFill>
                  <a:schemeClr val="tx1"/>
                </a:solidFill>
                <a:latin typeface="Times New Roman" panose="02020603050405020304" pitchFamily="18" charset="0"/>
                <a:cs typeface="Times New Roman" panose="02020603050405020304" pitchFamily="18" charset="0"/>
              </a:defRPr>
            </a:lvl4pPr>
            <a:lvl5pPr marL="2057400" indent="-228600">
              <a:defRPr sz="4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9pPr>
          </a:lstStyle>
          <a:p>
            <a:fld id="{91611F0E-27F6-4FE5-94DC-E59970117519}" type="slidenum">
              <a:rPr lang="en-GB" altLang="en-US" sz="1200" smtClean="0"/>
              <a:pPr/>
              <a:t>26</a:t>
            </a:fld>
            <a:endParaRPr lang="en-GB"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ayt Görüntüsü Yer Tutucusu 1">
            <a:extLst>
              <a:ext uri="{FF2B5EF4-FFF2-40B4-BE49-F238E27FC236}">
                <a16:creationId xmlns:a16="http://schemas.microsoft.com/office/drawing/2014/main" id="{B29149E9-0BE8-4DC9-AEF1-6BB4A0B980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 Yer Tutucusu 2">
            <a:extLst>
              <a:ext uri="{FF2B5EF4-FFF2-40B4-BE49-F238E27FC236}">
                <a16:creationId xmlns:a16="http://schemas.microsoft.com/office/drawing/2014/main" id="{46BE827A-92B5-4918-9C70-810539E56B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en-US"/>
              <a:t>Kozmetik önemli.</a:t>
            </a:r>
          </a:p>
          <a:p>
            <a:pPr eaLnBrk="1" hangingPunct="1">
              <a:spcBef>
                <a:spcPct val="0"/>
              </a:spcBef>
            </a:pPr>
            <a:r>
              <a:rPr lang="tr-TR" altLang="en-US"/>
              <a:t>Başlarında bir gümbet var. Yürüdükçe parfüm yayılıyor. </a:t>
            </a:r>
          </a:p>
          <a:p>
            <a:pPr eaLnBrk="1" hangingPunct="1">
              <a:spcBef>
                <a:spcPct val="0"/>
              </a:spcBef>
            </a:pPr>
            <a:r>
              <a:rPr lang="tr-TR" altLang="en-US"/>
              <a:t>Göz makyajı fazla. </a:t>
            </a:r>
            <a:endParaRPr lang="en-GB" altLang="en-US"/>
          </a:p>
        </p:txBody>
      </p:sp>
      <p:sp>
        <p:nvSpPr>
          <p:cNvPr id="86020" name="Slayt Numarası Yer Tutucusu 3">
            <a:extLst>
              <a:ext uri="{FF2B5EF4-FFF2-40B4-BE49-F238E27FC236}">
                <a16:creationId xmlns:a16="http://schemas.microsoft.com/office/drawing/2014/main" id="{056226EE-1641-4F46-83DB-F3C174C59A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400" b="1">
                <a:solidFill>
                  <a:schemeClr val="tx1"/>
                </a:solidFill>
                <a:latin typeface="Times New Roman" panose="02020603050405020304" pitchFamily="18" charset="0"/>
                <a:cs typeface="Times New Roman" panose="02020603050405020304" pitchFamily="18" charset="0"/>
              </a:defRPr>
            </a:lvl1pPr>
            <a:lvl2pPr marL="742950" indent="-285750">
              <a:defRPr sz="4400" b="1">
                <a:solidFill>
                  <a:schemeClr val="tx1"/>
                </a:solidFill>
                <a:latin typeface="Times New Roman" panose="02020603050405020304" pitchFamily="18" charset="0"/>
                <a:cs typeface="Times New Roman" panose="02020603050405020304" pitchFamily="18" charset="0"/>
              </a:defRPr>
            </a:lvl2pPr>
            <a:lvl3pPr marL="1143000" indent="-228600">
              <a:defRPr sz="4400" b="1">
                <a:solidFill>
                  <a:schemeClr val="tx1"/>
                </a:solidFill>
                <a:latin typeface="Times New Roman" panose="02020603050405020304" pitchFamily="18" charset="0"/>
                <a:cs typeface="Times New Roman" panose="02020603050405020304" pitchFamily="18" charset="0"/>
              </a:defRPr>
            </a:lvl3pPr>
            <a:lvl4pPr marL="1600200" indent="-228600">
              <a:defRPr sz="4400" b="1">
                <a:solidFill>
                  <a:schemeClr val="tx1"/>
                </a:solidFill>
                <a:latin typeface="Times New Roman" panose="02020603050405020304" pitchFamily="18" charset="0"/>
                <a:cs typeface="Times New Roman" panose="02020603050405020304" pitchFamily="18" charset="0"/>
              </a:defRPr>
            </a:lvl4pPr>
            <a:lvl5pPr marL="2057400" indent="-228600">
              <a:defRPr sz="4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9pPr>
          </a:lstStyle>
          <a:p>
            <a:fld id="{9DB7CE04-FA8C-4DF7-BCC0-04767889C10E}" type="slidenum">
              <a:rPr lang="en-GB" altLang="en-US" sz="1200" smtClean="0"/>
              <a:pPr/>
              <a:t>27</a:t>
            </a:fld>
            <a:endParaRPr lang="en-GB"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ayt Görüntüsü Yer Tutucusu 1">
            <a:extLst>
              <a:ext uri="{FF2B5EF4-FFF2-40B4-BE49-F238E27FC236}">
                <a16:creationId xmlns:a16="http://schemas.microsoft.com/office/drawing/2014/main" id="{7A95E69C-BBFC-43C2-8565-20F48123AB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 Yer Tutucusu 2">
            <a:extLst>
              <a:ext uri="{FF2B5EF4-FFF2-40B4-BE49-F238E27FC236}">
                <a16:creationId xmlns:a16="http://schemas.microsoft.com/office/drawing/2014/main" id="{13126E89-710B-4DB7-96E5-FAFA310604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en-US"/>
              <a:t>Doğum sahnesi.oturarak doğum yaptırılırmış. Doğum sandalyesi cerrahi aletler.</a:t>
            </a:r>
            <a:endParaRPr lang="en-GB" altLang="en-US"/>
          </a:p>
        </p:txBody>
      </p:sp>
      <p:sp>
        <p:nvSpPr>
          <p:cNvPr id="88068" name="Slayt Numarası Yer Tutucusu 3">
            <a:extLst>
              <a:ext uri="{FF2B5EF4-FFF2-40B4-BE49-F238E27FC236}">
                <a16:creationId xmlns:a16="http://schemas.microsoft.com/office/drawing/2014/main" id="{86066DCB-3244-40C3-B591-50F68BCB38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400" b="1">
                <a:solidFill>
                  <a:schemeClr val="tx1"/>
                </a:solidFill>
                <a:latin typeface="Times New Roman" panose="02020603050405020304" pitchFamily="18" charset="0"/>
                <a:cs typeface="Times New Roman" panose="02020603050405020304" pitchFamily="18" charset="0"/>
              </a:defRPr>
            </a:lvl1pPr>
            <a:lvl2pPr marL="742950" indent="-285750">
              <a:defRPr sz="4400" b="1">
                <a:solidFill>
                  <a:schemeClr val="tx1"/>
                </a:solidFill>
                <a:latin typeface="Times New Roman" panose="02020603050405020304" pitchFamily="18" charset="0"/>
                <a:cs typeface="Times New Roman" panose="02020603050405020304" pitchFamily="18" charset="0"/>
              </a:defRPr>
            </a:lvl2pPr>
            <a:lvl3pPr marL="1143000" indent="-228600">
              <a:defRPr sz="4400" b="1">
                <a:solidFill>
                  <a:schemeClr val="tx1"/>
                </a:solidFill>
                <a:latin typeface="Times New Roman" panose="02020603050405020304" pitchFamily="18" charset="0"/>
                <a:cs typeface="Times New Roman" panose="02020603050405020304" pitchFamily="18" charset="0"/>
              </a:defRPr>
            </a:lvl3pPr>
            <a:lvl4pPr marL="1600200" indent="-228600">
              <a:defRPr sz="4400" b="1">
                <a:solidFill>
                  <a:schemeClr val="tx1"/>
                </a:solidFill>
                <a:latin typeface="Times New Roman" panose="02020603050405020304" pitchFamily="18" charset="0"/>
                <a:cs typeface="Times New Roman" panose="02020603050405020304" pitchFamily="18" charset="0"/>
              </a:defRPr>
            </a:lvl4pPr>
            <a:lvl5pPr marL="2057400" indent="-228600">
              <a:defRPr sz="4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9pPr>
          </a:lstStyle>
          <a:p>
            <a:fld id="{072CC3DD-8D35-4319-89C8-BB8F370A7AAD}" type="slidenum">
              <a:rPr lang="en-GB" altLang="en-US" sz="1200" smtClean="0"/>
              <a:pPr/>
              <a:t>28</a:t>
            </a:fld>
            <a:endParaRPr lang="en-GB"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ayt Görüntüsü Yer Tutucusu 1">
            <a:extLst>
              <a:ext uri="{FF2B5EF4-FFF2-40B4-BE49-F238E27FC236}">
                <a16:creationId xmlns:a16="http://schemas.microsoft.com/office/drawing/2014/main" id="{A1527D73-CFE6-4F3B-B8AE-034DAAA514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 Yer Tutucusu 2">
            <a:extLst>
              <a:ext uri="{FF2B5EF4-FFF2-40B4-BE49-F238E27FC236}">
                <a16:creationId xmlns:a16="http://schemas.microsoft.com/office/drawing/2014/main" id="{EDA1B847-0226-46F3-8A3F-5924D290E4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en-US" b="1"/>
              <a:t>Kahun: </a:t>
            </a:r>
            <a:r>
              <a:rPr lang="tr-TR" altLang="en-US"/>
              <a:t>Kadın hastalıklarından ve hayvan hastalıklarından bahsediyor.</a:t>
            </a:r>
            <a:r>
              <a:rPr lang="tr-TR" altLang="tr-TR"/>
              <a:t> Cerrahiyi tanımlamaz. Kahun papirüsü verimli bir şekilde üç farklı bölüme ayrılmıştır. Bu bölümler, hasta ve hekim arasındaki etkileşim hakkında bir kılavuz sağlamak için vardır. Birincisi semptomlar nelerdir, ikincisi hekimin hastaya nasıl danışması gerektiği ve tanılarla birlikte son olarak bir tedavi teklif edilir veya tavsiye edilir. </a:t>
            </a:r>
          </a:p>
          <a:p>
            <a:pPr eaLnBrk="1" hangingPunct="1">
              <a:spcBef>
                <a:spcPct val="0"/>
              </a:spcBef>
            </a:pPr>
            <a:r>
              <a:rPr lang="tr-TR" altLang="tr-TR"/>
              <a:t>Kahun Jinekolojik Papirüs, MÖ 1800'lere tarihlenen Mısır'da bilinen en eski tıbbi metindir.</a:t>
            </a:r>
            <a:endParaRPr lang="tr-TR" altLang="en-US"/>
          </a:p>
          <a:p>
            <a:pPr eaLnBrk="1" hangingPunct="1">
              <a:spcBef>
                <a:spcPct val="0"/>
              </a:spcBef>
            </a:pPr>
            <a:r>
              <a:rPr lang="tr-TR" altLang="en-US" b="1"/>
              <a:t>Edwin Smith: </a:t>
            </a:r>
            <a:r>
              <a:rPr lang="tr-TR" altLang="en-US"/>
              <a:t>48 </a:t>
            </a:r>
            <a:r>
              <a:rPr lang="tr-TR" altLang="tr-TR"/>
              <a:t>travma cerrahisi </a:t>
            </a:r>
            <a:r>
              <a:rPr lang="tr-TR" altLang="en-US"/>
              <a:t> operasyondan bahsediyor. En bilimsel olanı.</a:t>
            </a:r>
            <a:r>
              <a:rPr lang="tr-TR" altLang="tr-TR"/>
              <a:t> Dermatoloji , sindirim hastalıkları , travmatik hastalıklar , diş hekimliği ve jinekolojik durumlar, Migren</a:t>
            </a:r>
            <a:endParaRPr lang="tr-TR" altLang="en-US"/>
          </a:p>
          <a:p>
            <a:pPr eaLnBrk="1" hangingPunct="1">
              <a:spcBef>
                <a:spcPct val="0"/>
              </a:spcBef>
            </a:pPr>
            <a:r>
              <a:rPr lang="tr-TR" altLang="en-US"/>
              <a:t>Jinekolojik: Kadın hast ve cerrahiden bahsediyor.</a:t>
            </a:r>
          </a:p>
          <a:p>
            <a:pPr eaLnBrk="1" hangingPunct="1">
              <a:spcBef>
                <a:spcPct val="0"/>
              </a:spcBef>
            </a:pPr>
            <a:r>
              <a:rPr lang="tr-TR" altLang="en-US"/>
              <a:t>https://gaz.wiki/wiki/tr/Medical_papyri</a:t>
            </a:r>
          </a:p>
          <a:p>
            <a:pPr eaLnBrk="1" hangingPunct="1">
              <a:spcBef>
                <a:spcPct val="0"/>
              </a:spcBef>
            </a:pPr>
            <a:endParaRPr lang="en-GB" altLang="en-US"/>
          </a:p>
        </p:txBody>
      </p:sp>
      <p:sp>
        <p:nvSpPr>
          <p:cNvPr id="45060" name="Slayt Numarası Yer Tutucusu 3">
            <a:extLst>
              <a:ext uri="{FF2B5EF4-FFF2-40B4-BE49-F238E27FC236}">
                <a16:creationId xmlns:a16="http://schemas.microsoft.com/office/drawing/2014/main" id="{698937B3-801D-4B82-9EAC-9F0EBC1B17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400" b="1">
                <a:solidFill>
                  <a:schemeClr val="tx1"/>
                </a:solidFill>
                <a:latin typeface="Times New Roman" panose="02020603050405020304" pitchFamily="18" charset="0"/>
                <a:cs typeface="Times New Roman" panose="02020603050405020304" pitchFamily="18" charset="0"/>
              </a:defRPr>
            </a:lvl1pPr>
            <a:lvl2pPr marL="742950" indent="-285750">
              <a:defRPr sz="4400" b="1">
                <a:solidFill>
                  <a:schemeClr val="tx1"/>
                </a:solidFill>
                <a:latin typeface="Times New Roman" panose="02020603050405020304" pitchFamily="18" charset="0"/>
                <a:cs typeface="Times New Roman" panose="02020603050405020304" pitchFamily="18" charset="0"/>
              </a:defRPr>
            </a:lvl2pPr>
            <a:lvl3pPr marL="1143000" indent="-228600">
              <a:defRPr sz="4400" b="1">
                <a:solidFill>
                  <a:schemeClr val="tx1"/>
                </a:solidFill>
                <a:latin typeface="Times New Roman" panose="02020603050405020304" pitchFamily="18" charset="0"/>
                <a:cs typeface="Times New Roman" panose="02020603050405020304" pitchFamily="18" charset="0"/>
              </a:defRPr>
            </a:lvl3pPr>
            <a:lvl4pPr marL="1600200" indent="-228600">
              <a:defRPr sz="4400" b="1">
                <a:solidFill>
                  <a:schemeClr val="tx1"/>
                </a:solidFill>
                <a:latin typeface="Times New Roman" panose="02020603050405020304" pitchFamily="18" charset="0"/>
                <a:cs typeface="Times New Roman" panose="02020603050405020304" pitchFamily="18" charset="0"/>
              </a:defRPr>
            </a:lvl4pPr>
            <a:lvl5pPr marL="2057400" indent="-228600">
              <a:defRPr sz="4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9pPr>
          </a:lstStyle>
          <a:p>
            <a:fld id="{E5833B70-3D58-43A4-85FD-FC30DBA5DE93}" type="slidenum">
              <a:rPr lang="en-GB" altLang="en-US" sz="1200" smtClean="0"/>
              <a:pPr/>
              <a:t>3</a:t>
            </a:fld>
            <a:endParaRPr lang="en-GB"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ayt Görüntüsü Yer Tutucusu 1">
            <a:extLst>
              <a:ext uri="{FF2B5EF4-FFF2-40B4-BE49-F238E27FC236}">
                <a16:creationId xmlns:a16="http://schemas.microsoft.com/office/drawing/2014/main" id="{0FB7522F-B54A-4AFB-A81B-57775A16A6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 Yer Tutucusu 2">
            <a:extLst>
              <a:ext uri="{FF2B5EF4-FFF2-40B4-BE49-F238E27FC236}">
                <a16:creationId xmlns:a16="http://schemas.microsoft.com/office/drawing/2014/main" id="{0354E914-B261-4FAA-B9D1-390F8719A8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91140" name="Slayt Numarası Yer Tutucusu 3">
            <a:extLst>
              <a:ext uri="{FF2B5EF4-FFF2-40B4-BE49-F238E27FC236}">
                <a16:creationId xmlns:a16="http://schemas.microsoft.com/office/drawing/2014/main" id="{E43CEFAC-284E-4E5D-9E4E-8D87F013F5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400" b="1">
                <a:solidFill>
                  <a:schemeClr val="tx1"/>
                </a:solidFill>
                <a:latin typeface="Times New Roman" panose="02020603050405020304" pitchFamily="18" charset="0"/>
                <a:cs typeface="Times New Roman" panose="02020603050405020304" pitchFamily="18" charset="0"/>
              </a:defRPr>
            </a:lvl1pPr>
            <a:lvl2pPr marL="742950" indent="-285750">
              <a:defRPr sz="4400" b="1">
                <a:solidFill>
                  <a:schemeClr val="tx1"/>
                </a:solidFill>
                <a:latin typeface="Times New Roman" panose="02020603050405020304" pitchFamily="18" charset="0"/>
                <a:cs typeface="Times New Roman" panose="02020603050405020304" pitchFamily="18" charset="0"/>
              </a:defRPr>
            </a:lvl2pPr>
            <a:lvl3pPr marL="1143000" indent="-228600">
              <a:defRPr sz="4400" b="1">
                <a:solidFill>
                  <a:schemeClr val="tx1"/>
                </a:solidFill>
                <a:latin typeface="Times New Roman" panose="02020603050405020304" pitchFamily="18" charset="0"/>
                <a:cs typeface="Times New Roman" panose="02020603050405020304" pitchFamily="18" charset="0"/>
              </a:defRPr>
            </a:lvl3pPr>
            <a:lvl4pPr marL="1600200" indent="-228600">
              <a:defRPr sz="4400" b="1">
                <a:solidFill>
                  <a:schemeClr val="tx1"/>
                </a:solidFill>
                <a:latin typeface="Times New Roman" panose="02020603050405020304" pitchFamily="18" charset="0"/>
                <a:cs typeface="Times New Roman" panose="02020603050405020304" pitchFamily="18" charset="0"/>
              </a:defRPr>
            </a:lvl4pPr>
            <a:lvl5pPr marL="2057400" indent="-228600">
              <a:defRPr sz="4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9pPr>
          </a:lstStyle>
          <a:p>
            <a:fld id="{F2C5DE65-7D8E-4E43-81F8-98455F450CB5}" type="slidenum">
              <a:rPr lang="en-GB" altLang="en-US" sz="1200" smtClean="0"/>
              <a:pPr/>
              <a:t>30</a:t>
            </a:fld>
            <a:endParaRPr lang="en-GB"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ayt Görüntüsü Yer Tutucusu 1">
            <a:extLst>
              <a:ext uri="{FF2B5EF4-FFF2-40B4-BE49-F238E27FC236}">
                <a16:creationId xmlns:a16="http://schemas.microsoft.com/office/drawing/2014/main" id="{4D0F2EB0-4480-4F8C-83F4-D508510B4C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 Yer Tutucusu 2">
            <a:extLst>
              <a:ext uri="{FF2B5EF4-FFF2-40B4-BE49-F238E27FC236}">
                <a16:creationId xmlns:a16="http://schemas.microsoft.com/office/drawing/2014/main" id="{601FA7FC-731A-4B6D-AB30-F2A5426FA8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en-US"/>
              <a:t>Gum Zamk</a:t>
            </a:r>
          </a:p>
          <a:p>
            <a:pPr eaLnBrk="1" hangingPunct="1">
              <a:spcBef>
                <a:spcPct val="0"/>
              </a:spcBef>
            </a:pPr>
            <a:r>
              <a:rPr lang="tr-TR" altLang="en-US"/>
              <a:t>Katarakt, mısırdan gelme</a:t>
            </a:r>
          </a:p>
          <a:p>
            <a:pPr eaLnBrk="1" hangingPunct="1">
              <a:spcBef>
                <a:spcPct val="0"/>
              </a:spcBef>
            </a:pPr>
            <a:r>
              <a:rPr lang="tr-TR" altLang="en-US"/>
              <a:t>Mısırda hayatın merkezi kalptir. Mezepotamyada karaciğerdi.</a:t>
            </a:r>
          </a:p>
          <a:p>
            <a:pPr eaLnBrk="1" hangingPunct="1">
              <a:spcBef>
                <a:spcPct val="0"/>
              </a:spcBef>
            </a:pPr>
            <a:r>
              <a:rPr lang="tr-TR" altLang="en-US"/>
              <a:t>Kadın göz ve toksikologlar var.</a:t>
            </a:r>
          </a:p>
          <a:p>
            <a:pPr eaLnBrk="1" hangingPunct="1">
              <a:spcBef>
                <a:spcPct val="0"/>
              </a:spcBef>
            </a:pPr>
            <a:endParaRPr lang="en-GB" altLang="en-US"/>
          </a:p>
        </p:txBody>
      </p:sp>
      <p:sp>
        <p:nvSpPr>
          <p:cNvPr id="93188" name="Slayt Numarası Yer Tutucusu 3">
            <a:extLst>
              <a:ext uri="{FF2B5EF4-FFF2-40B4-BE49-F238E27FC236}">
                <a16:creationId xmlns:a16="http://schemas.microsoft.com/office/drawing/2014/main" id="{7083F88D-9423-4DC1-856A-5ABF30A4F0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400" b="1">
                <a:solidFill>
                  <a:schemeClr val="tx1"/>
                </a:solidFill>
                <a:latin typeface="Times New Roman" panose="02020603050405020304" pitchFamily="18" charset="0"/>
                <a:cs typeface="Times New Roman" panose="02020603050405020304" pitchFamily="18" charset="0"/>
              </a:defRPr>
            </a:lvl1pPr>
            <a:lvl2pPr marL="742950" indent="-285750">
              <a:defRPr sz="4400" b="1">
                <a:solidFill>
                  <a:schemeClr val="tx1"/>
                </a:solidFill>
                <a:latin typeface="Times New Roman" panose="02020603050405020304" pitchFamily="18" charset="0"/>
                <a:cs typeface="Times New Roman" panose="02020603050405020304" pitchFamily="18" charset="0"/>
              </a:defRPr>
            </a:lvl2pPr>
            <a:lvl3pPr marL="1143000" indent="-228600">
              <a:defRPr sz="4400" b="1">
                <a:solidFill>
                  <a:schemeClr val="tx1"/>
                </a:solidFill>
                <a:latin typeface="Times New Roman" panose="02020603050405020304" pitchFamily="18" charset="0"/>
                <a:cs typeface="Times New Roman" panose="02020603050405020304" pitchFamily="18" charset="0"/>
              </a:defRPr>
            </a:lvl3pPr>
            <a:lvl4pPr marL="1600200" indent="-228600">
              <a:defRPr sz="4400" b="1">
                <a:solidFill>
                  <a:schemeClr val="tx1"/>
                </a:solidFill>
                <a:latin typeface="Times New Roman" panose="02020603050405020304" pitchFamily="18" charset="0"/>
                <a:cs typeface="Times New Roman" panose="02020603050405020304" pitchFamily="18" charset="0"/>
              </a:defRPr>
            </a:lvl4pPr>
            <a:lvl5pPr marL="2057400" indent="-228600">
              <a:defRPr sz="4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9pPr>
          </a:lstStyle>
          <a:p>
            <a:fld id="{7C60E710-6C31-4B37-A2A5-6D3C9EC68076}" type="slidenum">
              <a:rPr lang="en-GB" altLang="en-US" sz="1200" smtClean="0"/>
              <a:pPr/>
              <a:t>31</a:t>
            </a:fld>
            <a:endParaRPr lang="en-GB"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ayt Görüntüsü Yer Tutucusu 1">
            <a:extLst>
              <a:ext uri="{FF2B5EF4-FFF2-40B4-BE49-F238E27FC236}">
                <a16:creationId xmlns:a16="http://schemas.microsoft.com/office/drawing/2014/main" id="{8683C558-3AFD-4C72-BE68-5F636D5094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 Yer Tutucusu 2">
            <a:extLst>
              <a:ext uri="{FF2B5EF4-FFF2-40B4-BE49-F238E27FC236}">
                <a16:creationId xmlns:a16="http://schemas.microsoft.com/office/drawing/2014/main" id="{CFD0DC6D-C4D5-4C76-ADE6-7E54287517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en-US"/>
              <a:t>tuvalet</a:t>
            </a:r>
            <a:endParaRPr lang="en-GB" altLang="en-US"/>
          </a:p>
        </p:txBody>
      </p:sp>
      <p:sp>
        <p:nvSpPr>
          <p:cNvPr id="97284" name="Slayt Numarası Yer Tutucusu 3">
            <a:extLst>
              <a:ext uri="{FF2B5EF4-FFF2-40B4-BE49-F238E27FC236}">
                <a16:creationId xmlns:a16="http://schemas.microsoft.com/office/drawing/2014/main" id="{346A550A-547A-4E19-914D-34210B19E8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400" b="1">
                <a:solidFill>
                  <a:schemeClr val="tx1"/>
                </a:solidFill>
                <a:latin typeface="Times New Roman" panose="02020603050405020304" pitchFamily="18" charset="0"/>
                <a:cs typeface="Times New Roman" panose="02020603050405020304" pitchFamily="18" charset="0"/>
              </a:defRPr>
            </a:lvl1pPr>
            <a:lvl2pPr marL="742950" indent="-285750">
              <a:defRPr sz="4400" b="1">
                <a:solidFill>
                  <a:schemeClr val="tx1"/>
                </a:solidFill>
                <a:latin typeface="Times New Roman" panose="02020603050405020304" pitchFamily="18" charset="0"/>
                <a:cs typeface="Times New Roman" panose="02020603050405020304" pitchFamily="18" charset="0"/>
              </a:defRPr>
            </a:lvl2pPr>
            <a:lvl3pPr marL="1143000" indent="-228600">
              <a:defRPr sz="4400" b="1">
                <a:solidFill>
                  <a:schemeClr val="tx1"/>
                </a:solidFill>
                <a:latin typeface="Times New Roman" panose="02020603050405020304" pitchFamily="18" charset="0"/>
                <a:cs typeface="Times New Roman" panose="02020603050405020304" pitchFamily="18" charset="0"/>
              </a:defRPr>
            </a:lvl3pPr>
            <a:lvl4pPr marL="1600200" indent="-228600">
              <a:defRPr sz="4400" b="1">
                <a:solidFill>
                  <a:schemeClr val="tx1"/>
                </a:solidFill>
                <a:latin typeface="Times New Roman" panose="02020603050405020304" pitchFamily="18" charset="0"/>
                <a:cs typeface="Times New Roman" panose="02020603050405020304" pitchFamily="18" charset="0"/>
              </a:defRPr>
            </a:lvl4pPr>
            <a:lvl5pPr marL="2057400" indent="-228600">
              <a:defRPr sz="4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9pPr>
          </a:lstStyle>
          <a:p>
            <a:fld id="{DE8EB14C-815E-47A2-880D-B21C34E3A3AF}" type="slidenum">
              <a:rPr lang="en-GB" altLang="en-US" sz="1200" smtClean="0"/>
              <a:pPr/>
              <a:t>34</a:t>
            </a:fld>
            <a:endParaRPr lang="en-GB"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ayt Görüntüsü Yer Tutucusu 1">
            <a:extLst>
              <a:ext uri="{FF2B5EF4-FFF2-40B4-BE49-F238E27FC236}">
                <a16:creationId xmlns:a16="http://schemas.microsoft.com/office/drawing/2014/main" id="{3950BD6B-9FF8-4C25-BB47-EECF42BDAC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 Yer Tutucusu 2">
            <a:extLst>
              <a:ext uri="{FF2B5EF4-FFF2-40B4-BE49-F238E27FC236}">
                <a16:creationId xmlns:a16="http://schemas.microsoft.com/office/drawing/2014/main" id="{BF7545C7-7EF0-429F-9B3A-0C87D153E3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en-US"/>
              <a:t>Berlin: Toksikolojiden bahsediyor.</a:t>
            </a:r>
          </a:p>
          <a:p>
            <a:pPr eaLnBrk="1" hangingPunct="1">
              <a:spcBef>
                <a:spcPct val="0"/>
              </a:spcBef>
            </a:pPr>
            <a:r>
              <a:rPr lang="tr-TR" altLang="en-US"/>
              <a:t>Hearst:  </a:t>
            </a:r>
            <a:r>
              <a:rPr lang="tr-TR" altLang="tr-TR"/>
              <a:t>Üriner sistem, kan, saç ve ısırıklarla ilgili sorunların tedavilerine odaklandı</a:t>
            </a:r>
            <a:endParaRPr lang="tr-TR" altLang="en-US"/>
          </a:p>
          <a:p>
            <a:pPr eaLnBrk="1" hangingPunct="1">
              <a:spcBef>
                <a:spcPct val="0"/>
              </a:spcBef>
            </a:pPr>
            <a:r>
              <a:rPr lang="tr-TR" altLang="en-US"/>
              <a:t>Newyork: Anatomiden bahsediyor. </a:t>
            </a:r>
          </a:p>
        </p:txBody>
      </p:sp>
      <p:sp>
        <p:nvSpPr>
          <p:cNvPr id="50180" name="Slayt Numarası Yer Tutucusu 3">
            <a:extLst>
              <a:ext uri="{FF2B5EF4-FFF2-40B4-BE49-F238E27FC236}">
                <a16:creationId xmlns:a16="http://schemas.microsoft.com/office/drawing/2014/main" id="{3116128F-A17D-479F-88F6-08BBEEAA36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400" b="1">
                <a:solidFill>
                  <a:schemeClr val="tx1"/>
                </a:solidFill>
                <a:latin typeface="Times New Roman" panose="02020603050405020304" pitchFamily="18" charset="0"/>
                <a:cs typeface="Times New Roman" panose="02020603050405020304" pitchFamily="18" charset="0"/>
              </a:defRPr>
            </a:lvl1pPr>
            <a:lvl2pPr marL="742950" indent="-285750">
              <a:defRPr sz="4400" b="1">
                <a:solidFill>
                  <a:schemeClr val="tx1"/>
                </a:solidFill>
                <a:latin typeface="Times New Roman" panose="02020603050405020304" pitchFamily="18" charset="0"/>
                <a:cs typeface="Times New Roman" panose="02020603050405020304" pitchFamily="18" charset="0"/>
              </a:defRPr>
            </a:lvl2pPr>
            <a:lvl3pPr marL="1143000" indent="-228600">
              <a:defRPr sz="4400" b="1">
                <a:solidFill>
                  <a:schemeClr val="tx1"/>
                </a:solidFill>
                <a:latin typeface="Times New Roman" panose="02020603050405020304" pitchFamily="18" charset="0"/>
                <a:cs typeface="Times New Roman" panose="02020603050405020304" pitchFamily="18" charset="0"/>
              </a:defRPr>
            </a:lvl3pPr>
            <a:lvl4pPr marL="1600200" indent="-228600">
              <a:defRPr sz="4400" b="1">
                <a:solidFill>
                  <a:schemeClr val="tx1"/>
                </a:solidFill>
                <a:latin typeface="Times New Roman" panose="02020603050405020304" pitchFamily="18" charset="0"/>
                <a:cs typeface="Times New Roman" panose="02020603050405020304" pitchFamily="18" charset="0"/>
              </a:defRPr>
            </a:lvl4pPr>
            <a:lvl5pPr marL="2057400" indent="-228600">
              <a:defRPr sz="4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9pPr>
          </a:lstStyle>
          <a:p>
            <a:fld id="{ABB9F188-4B62-4037-B804-EA0CD42AED0C}" type="slidenum">
              <a:rPr lang="en-GB" altLang="en-US" sz="1200" smtClean="0"/>
              <a:pPr/>
              <a:t>7</a:t>
            </a:fld>
            <a:endParaRPr lang="en-GB"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ayt Görüntüsü Yer Tutucusu 1">
            <a:extLst>
              <a:ext uri="{FF2B5EF4-FFF2-40B4-BE49-F238E27FC236}">
                <a16:creationId xmlns:a16="http://schemas.microsoft.com/office/drawing/2014/main" id="{97DFA2F8-B36A-4802-846A-D6A9ED31F9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 Yer Tutucusu 2">
            <a:extLst>
              <a:ext uri="{FF2B5EF4-FFF2-40B4-BE49-F238E27FC236}">
                <a16:creationId xmlns:a16="http://schemas.microsoft.com/office/drawing/2014/main" id="{4446B0D6-985E-49C7-873E-DDB7428BF9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en-US"/>
              <a:t>Nil den su içtikleri için barsak hastalığına rastlanıyor. </a:t>
            </a:r>
          </a:p>
          <a:p>
            <a:pPr eaLnBrk="1" hangingPunct="1">
              <a:spcBef>
                <a:spcPct val="0"/>
              </a:spcBef>
            </a:pPr>
            <a:r>
              <a:rPr lang="tr-TR" altLang="en-US"/>
              <a:t>Bütün antik medeniyetlerde tanrıların öfkesine inanıyorlar. </a:t>
            </a:r>
            <a:endParaRPr lang="en-GB" altLang="en-US"/>
          </a:p>
        </p:txBody>
      </p:sp>
      <p:sp>
        <p:nvSpPr>
          <p:cNvPr id="52228" name="Slayt Numarası Yer Tutucusu 3">
            <a:extLst>
              <a:ext uri="{FF2B5EF4-FFF2-40B4-BE49-F238E27FC236}">
                <a16:creationId xmlns:a16="http://schemas.microsoft.com/office/drawing/2014/main" id="{FB110587-50F0-4B36-9087-C26109CE7B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400" b="1">
                <a:solidFill>
                  <a:schemeClr val="tx1"/>
                </a:solidFill>
                <a:latin typeface="Times New Roman" panose="02020603050405020304" pitchFamily="18" charset="0"/>
                <a:cs typeface="Times New Roman" panose="02020603050405020304" pitchFamily="18" charset="0"/>
              </a:defRPr>
            </a:lvl1pPr>
            <a:lvl2pPr marL="742950" indent="-285750">
              <a:defRPr sz="4400" b="1">
                <a:solidFill>
                  <a:schemeClr val="tx1"/>
                </a:solidFill>
                <a:latin typeface="Times New Roman" panose="02020603050405020304" pitchFamily="18" charset="0"/>
                <a:cs typeface="Times New Roman" panose="02020603050405020304" pitchFamily="18" charset="0"/>
              </a:defRPr>
            </a:lvl2pPr>
            <a:lvl3pPr marL="1143000" indent="-228600">
              <a:defRPr sz="4400" b="1">
                <a:solidFill>
                  <a:schemeClr val="tx1"/>
                </a:solidFill>
                <a:latin typeface="Times New Roman" panose="02020603050405020304" pitchFamily="18" charset="0"/>
                <a:cs typeface="Times New Roman" panose="02020603050405020304" pitchFamily="18" charset="0"/>
              </a:defRPr>
            </a:lvl3pPr>
            <a:lvl4pPr marL="1600200" indent="-228600">
              <a:defRPr sz="4400" b="1">
                <a:solidFill>
                  <a:schemeClr val="tx1"/>
                </a:solidFill>
                <a:latin typeface="Times New Roman" panose="02020603050405020304" pitchFamily="18" charset="0"/>
                <a:cs typeface="Times New Roman" panose="02020603050405020304" pitchFamily="18" charset="0"/>
              </a:defRPr>
            </a:lvl4pPr>
            <a:lvl5pPr marL="2057400" indent="-228600">
              <a:defRPr sz="4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9pPr>
          </a:lstStyle>
          <a:p>
            <a:fld id="{CB8FC7DE-03E2-4EF6-A52D-C8DCB859CC99}" type="slidenum">
              <a:rPr lang="en-GB" altLang="en-US" sz="1200" smtClean="0"/>
              <a:pPr/>
              <a:t>8</a:t>
            </a:fld>
            <a:endParaRPr lang="en-GB"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ayt Görüntüsü Yer Tutucusu 1">
            <a:extLst>
              <a:ext uri="{FF2B5EF4-FFF2-40B4-BE49-F238E27FC236}">
                <a16:creationId xmlns:a16="http://schemas.microsoft.com/office/drawing/2014/main" id="{21B84474-BE18-4908-9386-B97A7B468C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 Yer Tutucusu 2">
            <a:extLst>
              <a:ext uri="{FF2B5EF4-FFF2-40B4-BE49-F238E27FC236}">
                <a16:creationId xmlns:a16="http://schemas.microsoft.com/office/drawing/2014/main" id="{A7ADAE0C-E47B-43AE-AF02-403FE8E6EA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en-US"/>
              <a:t>Thoth un yazdığı kitaplar hermetik kitaplardır. O döneme ait hastalıklar ve tedavileri bu kitaplara göre yapılıyor. Hermetik kitaplara göre yapılmıyorsa hekim ceza alıyor. </a:t>
            </a:r>
            <a:endParaRPr lang="en-GB" altLang="en-US"/>
          </a:p>
        </p:txBody>
      </p:sp>
      <p:sp>
        <p:nvSpPr>
          <p:cNvPr id="54276" name="Slayt Numarası Yer Tutucusu 3">
            <a:extLst>
              <a:ext uri="{FF2B5EF4-FFF2-40B4-BE49-F238E27FC236}">
                <a16:creationId xmlns:a16="http://schemas.microsoft.com/office/drawing/2014/main" id="{538E0184-1921-440B-8B28-3ADA7789EC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400" b="1">
                <a:solidFill>
                  <a:schemeClr val="tx1"/>
                </a:solidFill>
                <a:latin typeface="Times New Roman" panose="02020603050405020304" pitchFamily="18" charset="0"/>
                <a:cs typeface="Times New Roman" panose="02020603050405020304" pitchFamily="18" charset="0"/>
              </a:defRPr>
            </a:lvl1pPr>
            <a:lvl2pPr marL="742950" indent="-285750">
              <a:defRPr sz="4400" b="1">
                <a:solidFill>
                  <a:schemeClr val="tx1"/>
                </a:solidFill>
                <a:latin typeface="Times New Roman" panose="02020603050405020304" pitchFamily="18" charset="0"/>
                <a:cs typeface="Times New Roman" panose="02020603050405020304" pitchFamily="18" charset="0"/>
              </a:defRPr>
            </a:lvl2pPr>
            <a:lvl3pPr marL="1143000" indent="-228600">
              <a:defRPr sz="4400" b="1">
                <a:solidFill>
                  <a:schemeClr val="tx1"/>
                </a:solidFill>
                <a:latin typeface="Times New Roman" panose="02020603050405020304" pitchFamily="18" charset="0"/>
                <a:cs typeface="Times New Roman" panose="02020603050405020304" pitchFamily="18" charset="0"/>
              </a:defRPr>
            </a:lvl3pPr>
            <a:lvl4pPr marL="1600200" indent="-228600">
              <a:defRPr sz="4400" b="1">
                <a:solidFill>
                  <a:schemeClr val="tx1"/>
                </a:solidFill>
                <a:latin typeface="Times New Roman" panose="02020603050405020304" pitchFamily="18" charset="0"/>
                <a:cs typeface="Times New Roman" panose="02020603050405020304" pitchFamily="18" charset="0"/>
              </a:defRPr>
            </a:lvl4pPr>
            <a:lvl5pPr marL="2057400" indent="-228600">
              <a:defRPr sz="4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9pPr>
          </a:lstStyle>
          <a:p>
            <a:fld id="{FAE0BCE5-D2ED-4755-A998-D43FD4E4BFE5}" type="slidenum">
              <a:rPr lang="en-GB" altLang="en-US" sz="1200" smtClean="0"/>
              <a:pPr/>
              <a:t>9</a:t>
            </a:fld>
            <a:endParaRPr lang="en-GB"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ayt Görüntüsü Yer Tutucusu 1">
            <a:extLst>
              <a:ext uri="{FF2B5EF4-FFF2-40B4-BE49-F238E27FC236}">
                <a16:creationId xmlns:a16="http://schemas.microsoft.com/office/drawing/2014/main" id="{797C36D0-F604-4387-90E9-DA18D15AD4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 Yer Tutucusu 2">
            <a:extLst>
              <a:ext uri="{FF2B5EF4-FFF2-40B4-BE49-F238E27FC236}">
                <a16:creationId xmlns:a16="http://schemas.microsoft.com/office/drawing/2014/main" id="{65FEECC9-5EB3-4E88-997F-8543F7BD7C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Horus’un gözü, biçimsel anlamıyla, Tanrı’nın "bir"liğini (tekliğini) matematiksel olarak gösteren bir semboldür. Bu anlam şöyle açıklanır: Bir bütün ikiye bölündüğünde 1/2 elde edilir. Bu da ikiye bölündüğü takdirde 1/4 elde edilir. İşleme bu şekilde hep ikiye bölme ile devam edilirse sırasıyla, 1/8, 1/16, 1/32 ve 1/64 elde edilir. Bunların tümü toplandığında ise 63/64 bulunur. Buradan şu sonuç çıkar: Bir bütün, sürekli olarak ikiye bölünmeye devam edilirse, toplam değerde, sonsuzluk hariç, hiçbir zaman bire, birliğe ulaşılamaz; </a:t>
            </a:r>
            <a:endParaRPr lang="tr-TR" altLang="en-US"/>
          </a:p>
          <a:p>
            <a:pPr eaLnBrk="1" hangingPunct="1">
              <a:spcBef>
                <a:spcPct val="0"/>
              </a:spcBef>
            </a:pPr>
            <a:endParaRPr lang="tr-TR" altLang="en-US"/>
          </a:p>
          <a:p>
            <a:pPr eaLnBrk="1" hangingPunct="1">
              <a:spcBef>
                <a:spcPct val="0"/>
              </a:spcBef>
            </a:pPr>
            <a:r>
              <a:rPr lang="tr-TR" altLang="en-US"/>
              <a:t>Horus’un gözü Rx işareti</a:t>
            </a:r>
          </a:p>
          <a:p>
            <a:pPr eaLnBrk="1" hangingPunct="1">
              <a:spcBef>
                <a:spcPct val="0"/>
              </a:spcBef>
            </a:pPr>
            <a:endParaRPr lang="en-GB" altLang="en-US"/>
          </a:p>
        </p:txBody>
      </p:sp>
      <p:sp>
        <p:nvSpPr>
          <p:cNvPr id="56324" name="Slayt Numarası Yer Tutucusu 3">
            <a:extLst>
              <a:ext uri="{FF2B5EF4-FFF2-40B4-BE49-F238E27FC236}">
                <a16:creationId xmlns:a16="http://schemas.microsoft.com/office/drawing/2014/main" id="{7C295801-8E39-4FF6-9231-B4DD49A6778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400" b="1">
                <a:solidFill>
                  <a:schemeClr val="tx1"/>
                </a:solidFill>
                <a:latin typeface="Times New Roman" panose="02020603050405020304" pitchFamily="18" charset="0"/>
                <a:cs typeface="Times New Roman" panose="02020603050405020304" pitchFamily="18" charset="0"/>
              </a:defRPr>
            </a:lvl1pPr>
            <a:lvl2pPr marL="742950" indent="-285750">
              <a:defRPr sz="4400" b="1">
                <a:solidFill>
                  <a:schemeClr val="tx1"/>
                </a:solidFill>
                <a:latin typeface="Times New Roman" panose="02020603050405020304" pitchFamily="18" charset="0"/>
                <a:cs typeface="Times New Roman" panose="02020603050405020304" pitchFamily="18" charset="0"/>
              </a:defRPr>
            </a:lvl2pPr>
            <a:lvl3pPr marL="1143000" indent="-228600">
              <a:defRPr sz="4400" b="1">
                <a:solidFill>
                  <a:schemeClr val="tx1"/>
                </a:solidFill>
                <a:latin typeface="Times New Roman" panose="02020603050405020304" pitchFamily="18" charset="0"/>
                <a:cs typeface="Times New Roman" panose="02020603050405020304" pitchFamily="18" charset="0"/>
              </a:defRPr>
            </a:lvl3pPr>
            <a:lvl4pPr marL="1600200" indent="-228600">
              <a:defRPr sz="4400" b="1">
                <a:solidFill>
                  <a:schemeClr val="tx1"/>
                </a:solidFill>
                <a:latin typeface="Times New Roman" panose="02020603050405020304" pitchFamily="18" charset="0"/>
                <a:cs typeface="Times New Roman" panose="02020603050405020304" pitchFamily="18" charset="0"/>
              </a:defRPr>
            </a:lvl4pPr>
            <a:lvl5pPr marL="2057400" indent="-228600">
              <a:defRPr sz="4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9pPr>
          </a:lstStyle>
          <a:p>
            <a:fld id="{85E73704-17F5-4B1A-8996-486419D0A0CA}" type="slidenum">
              <a:rPr lang="en-GB" altLang="en-US" sz="1200" smtClean="0"/>
              <a:pPr/>
              <a:t>10</a:t>
            </a:fld>
            <a:endParaRPr lang="en-GB"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ayt Görüntüsü Yer Tutucusu 1">
            <a:extLst>
              <a:ext uri="{FF2B5EF4-FFF2-40B4-BE49-F238E27FC236}">
                <a16:creationId xmlns:a16="http://schemas.microsoft.com/office/drawing/2014/main" id="{1D40FE68-7DDF-4C3C-A742-0B3B1FAF26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 Yer Tutucusu 2">
            <a:extLst>
              <a:ext uri="{FF2B5EF4-FFF2-40B4-BE49-F238E27FC236}">
                <a16:creationId xmlns:a16="http://schemas.microsoft.com/office/drawing/2014/main" id="{338FA895-3DA8-40F2-B99C-EAE0377F99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en-US"/>
              <a:t>Hekim eczacıdır. Daha sonradan tanrılaştırmışlar.</a:t>
            </a:r>
            <a:endParaRPr lang="en-GB" altLang="en-US"/>
          </a:p>
        </p:txBody>
      </p:sp>
      <p:sp>
        <p:nvSpPr>
          <p:cNvPr id="61444" name="Slayt Numarası Yer Tutucusu 3">
            <a:extLst>
              <a:ext uri="{FF2B5EF4-FFF2-40B4-BE49-F238E27FC236}">
                <a16:creationId xmlns:a16="http://schemas.microsoft.com/office/drawing/2014/main" id="{F38E44D6-AC6E-4C96-BB24-54ABC7A819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400" b="1">
                <a:solidFill>
                  <a:schemeClr val="tx1"/>
                </a:solidFill>
                <a:latin typeface="Times New Roman" panose="02020603050405020304" pitchFamily="18" charset="0"/>
                <a:cs typeface="Times New Roman" panose="02020603050405020304" pitchFamily="18" charset="0"/>
              </a:defRPr>
            </a:lvl1pPr>
            <a:lvl2pPr marL="742950" indent="-285750">
              <a:defRPr sz="4400" b="1">
                <a:solidFill>
                  <a:schemeClr val="tx1"/>
                </a:solidFill>
                <a:latin typeface="Times New Roman" panose="02020603050405020304" pitchFamily="18" charset="0"/>
                <a:cs typeface="Times New Roman" panose="02020603050405020304" pitchFamily="18" charset="0"/>
              </a:defRPr>
            </a:lvl2pPr>
            <a:lvl3pPr marL="1143000" indent="-228600">
              <a:defRPr sz="4400" b="1">
                <a:solidFill>
                  <a:schemeClr val="tx1"/>
                </a:solidFill>
                <a:latin typeface="Times New Roman" panose="02020603050405020304" pitchFamily="18" charset="0"/>
                <a:cs typeface="Times New Roman" panose="02020603050405020304" pitchFamily="18" charset="0"/>
              </a:defRPr>
            </a:lvl3pPr>
            <a:lvl4pPr marL="1600200" indent="-228600">
              <a:defRPr sz="4400" b="1">
                <a:solidFill>
                  <a:schemeClr val="tx1"/>
                </a:solidFill>
                <a:latin typeface="Times New Roman" panose="02020603050405020304" pitchFamily="18" charset="0"/>
                <a:cs typeface="Times New Roman" panose="02020603050405020304" pitchFamily="18" charset="0"/>
              </a:defRPr>
            </a:lvl4pPr>
            <a:lvl5pPr marL="2057400" indent="-228600">
              <a:defRPr sz="4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9pPr>
          </a:lstStyle>
          <a:p>
            <a:fld id="{FDC5E1E3-09B5-484D-A98B-B309B5656765}" type="slidenum">
              <a:rPr lang="en-GB" altLang="en-US" sz="1200" smtClean="0"/>
              <a:pPr/>
              <a:t>14</a:t>
            </a:fld>
            <a:endParaRPr lang="en-GB"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ayt Görüntüsü Yer Tutucusu 1">
            <a:extLst>
              <a:ext uri="{FF2B5EF4-FFF2-40B4-BE49-F238E27FC236}">
                <a16:creationId xmlns:a16="http://schemas.microsoft.com/office/drawing/2014/main" id="{3415AB11-0FB9-413E-BF69-E707B01A27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 Yer Tutucusu 2">
            <a:extLst>
              <a:ext uri="{FF2B5EF4-FFF2-40B4-BE49-F238E27FC236}">
                <a16:creationId xmlns:a16="http://schemas.microsoft.com/office/drawing/2014/main" id="{A55B2D1C-D884-4E8E-96E1-9B0F99EF20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en-US"/>
              <a:t>Thoth ibiş kuşu ile resmediliyor.</a:t>
            </a:r>
            <a:endParaRPr lang="en-GB" altLang="en-US"/>
          </a:p>
        </p:txBody>
      </p:sp>
      <p:sp>
        <p:nvSpPr>
          <p:cNvPr id="63492" name="Slayt Numarası Yer Tutucusu 3">
            <a:extLst>
              <a:ext uri="{FF2B5EF4-FFF2-40B4-BE49-F238E27FC236}">
                <a16:creationId xmlns:a16="http://schemas.microsoft.com/office/drawing/2014/main" id="{5F119CCA-A70B-4E36-A586-708E5AA9EA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400" b="1">
                <a:solidFill>
                  <a:schemeClr val="tx1"/>
                </a:solidFill>
                <a:latin typeface="Times New Roman" panose="02020603050405020304" pitchFamily="18" charset="0"/>
                <a:cs typeface="Times New Roman" panose="02020603050405020304" pitchFamily="18" charset="0"/>
              </a:defRPr>
            </a:lvl1pPr>
            <a:lvl2pPr marL="742950" indent="-285750">
              <a:defRPr sz="4400" b="1">
                <a:solidFill>
                  <a:schemeClr val="tx1"/>
                </a:solidFill>
                <a:latin typeface="Times New Roman" panose="02020603050405020304" pitchFamily="18" charset="0"/>
                <a:cs typeface="Times New Roman" panose="02020603050405020304" pitchFamily="18" charset="0"/>
              </a:defRPr>
            </a:lvl2pPr>
            <a:lvl3pPr marL="1143000" indent="-228600">
              <a:defRPr sz="4400" b="1">
                <a:solidFill>
                  <a:schemeClr val="tx1"/>
                </a:solidFill>
                <a:latin typeface="Times New Roman" panose="02020603050405020304" pitchFamily="18" charset="0"/>
                <a:cs typeface="Times New Roman" panose="02020603050405020304" pitchFamily="18" charset="0"/>
              </a:defRPr>
            </a:lvl3pPr>
            <a:lvl4pPr marL="1600200" indent="-228600">
              <a:defRPr sz="4400" b="1">
                <a:solidFill>
                  <a:schemeClr val="tx1"/>
                </a:solidFill>
                <a:latin typeface="Times New Roman" panose="02020603050405020304" pitchFamily="18" charset="0"/>
                <a:cs typeface="Times New Roman" panose="02020603050405020304" pitchFamily="18" charset="0"/>
              </a:defRPr>
            </a:lvl4pPr>
            <a:lvl5pPr marL="2057400" indent="-228600">
              <a:defRPr sz="4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9pPr>
          </a:lstStyle>
          <a:p>
            <a:fld id="{88F0558D-49BA-416E-A417-FB4513CE241E}" type="slidenum">
              <a:rPr lang="en-GB" altLang="en-US" sz="1200" smtClean="0"/>
              <a:pPr/>
              <a:t>15</a:t>
            </a:fld>
            <a:endParaRPr lang="en-GB"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ayt Görüntüsü Yer Tutucusu 1">
            <a:extLst>
              <a:ext uri="{FF2B5EF4-FFF2-40B4-BE49-F238E27FC236}">
                <a16:creationId xmlns:a16="http://schemas.microsoft.com/office/drawing/2014/main" id="{E1B0FACB-2841-4123-B44B-2F54C6BEF9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 Yer Tutucusu 2">
            <a:extLst>
              <a:ext uri="{FF2B5EF4-FFF2-40B4-BE49-F238E27FC236}">
                <a16:creationId xmlns:a16="http://schemas.microsoft.com/office/drawing/2014/main" id="{466AB129-4DEF-497A-B77F-D49BE22E3D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en-US"/>
              <a:t>Lotus çiçekleri ve yılan. </a:t>
            </a:r>
            <a:endParaRPr lang="en-GB" altLang="en-US"/>
          </a:p>
        </p:txBody>
      </p:sp>
      <p:sp>
        <p:nvSpPr>
          <p:cNvPr id="65540" name="Slayt Numarası Yer Tutucusu 3">
            <a:extLst>
              <a:ext uri="{FF2B5EF4-FFF2-40B4-BE49-F238E27FC236}">
                <a16:creationId xmlns:a16="http://schemas.microsoft.com/office/drawing/2014/main" id="{907110DE-A861-4E7B-A9C2-693FF85EE9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400" b="1">
                <a:solidFill>
                  <a:schemeClr val="tx1"/>
                </a:solidFill>
                <a:latin typeface="Times New Roman" panose="02020603050405020304" pitchFamily="18" charset="0"/>
                <a:cs typeface="Times New Roman" panose="02020603050405020304" pitchFamily="18" charset="0"/>
              </a:defRPr>
            </a:lvl1pPr>
            <a:lvl2pPr marL="742950" indent="-285750">
              <a:defRPr sz="4400" b="1">
                <a:solidFill>
                  <a:schemeClr val="tx1"/>
                </a:solidFill>
                <a:latin typeface="Times New Roman" panose="02020603050405020304" pitchFamily="18" charset="0"/>
                <a:cs typeface="Times New Roman" panose="02020603050405020304" pitchFamily="18" charset="0"/>
              </a:defRPr>
            </a:lvl2pPr>
            <a:lvl3pPr marL="1143000" indent="-228600">
              <a:defRPr sz="4400" b="1">
                <a:solidFill>
                  <a:schemeClr val="tx1"/>
                </a:solidFill>
                <a:latin typeface="Times New Roman" panose="02020603050405020304" pitchFamily="18" charset="0"/>
                <a:cs typeface="Times New Roman" panose="02020603050405020304" pitchFamily="18" charset="0"/>
              </a:defRPr>
            </a:lvl3pPr>
            <a:lvl4pPr marL="1600200" indent="-228600">
              <a:defRPr sz="4400" b="1">
                <a:solidFill>
                  <a:schemeClr val="tx1"/>
                </a:solidFill>
                <a:latin typeface="Times New Roman" panose="02020603050405020304" pitchFamily="18" charset="0"/>
                <a:cs typeface="Times New Roman" panose="02020603050405020304" pitchFamily="18" charset="0"/>
              </a:defRPr>
            </a:lvl4pPr>
            <a:lvl5pPr marL="2057400" indent="-228600">
              <a:defRPr sz="4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9pPr>
          </a:lstStyle>
          <a:p>
            <a:fld id="{B1F45E4B-D9C6-4014-8875-840F35D6FD13}" type="slidenum">
              <a:rPr lang="en-GB" altLang="en-US" sz="1200" smtClean="0"/>
              <a:pPr/>
              <a:t>16</a:t>
            </a:fld>
            <a:endParaRPr lang="en-GB"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D08643F-1B9E-425B-960B-A7E9E566B787}"/>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5C8D3DD1-B94D-4E82-9BD0-34463832D0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29D7D970-45EA-4117-9A22-23E463016E40}"/>
              </a:ext>
            </a:extLst>
          </p:cNvPr>
          <p:cNvSpPr>
            <a:spLocks noGrp="1"/>
          </p:cNvSpPr>
          <p:nvPr>
            <p:ph type="dt" sz="half" idx="10"/>
          </p:nvPr>
        </p:nvSpPr>
        <p:spPr/>
        <p:txBody>
          <a:bodyPr/>
          <a:lstStyle/>
          <a:p>
            <a:fld id="{F6D15485-E5BD-41CF-A660-5826EAB34D3B}" type="datetimeFigureOut">
              <a:rPr lang="tr-TR" smtClean="0"/>
              <a:t>11.11.2022</a:t>
            </a:fld>
            <a:endParaRPr lang="tr-TR"/>
          </a:p>
        </p:txBody>
      </p:sp>
      <p:sp>
        <p:nvSpPr>
          <p:cNvPr id="5" name="Alt Bilgi Yer Tutucusu 4">
            <a:extLst>
              <a:ext uri="{FF2B5EF4-FFF2-40B4-BE49-F238E27FC236}">
                <a16:creationId xmlns:a16="http://schemas.microsoft.com/office/drawing/2014/main" id="{2A81B7EF-BB0F-476B-97F5-3EAB5BFEEFE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5C11BB5-94F0-4D9E-AAF2-59D197913998}"/>
              </a:ext>
            </a:extLst>
          </p:cNvPr>
          <p:cNvSpPr>
            <a:spLocks noGrp="1"/>
          </p:cNvSpPr>
          <p:nvPr>
            <p:ph type="sldNum" sz="quarter" idx="12"/>
          </p:nvPr>
        </p:nvSpPr>
        <p:spPr/>
        <p:txBody>
          <a:bodyPr/>
          <a:lstStyle/>
          <a:p>
            <a:fld id="{F8B52ED0-64EB-44C0-9E89-DF09B2FEF6A6}" type="slidenum">
              <a:rPr lang="tr-TR" smtClean="0"/>
              <a:t>‹#›</a:t>
            </a:fld>
            <a:endParaRPr lang="tr-TR"/>
          </a:p>
        </p:txBody>
      </p:sp>
    </p:spTree>
    <p:extLst>
      <p:ext uri="{BB962C8B-B14F-4D97-AF65-F5344CB8AC3E}">
        <p14:creationId xmlns:p14="http://schemas.microsoft.com/office/powerpoint/2010/main" val="1169446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FDE3010-BE0F-4C43-BE11-3229DFA77B8E}"/>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04AE9A6E-C767-4E65-B378-A8AC0DDC41E9}"/>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8A8F79D-DC4C-4809-A10A-EB8E5CC3690A}"/>
              </a:ext>
            </a:extLst>
          </p:cNvPr>
          <p:cNvSpPr>
            <a:spLocks noGrp="1"/>
          </p:cNvSpPr>
          <p:nvPr>
            <p:ph type="dt" sz="half" idx="10"/>
          </p:nvPr>
        </p:nvSpPr>
        <p:spPr/>
        <p:txBody>
          <a:bodyPr/>
          <a:lstStyle/>
          <a:p>
            <a:fld id="{F6D15485-E5BD-41CF-A660-5826EAB34D3B}" type="datetimeFigureOut">
              <a:rPr lang="tr-TR" smtClean="0"/>
              <a:t>11.11.2022</a:t>
            </a:fld>
            <a:endParaRPr lang="tr-TR"/>
          </a:p>
        </p:txBody>
      </p:sp>
      <p:sp>
        <p:nvSpPr>
          <p:cNvPr id="5" name="Alt Bilgi Yer Tutucusu 4">
            <a:extLst>
              <a:ext uri="{FF2B5EF4-FFF2-40B4-BE49-F238E27FC236}">
                <a16:creationId xmlns:a16="http://schemas.microsoft.com/office/drawing/2014/main" id="{D65CCF97-3824-4ED0-AED0-A832870B12D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130F105-0736-4ECE-B4A2-AEEC6799A771}"/>
              </a:ext>
            </a:extLst>
          </p:cNvPr>
          <p:cNvSpPr>
            <a:spLocks noGrp="1"/>
          </p:cNvSpPr>
          <p:nvPr>
            <p:ph type="sldNum" sz="quarter" idx="12"/>
          </p:nvPr>
        </p:nvSpPr>
        <p:spPr/>
        <p:txBody>
          <a:bodyPr/>
          <a:lstStyle/>
          <a:p>
            <a:fld id="{F8B52ED0-64EB-44C0-9E89-DF09B2FEF6A6}" type="slidenum">
              <a:rPr lang="tr-TR" smtClean="0"/>
              <a:t>‹#›</a:t>
            </a:fld>
            <a:endParaRPr lang="tr-TR"/>
          </a:p>
        </p:txBody>
      </p:sp>
    </p:spTree>
    <p:extLst>
      <p:ext uri="{BB962C8B-B14F-4D97-AF65-F5344CB8AC3E}">
        <p14:creationId xmlns:p14="http://schemas.microsoft.com/office/powerpoint/2010/main" val="2107872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3326F7BF-A24C-48F1-A2D9-689CA168995E}"/>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4E1DE12F-6673-4945-A339-A982F1BB91E5}"/>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74F7436-047C-4967-AFA1-0009D3BB5996}"/>
              </a:ext>
            </a:extLst>
          </p:cNvPr>
          <p:cNvSpPr>
            <a:spLocks noGrp="1"/>
          </p:cNvSpPr>
          <p:nvPr>
            <p:ph type="dt" sz="half" idx="10"/>
          </p:nvPr>
        </p:nvSpPr>
        <p:spPr/>
        <p:txBody>
          <a:bodyPr/>
          <a:lstStyle/>
          <a:p>
            <a:fld id="{F6D15485-E5BD-41CF-A660-5826EAB34D3B}" type="datetimeFigureOut">
              <a:rPr lang="tr-TR" smtClean="0"/>
              <a:t>11.11.2022</a:t>
            </a:fld>
            <a:endParaRPr lang="tr-TR"/>
          </a:p>
        </p:txBody>
      </p:sp>
      <p:sp>
        <p:nvSpPr>
          <p:cNvPr id="5" name="Alt Bilgi Yer Tutucusu 4">
            <a:extLst>
              <a:ext uri="{FF2B5EF4-FFF2-40B4-BE49-F238E27FC236}">
                <a16:creationId xmlns:a16="http://schemas.microsoft.com/office/drawing/2014/main" id="{FE6741AB-A3E0-411E-AF4F-2A087147B32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1672DF0-4505-4659-8E24-E4B2246BA54F}"/>
              </a:ext>
            </a:extLst>
          </p:cNvPr>
          <p:cNvSpPr>
            <a:spLocks noGrp="1"/>
          </p:cNvSpPr>
          <p:nvPr>
            <p:ph type="sldNum" sz="quarter" idx="12"/>
          </p:nvPr>
        </p:nvSpPr>
        <p:spPr/>
        <p:txBody>
          <a:bodyPr/>
          <a:lstStyle/>
          <a:p>
            <a:fld id="{F8B52ED0-64EB-44C0-9E89-DF09B2FEF6A6}" type="slidenum">
              <a:rPr lang="tr-TR" smtClean="0"/>
              <a:t>‹#›</a:t>
            </a:fld>
            <a:endParaRPr lang="tr-TR"/>
          </a:p>
        </p:txBody>
      </p:sp>
    </p:spTree>
    <p:extLst>
      <p:ext uri="{BB962C8B-B14F-4D97-AF65-F5344CB8AC3E}">
        <p14:creationId xmlns:p14="http://schemas.microsoft.com/office/powerpoint/2010/main" val="3900593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4132A91-B13D-4917-BC23-FC8E6C5EB97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88F860B-7434-4300-B4AA-E77AB32EB069}"/>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C4FAA53-A872-46C6-8D10-990CE220C1FB}"/>
              </a:ext>
            </a:extLst>
          </p:cNvPr>
          <p:cNvSpPr>
            <a:spLocks noGrp="1"/>
          </p:cNvSpPr>
          <p:nvPr>
            <p:ph type="dt" sz="half" idx="10"/>
          </p:nvPr>
        </p:nvSpPr>
        <p:spPr/>
        <p:txBody>
          <a:bodyPr/>
          <a:lstStyle/>
          <a:p>
            <a:fld id="{F6D15485-E5BD-41CF-A660-5826EAB34D3B}" type="datetimeFigureOut">
              <a:rPr lang="tr-TR" smtClean="0"/>
              <a:t>11.11.2022</a:t>
            </a:fld>
            <a:endParaRPr lang="tr-TR"/>
          </a:p>
        </p:txBody>
      </p:sp>
      <p:sp>
        <p:nvSpPr>
          <p:cNvPr id="5" name="Alt Bilgi Yer Tutucusu 4">
            <a:extLst>
              <a:ext uri="{FF2B5EF4-FFF2-40B4-BE49-F238E27FC236}">
                <a16:creationId xmlns:a16="http://schemas.microsoft.com/office/drawing/2014/main" id="{2FB886E9-7046-49DD-A155-99E407644DA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CF75DD6-4C36-47D9-8B7B-1025A457BCAE}"/>
              </a:ext>
            </a:extLst>
          </p:cNvPr>
          <p:cNvSpPr>
            <a:spLocks noGrp="1"/>
          </p:cNvSpPr>
          <p:nvPr>
            <p:ph type="sldNum" sz="quarter" idx="12"/>
          </p:nvPr>
        </p:nvSpPr>
        <p:spPr/>
        <p:txBody>
          <a:bodyPr/>
          <a:lstStyle/>
          <a:p>
            <a:fld id="{F8B52ED0-64EB-44C0-9E89-DF09B2FEF6A6}" type="slidenum">
              <a:rPr lang="tr-TR" smtClean="0"/>
              <a:t>‹#›</a:t>
            </a:fld>
            <a:endParaRPr lang="tr-TR"/>
          </a:p>
        </p:txBody>
      </p:sp>
    </p:spTree>
    <p:extLst>
      <p:ext uri="{BB962C8B-B14F-4D97-AF65-F5344CB8AC3E}">
        <p14:creationId xmlns:p14="http://schemas.microsoft.com/office/powerpoint/2010/main" val="3446234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02477C8-5C10-401A-972C-7BF946846116}"/>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88CCAA41-1C02-4D5B-8EEE-71B6E72A36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F96CB92B-5C2D-4462-A614-99E0E02E50D1}"/>
              </a:ext>
            </a:extLst>
          </p:cNvPr>
          <p:cNvSpPr>
            <a:spLocks noGrp="1"/>
          </p:cNvSpPr>
          <p:nvPr>
            <p:ph type="dt" sz="half" idx="10"/>
          </p:nvPr>
        </p:nvSpPr>
        <p:spPr/>
        <p:txBody>
          <a:bodyPr/>
          <a:lstStyle/>
          <a:p>
            <a:fld id="{F6D15485-E5BD-41CF-A660-5826EAB34D3B}" type="datetimeFigureOut">
              <a:rPr lang="tr-TR" smtClean="0"/>
              <a:t>11.11.2022</a:t>
            </a:fld>
            <a:endParaRPr lang="tr-TR"/>
          </a:p>
        </p:txBody>
      </p:sp>
      <p:sp>
        <p:nvSpPr>
          <p:cNvPr id="5" name="Alt Bilgi Yer Tutucusu 4">
            <a:extLst>
              <a:ext uri="{FF2B5EF4-FFF2-40B4-BE49-F238E27FC236}">
                <a16:creationId xmlns:a16="http://schemas.microsoft.com/office/drawing/2014/main" id="{80B9A8C5-3C25-4868-A35B-D632E3663AC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5F55927-21E0-420D-A025-47527E7D8305}"/>
              </a:ext>
            </a:extLst>
          </p:cNvPr>
          <p:cNvSpPr>
            <a:spLocks noGrp="1"/>
          </p:cNvSpPr>
          <p:nvPr>
            <p:ph type="sldNum" sz="quarter" idx="12"/>
          </p:nvPr>
        </p:nvSpPr>
        <p:spPr/>
        <p:txBody>
          <a:bodyPr/>
          <a:lstStyle/>
          <a:p>
            <a:fld id="{F8B52ED0-64EB-44C0-9E89-DF09B2FEF6A6}" type="slidenum">
              <a:rPr lang="tr-TR" smtClean="0"/>
              <a:t>‹#›</a:t>
            </a:fld>
            <a:endParaRPr lang="tr-TR"/>
          </a:p>
        </p:txBody>
      </p:sp>
    </p:spTree>
    <p:extLst>
      <p:ext uri="{BB962C8B-B14F-4D97-AF65-F5344CB8AC3E}">
        <p14:creationId xmlns:p14="http://schemas.microsoft.com/office/powerpoint/2010/main" val="4024218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BB9376C-9613-4CC2-8C2E-1CB2099D2C6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54DF3E2-A2C1-475C-8D37-990453710F86}"/>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8251ECD9-CE83-43DA-A0BB-91A8AEF0762A}"/>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708C3B12-2C43-4A25-8A2F-D20BEB76A35E}"/>
              </a:ext>
            </a:extLst>
          </p:cNvPr>
          <p:cNvSpPr>
            <a:spLocks noGrp="1"/>
          </p:cNvSpPr>
          <p:nvPr>
            <p:ph type="dt" sz="half" idx="10"/>
          </p:nvPr>
        </p:nvSpPr>
        <p:spPr/>
        <p:txBody>
          <a:bodyPr/>
          <a:lstStyle/>
          <a:p>
            <a:fld id="{F6D15485-E5BD-41CF-A660-5826EAB34D3B}" type="datetimeFigureOut">
              <a:rPr lang="tr-TR" smtClean="0"/>
              <a:t>11.11.2022</a:t>
            </a:fld>
            <a:endParaRPr lang="tr-TR"/>
          </a:p>
        </p:txBody>
      </p:sp>
      <p:sp>
        <p:nvSpPr>
          <p:cNvPr id="6" name="Alt Bilgi Yer Tutucusu 5">
            <a:extLst>
              <a:ext uri="{FF2B5EF4-FFF2-40B4-BE49-F238E27FC236}">
                <a16:creationId xmlns:a16="http://schemas.microsoft.com/office/drawing/2014/main" id="{763C3AB5-57A5-4ACF-96DC-D61C55E286D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3C6CE98-D2DB-4FF6-BCDF-40EE02EDE63C}"/>
              </a:ext>
            </a:extLst>
          </p:cNvPr>
          <p:cNvSpPr>
            <a:spLocks noGrp="1"/>
          </p:cNvSpPr>
          <p:nvPr>
            <p:ph type="sldNum" sz="quarter" idx="12"/>
          </p:nvPr>
        </p:nvSpPr>
        <p:spPr/>
        <p:txBody>
          <a:bodyPr/>
          <a:lstStyle/>
          <a:p>
            <a:fld id="{F8B52ED0-64EB-44C0-9E89-DF09B2FEF6A6}" type="slidenum">
              <a:rPr lang="tr-TR" smtClean="0"/>
              <a:t>‹#›</a:t>
            </a:fld>
            <a:endParaRPr lang="tr-TR"/>
          </a:p>
        </p:txBody>
      </p:sp>
    </p:spTree>
    <p:extLst>
      <p:ext uri="{BB962C8B-B14F-4D97-AF65-F5344CB8AC3E}">
        <p14:creationId xmlns:p14="http://schemas.microsoft.com/office/powerpoint/2010/main" val="2957567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D082E88-19CB-47E0-82AC-AE29E895373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6CCD35F-5C25-48F1-BBC9-985B764849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4FD2B9CF-9D91-4847-B3DD-3C19CE1C2311}"/>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BD49410B-FAE0-4405-994D-2A6F9B4D78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57862331-D696-4C79-9593-E75C23D7C5CD}"/>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D90586A8-6AC6-4624-8B86-D06B1B604DBA}"/>
              </a:ext>
            </a:extLst>
          </p:cNvPr>
          <p:cNvSpPr>
            <a:spLocks noGrp="1"/>
          </p:cNvSpPr>
          <p:nvPr>
            <p:ph type="dt" sz="half" idx="10"/>
          </p:nvPr>
        </p:nvSpPr>
        <p:spPr/>
        <p:txBody>
          <a:bodyPr/>
          <a:lstStyle/>
          <a:p>
            <a:fld id="{F6D15485-E5BD-41CF-A660-5826EAB34D3B}" type="datetimeFigureOut">
              <a:rPr lang="tr-TR" smtClean="0"/>
              <a:t>11.11.2022</a:t>
            </a:fld>
            <a:endParaRPr lang="tr-TR"/>
          </a:p>
        </p:txBody>
      </p:sp>
      <p:sp>
        <p:nvSpPr>
          <p:cNvPr id="8" name="Alt Bilgi Yer Tutucusu 7">
            <a:extLst>
              <a:ext uri="{FF2B5EF4-FFF2-40B4-BE49-F238E27FC236}">
                <a16:creationId xmlns:a16="http://schemas.microsoft.com/office/drawing/2014/main" id="{6E83DBC9-87FE-4C04-85B0-56DC5F7DA954}"/>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61337DCF-9C52-4DE8-91FB-F59C09DBFEF0}"/>
              </a:ext>
            </a:extLst>
          </p:cNvPr>
          <p:cNvSpPr>
            <a:spLocks noGrp="1"/>
          </p:cNvSpPr>
          <p:nvPr>
            <p:ph type="sldNum" sz="quarter" idx="12"/>
          </p:nvPr>
        </p:nvSpPr>
        <p:spPr/>
        <p:txBody>
          <a:bodyPr/>
          <a:lstStyle/>
          <a:p>
            <a:fld id="{F8B52ED0-64EB-44C0-9E89-DF09B2FEF6A6}" type="slidenum">
              <a:rPr lang="tr-TR" smtClean="0"/>
              <a:t>‹#›</a:t>
            </a:fld>
            <a:endParaRPr lang="tr-TR"/>
          </a:p>
        </p:txBody>
      </p:sp>
    </p:spTree>
    <p:extLst>
      <p:ext uri="{BB962C8B-B14F-4D97-AF65-F5344CB8AC3E}">
        <p14:creationId xmlns:p14="http://schemas.microsoft.com/office/powerpoint/2010/main" val="1917251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48361FE-9A5B-433D-84D7-6D2A94C8A4CC}"/>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F8460D93-91FB-4F64-91AF-2EE62E153384}"/>
              </a:ext>
            </a:extLst>
          </p:cNvPr>
          <p:cNvSpPr>
            <a:spLocks noGrp="1"/>
          </p:cNvSpPr>
          <p:nvPr>
            <p:ph type="dt" sz="half" idx="10"/>
          </p:nvPr>
        </p:nvSpPr>
        <p:spPr/>
        <p:txBody>
          <a:bodyPr/>
          <a:lstStyle/>
          <a:p>
            <a:fld id="{F6D15485-E5BD-41CF-A660-5826EAB34D3B}" type="datetimeFigureOut">
              <a:rPr lang="tr-TR" smtClean="0"/>
              <a:t>11.11.2022</a:t>
            </a:fld>
            <a:endParaRPr lang="tr-TR"/>
          </a:p>
        </p:txBody>
      </p:sp>
      <p:sp>
        <p:nvSpPr>
          <p:cNvPr id="4" name="Alt Bilgi Yer Tutucusu 3">
            <a:extLst>
              <a:ext uri="{FF2B5EF4-FFF2-40B4-BE49-F238E27FC236}">
                <a16:creationId xmlns:a16="http://schemas.microsoft.com/office/drawing/2014/main" id="{3AA64394-64A1-4822-B4B0-4AC407E014DE}"/>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30F019E7-79F5-4C8D-A884-F7BBB5363D60}"/>
              </a:ext>
            </a:extLst>
          </p:cNvPr>
          <p:cNvSpPr>
            <a:spLocks noGrp="1"/>
          </p:cNvSpPr>
          <p:nvPr>
            <p:ph type="sldNum" sz="quarter" idx="12"/>
          </p:nvPr>
        </p:nvSpPr>
        <p:spPr/>
        <p:txBody>
          <a:bodyPr/>
          <a:lstStyle/>
          <a:p>
            <a:fld id="{F8B52ED0-64EB-44C0-9E89-DF09B2FEF6A6}" type="slidenum">
              <a:rPr lang="tr-TR" smtClean="0"/>
              <a:t>‹#›</a:t>
            </a:fld>
            <a:endParaRPr lang="tr-TR"/>
          </a:p>
        </p:txBody>
      </p:sp>
    </p:spTree>
    <p:extLst>
      <p:ext uri="{BB962C8B-B14F-4D97-AF65-F5344CB8AC3E}">
        <p14:creationId xmlns:p14="http://schemas.microsoft.com/office/powerpoint/2010/main" val="707614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6F108A42-2143-4202-BE41-6B6EDC1BEB7D}"/>
              </a:ext>
            </a:extLst>
          </p:cNvPr>
          <p:cNvSpPr>
            <a:spLocks noGrp="1"/>
          </p:cNvSpPr>
          <p:nvPr>
            <p:ph type="dt" sz="half" idx="10"/>
          </p:nvPr>
        </p:nvSpPr>
        <p:spPr/>
        <p:txBody>
          <a:bodyPr/>
          <a:lstStyle/>
          <a:p>
            <a:fld id="{F6D15485-E5BD-41CF-A660-5826EAB34D3B}" type="datetimeFigureOut">
              <a:rPr lang="tr-TR" smtClean="0"/>
              <a:t>11.11.2022</a:t>
            </a:fld>
            <a:endParaRPr lang="tr-TR"/>
          </a:p>
        </p:txBody>
      </p:sp>
      <p:sp>
        <p:nvSpPr>
          <p:cNvPr id="3" name="Alt Bilgi Yer Tutucusu 2">
            <a:extLst>
              <a:ext uri="{FF2B5EF4-FFF2-40B4-BE49-F238E27FC236}">
                <a16:creationId xmlns:a16="http://schemas.microsoft.com/office/drawing/2014/main" id="{E865DCE4-2DDE-4999-85BB-5A37AB3EF2E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A8037AE2-430A-46D8-8DF4-42FA82065F99}"/>
              </a:ext>
            </a:extLst>
          </p:cNvPr>
          <p:cNvSpPr>
            <a:spLocks noGrp="1"/>
          </p:cNvSpPr>
          <p:nvPr>
            <p:ph type="sldNum" sz="quarter" idx="12"/>
          </p:nvPr>
        </p:nvSpPr>
        <p:spPr/>
        <p:txBody>
          <a:bodyPr/>
          <a:lstStyle/>
          <a:p>
            <a:fld id="{F8B52ED0-64EB-44C0-9E89-DF09B2FEF6A6}" type="slidenum">
              <a:rPr lang="tr-TR" smtClean="0"/>
              <a:t>‹#›</a:t>
            </a:fld>
            <a:endParaRPr lang="tr-TR"/>
          </a:p>
        </p:txBody>
      </p:sp>
    </p:spTree>
    <p:extLst>
      <p:ext uri="{BB962C8B-B14F-4D97-AF65-F5344CB8AC3E}">
        <p14:creationId xmlns:p14="http://schemas.microsoft.com/office/powerpoint/2010/main" val="1325428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2AF1345-C69D-4E41-92F5-5F33CEB0796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ED8F899A-4207-4A0D-B8B0-932AC3FFA9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E1B3BFD-7EEB-4A1F-BF43-7A75BF58BF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04F3FF45-2504-4D2D-BB73-C0B80258A6C0}"/>
              </a:ext>
            </a:extLst>
          </p:cNvPr>
          <p:cNvSpPr>
            <a:spLocks noGrp="1"/>
          </p:cNvSpPr>
          <p:nvPr>
            <p:ph type="dt" sz="half" idx="10"/>
          </p:nvPr>
        </p:nvSpPr>
        <p:spPr/>
        <p:txBody>
          <a:bodyPr/>
          <a:lstStyle/>
          <a:p>
            <a:fld id="{F6D15485-E5BD-41CF-A660-5826EAB34D3B}" type="datetimeFigureOut">
              <a:rPr lang="tr-TR" smtClean="0"/>
              <a:t>11.11.2022</a:t>
            </a:fld>
            <a:endParaRPr lang="tr-TR"/>
          </a:p>
        </p:txBody>
      </p:sp>
      <p:sp>
        <p:nvSpPr>
          <p:cNvPr id="6" name="Alt Bilgi Yer Tutucusu 5">
            <a:extLst>
              <a:ext uri="{FF2B5EF4-FFF2-40B4-BE49-F238E27FC236}">
                <a16:creationId xmlns:a16="http://schemas.microsoft.com/office/drawing/2014/main" id="{2CB0B606-13E7-496C-B45F-A2D222202E3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3406BE4-F385-4FC4-B100-2FE6C2D483AD}"/>
              </a:ext>
            </a:extLst>
          </p:cNvPr>
          <p:cNvSpPr>
            <a:spLocks noGrp="1"/>
          </p:cNvSpPr>
          <p:nvPr>
            <p:ph type="sldNum" sz="quarter" idx="12"/>
          </p:nvPr>
        </p:nvSpPr>
        <p:spPr/>
        <p:txBody>
          <a:bodyPr/>
          <a:lstStyle/>
          <a:p>
            <a:fld id="{F8B52ED0-64EB-44C0-9E89-DF09B2FEF6A6}" type="slidenum">
              <a:rPr lang="tr-TR" smtClean="0"/>
              <a:t>‹#›</a:t>
            </a:fld>
            <a:endParaRPr lang="tr-TR"/>
          </a:p>
        </p:txBody>
      </p:sp>
    </p:spTree>
    <p:extLst>
      <p:ext uri="{BB962C8B-B14F-4D97-AF65-F5344CB8AC3E}">
        <p14:creationId xmlns:p14="http://schemas.microsoft.com/office/powerpoint/2010/main" val="3769939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B82F15A-A0F8-4BC9-8CAF-693306527D9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8510F82D-A5A4-41C1-818D-1CEBA0435A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84A20EB0-C283-4C90-81E0-AE0B2250CF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CA090B10-DE23-480B-85BE-7A24D69BD66A}"/>
              </a:ext>
            </a:extLst>
          </p:cNvPr>
          <p:cNvSpPr>
            <a:spLocks noGrp="1"/>
          </p:cNvSpPr>
          <p:nvPr>
            <p:ph type="dt" sz="half" idx="10"/>
          </p:nvPr>
        </p:nvSpPr>
        <p:spPr/>
        <p:txBody>
          <a:bodyPr/>
          <a:lstStyle/>
          <a:p>
            <a:fld id="{F6D15485-E5BD-41CF-A660-5826EAB34D3B}" type="datetimeFigureOut">
              <a:rPr lang="tr-TR" smtClean="0"/>
              <a:t>11.11.2022</a:t>
            </a:fld>
            <a:endParaRPr lang="tr-TR"/>
          </a:p>
        </p:txBody>
      </p:sp>
      <p:sp>
        <p:nvSpPr>
          <p:cNvPr id="6" name="Alt Bilgi Yer Tutucusu 5">
            <a:extLst>
              <a:ext uri="{FF2B5EF4-FFF2-40B4-BE49-F238E27FC236}">
                <a16:creationId xmlns:a16="http://schemas.microsoft.com/office/drawing/2014/main" id="{C8F0C907-BAB3-4DE9-BD10-9B49806258E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1C2D6A2-DB14-4481-BA33-4E9E0E3D22BE}"/>
              </a:ext>
            </a:extLst>
          </p:cNvPr>
          <p:cNvSpPr>
            <a:spLocks noGrp="1"/>
          </p:cNvSpPr>
          <p:nvPr>
            <p:ph type="sldNum" sz="quarter" idx="12"/>
          </p:nvPr>
        </p:nvSpPr>
        <p:spPr/>
        <p:txBody>
          <a:bodyPr/>
          <a:lstStyle/>
          <a:p>
            <a:fld id="{F8B52ED0-64EB-44C0-9E89-DF09B2FEF6A6}" type="slidenum">
              <a:rPr lang="tr-TR" smtClean="0"/>
              <a:t>‹#›</a:t>
            </a:fld>
            <a:endParaRPr lang="tr-TR"/>
          </a:p>
        </p:txBody>
      </p:sp>
    </p:spTree>
    <p:extLst>
      <p:ext uri="{BB962C8B-B14F-4D97-AF65-F5344CB8AC3E}">
        <p14:creationId xmlns:p14="http://schemas.microsoft.com/office/powerpoint/2010/main" val="4048357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4DA72C84-00CA-4B95-9542-5478FD4BEF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62787787-F144-498C-B34D-9058EF612A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229B393-5158-40AC-8CE7-2774143B23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D15485-E5BD-41CF-A660-5826EAB34D3B}" type="datetimeFigureOut">
              <a:rPr lang="tr-TR" smtClean="0"/>
              <a:t>11.11.2022</a:t>
            </a:fld>
            <a:endParaRPr lang="tr-TR"/>
          </a:p>
        </p:txBody>
      </p:sp>
      <p:sp>
        <p:nvSpPr>
          <p:cNvPr id="5" name="Alt Bilgi Yer Tutucusu 4">
            <a:extLst>
              <a:ext uri="{FF2B5EF4-FFF2-40B4-BE49-F238E27FC236}">
                <a16:creationId xmlns:a16="http://schemas.microsoft.com/office/drawing/2014/main" id="{91CD2CEA-98C1-4132-A119-9D59768CC1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A685E905-F671-4E92-ABF9-D98E4A685D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B52ED0-64EB-44C0-9E89-DF09B2FEF6A6}" type="slidenum">
              <a:rPr lang="tr-TR" smtClean="0"/>
              <a:t>‹#›</a:t>
            </a:fld>
            <a:endParaRPr lang="tr-TR"/>
          </a:p>
        </p:txBody>
      </p:sp>
    </p:spTree>
    <p:extLst>
      <p:ext uri="{BB962C8B-B14F-4D97-AF65-F5344CB8AC3E}">
        <p14:creationId xmlns:p14="http://schemas.microsoft.com/office/powerpoint/2010/main" val="1002556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3CCE0F4-AB22-44BC-B5DE-A2ADD5FFF4B5}"/>
              </a:ext>
            </a:extLst>
          </p:cNvPr>
          <p:cNvSpPr>
            <a:spLocks noGrp="1"/>
          </p:cNvSpPr>
          <p:nvPr>
            <p:ph type="ctrTitle"/>
          </p:nvPr>
        </p:nvSpPr>
        <p:spPr/>
        <p:txBody>
          <a:bodyPr/>
          <a:lstStyle/>
          <a:p>
            <a:r>
              <a:rPr lang="tr-TR" dirty="0" err="1"/>
              <a:t>Mısr</a:t>
            </a:r>
            <a:r>
              <a:rPr lang="tr-TR" dirty="0"/>
              <a:t> Dönemi Tıp ve Eczacılık Uygulamaları-2</a:t>
            </a:r>
          </a:p>
        </p:txBody>
      </p:sp>
      <p:sp>
        <p:nvSpPr>
          <p:cNvPr id="3" name="Alt Başlık 2">
            <a:extLst>
              <a:ext uri="{FF2B5EF4-FFF2-40B4-BE49-F238E27FC236}">
                <a16:creationId xmlns:a16="http://schemas.microsoft.com/office/drawing/2014/main" id="{92CFB934-335E-48EE-B6F1-DB1A6B9D8A0B}"/>
              </a:ext>
            </a:extLst>
          </p:cNvPr>
          <p:cNvSpPr>
            <a:spLocks noGrp="1"/>
          </p:cNvSpPr>
          <p:nvPr>
            <p:ph type="subTitle" idx="1"/>
          </p:nvPr>
        </p:nvSpPr>
        <p:spPr/>
        <p:txBody>
          <a:bodyPr/>
          <a:lstStyle/>
          <a:p>
            <a:endParaRPr lang="tr-TR"/>
          </a:p>
        </p:txBody>
      </p:sp>
    </p:spTree>
    <p:extLst>
      <p:ext uri="{BB962C8B-B14F-4D97-AF65-F5344CB8AC3E}">
        <p14:creationId xmlns:p14="http://schemas.microsoft.com/office/powerpoint/2010/main" val="3178112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3" name="Picture 7">
            <a:extLst>
              <a:ext uri="{FF2B5EF4-FFF2-40B4-BE49-F238E27FC236}">
                <a16:creationId xmlns:a16="http://schemas.microsoft.com/office/drawing/2014/main" id="{3A7D9C93-8CBF-4145-BE9D-845C81E551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1111" r="16667" b="38889"/>
          <a:stretch>
            <a:fillRect/>
          </a:stretch>
        </p:blipFill>
        <p:spPr bwMode="auto">
          <a:xfrm>
            <a:off x="4151314" y="1971676"/>
            <a:ext cx="6516687" cy="488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4" name="Rectangle 8">
            <a:extLst>
              <a:ext uri="{FF2B5EF4-FFF2-40B4-BE49-F238E27FC236}">
                <a16:creationId xmlns:a16="http://schemas.microsoft.com/office/drawing/2014/main" id="{FBFD0B9E-F7B1-4D6F-9794-820759E86E9C}"/>
              </a:ext>
            </a:extLst>
          </p:cNvPr>
          <p:cNvSpPr>
            <a:spLocks noChangeArrowheads="1"/>
          </p:cNvSpPr>
          <p:nvPr/>
        </p:nvSpPr>
        <p:spPr bwMode="auto">
          <a:xfrm>
            <a:off x="4511676" y="333375"/>
            <a:ext cx="5364163" cy="577850"/>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tr-TR" altLang="en-US">
                <a:solidFill>
                  <a:schemeClr val="tx2"/>
                </a:solidFill>
              </a:rPr>
              <a:t>Horus ve Horus’un Gözü</a:t>
            </a:r>
            <a:endParaRPr lang="en-US" altLang="en-US">
              <a:solidFill>
                <a:schemeClr val="tx2"/>
              </a:solidFill>
            </a:endParaRPr>
          </a:p>
        </p:txBody>
      </p:sp>
      <p:pic>
        <p:nvPicPr>
          <p:cNvPr id="29705" name="Picture 9">
            <a:extLst>
              <a:ext uri="{FF2B5EF4-FFF2-40B4-BE49-F238E27FC236}">
                <a16:creationId xmlns:a16="http://schemas.microsoft.com/office/drawing/2014/main" id="{BCC300BC-8A62-4A75-84FC-008D5D3B68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883" r="6366" b="2118"/>
          <a:stretch>
            <a:fillRect/>
          </a:stretch>
        </p:blipFill>
        <p:spPr bwMode="auto">
          <a:xfrm>
            <a:off x="1524000" y="0"/>
            <a:ext cx="2554288" cy="685800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nodePh="1">
                                  <p:stCondLst>
                                    <p:cond delay="0"/>
                                  </p:stCondLst>
                                  <p:endCondLst>
                                    <p:cond evt="begin" delay="0">
                                      <p:tn val="5"/>
                                    </p:cond>
                                  </p:endCondLst>
                                  <p:childTnLst>
                                    <p:set>
                                      <p:cBhvr>
                                        <p:cTn id="6" dur="1" fill="hold">
                                          <p:stCondLst>
                                            <p:cond delay="0"/>
                                          </p:stCondLst>
                                        </p:cTn>
                                        <p:tgtEl>
                                          <p:spTgt spid="29703"/>
                                        </p:tgtEl>
                                        <p:attrNameLst>
                                          <p:attrName>style.visibility</p:attrName>
                                        </p:attrNameLst>
                                      </p:cBhvr>
                                      <p:to>
                                        <p:strVal val="visible"/>
                                      </p:to>
                                    </p:set>
                                    <p:animEffect transition="in" filter="strips(downLeft)">
                                      <p:cBhvr>
                                        <p:cTn id="7" dur="500"/>
                                        <p:tgtEl>
                                          <p:spTgt spid="29703"/>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9704"/>
                                        </p:tgtEl>
                                        <p:attrNameLst>
                                          <p:attrName>style.visibility</p:attrName>
                                        </p:attrNameLst>
                                      </p:cBhvr>
                                      <p:to>
                                        <p:strVal val="visible"/>
                                      </p:to>
                                    </p:set>
                                    <p:animEffect transition="in" filter="dissolve">
                                      <p:cBhvr>
                                        <p:cTn id="11" dur="500"/>
                                        <p:tgtEl>
                                          <p:spTgt spid="29704"/>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29705"/>
                                        </p:tgtEl>
                                        <p:attrNameLst>
                                          <p:attrName>style.visibility</p:attrName>
                                        </p:attrNameLst>
                                      </p:cBhvr>
                                      <p:to>
                                        <p:strVal val="visible"/>
                                      </p:to>
                                    </p:set>
                                    <p:animEffect transition="in" filter="wipe(up)">
                                      <p:cBhvr>
                                        <p:cTn id="15" dur="500"/>
                                        <p:tgtEl>
                                          <p:spTgt spid="29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autoUpdateAnimBg="0"/>
      <p:bldP spid="29704"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Başlık">
            <a:extLst>
              <a:ext uri="{FF2B5EF4-FFF2-40B4-BE49-F238E27FC236}">
                <a16:creationId xmlns:a16="http://schemas.microsoft.com/office/drawing/2014/main" id="{CA7F62D0-CD0D-4434-97FE-3CF1FA2D7E60}"/>
              </a:ext>
            </a:extLst>
          </p:cNvPr>
          <p:cNvSpPr>
            <a:spLocks noGrp="1"/>
          </p:cNvSpPr>
          <p:nvPr>
            <p:ph type="title" idx="4294967295"/>
          </p:nvPr>
        </p:nvSpPr>
        <p:spPr>
          <a:xfrm>
            <a:off x="2208213" y="188913"/>
            <a:ext cx="7772400" cy="1143000"/>
          </a:xfrm>
        </p:spPr>
        <p:txBody>
          <a:bodyPr/>
          <a:lstStyle/>
          <a:p>
            <a:pPr eaLnBrk="1" hangingPunct="1"/>
            <a:r>
              <a:rPr lang="tr-TR" altLang="en-US" b="1">
                <a:solidFill>
                  <a:srgbClr val="FF0000"/>
                </a:solidFill>
              </a:rPr>
              <a:t>Rx</a:t>
            </a:r>
          </a:p>
        </p:txBody>
      </p:sp>
      <p:sp>
        <p:nvSpPr>
          <p:cNvPr id="87043" name="2 İçerik Yer Tutucusu">
            <a:extLst>
              <a:ext uri="{FF2B5EF4-FFF2-40B4-BE49-F238E27FC236}">
                <a16:creationId xmlns:a16="http://schemas.microsoft.com/office/drawing/2014/main" id="{15B0E000-B5CF-42C0-A7C4-BD478A58558B}"/>
              </a:ext>
            </a:extLst>
          </p:cNvPr>
          <p:cNvSpPr>
            <a:spLocks noGrp="1"/>
          </p:cNvSpPr>
          <p:nvPr>
            <p:ph idx="4294967295"/>
          </p:nvPr>
        </p:nvSpPr>
        <p:spPr>
          <a:xfrm>
            <a:off x="2351088" y="1700213"/>
            <a:ext cx="7772400" cy="4114800"/>
          </a:xfrm>
        </p:spPr>
        <p:txBody>
          <a:bodyPr/>
          <a:lstStyle/>
          <a:p>
            <a:pPr eaLnBrk="1" hangingPunct="1">
              <a:buClr>
                <a:srgbClr val="FF3300"/>
              </a:buClr>
              <a:buFont typeface="Wingdings" panose="05000000000000000000" pitchFamily="2" charset="2"/>
              <a:buChar char="Ø"/>
            </a:pPr>
            <a:r>
              <a:rPr lang="tr-TR" altLang="en-US" b="1"/>
              <a:t>Eski Mısır'da güçlü bir sembol haline gelen "</a:t>
            </a:r>
            <a:r>
              <a:rPr lang="tr-TR" altLang="en-US" b="1" i="1">
                <a:solidFill>
                  <a:srgbClr val="FF0000"/>
                </a:solidFill>
              </a:rPr>
              <a:t>The Eye of Horus</a:t>
            </a:r>
            <a:r>
              <a:rPr lang="tr-TR" altLang="en-US" b="1"/>
              <a:t> (</a:t>
            </a:r>
            <a:r>
              <a:rPr lang="tr-TR" altLang="en-US" b="1">
                <a:solidFill>
                  <a:schemeClr val="accent2"/>
                </a:solidFill>
              </a:rPr>
              <a:t>veya 'udjat'),</a:t>
            </a:r>
            <a:r>
              <a:rPr lang="tr-TR" altLang="en-US" b="1"/>
              <a:t> Sağlığını korumak ve hastalığı önlemek için kullanılmıştır.</a:t>
            </a:r>
          </a:p>
          <a:p>
            <a:pPr eaLnBrk="1" hangingPunct="1">
              <a:buClr>
                <a:srgbClr val="FF3300"/>
              </a:buClr>
              <a:buFont typeface="Wingdings" panose="05000000000000000000" pitchFamily="2" charset="2"/>
              <a:buChar char="Ø"/>
            </a:pPr>
            <a:r>
              <a:rPr lang="tr-TR" altLang="en-US" b="1"/>
              <a:t>Zaman içinde de eczacıların reçete için kullandığı bir sembol haline gelmiştir.</a:t>
            </a:r>
          </a:p>
          <a:p>
            <a:pPr eaLnBrk="1" hangingPunct="1"/>
            <a:endParaRPr lang="tr-TR" altLang="en-US" b="1"/>
          </a:p>
        </p:txBody>
      </p:sp>
      <p:sp>
        <p:nvSpPr>
          <p:cNvPr id="57348" name="3 Slayt Numarası Yer Tutucusu">
            <a:extLst>
              <a:ext uri="{FF2B5EF4-FFF2-40B4-BE49-F238E27FC236}">
                <a16:creationId xmlns:a16="http://schemas.microsoft.com/office/drawing/2014/main" id="{140DF5BE-E849-484D-8211-577BAA1B1390}"/>
              </a:ext>
            </a:extLst>
          </p:cNvPr>
          <p:cNvSpPr txBox="1">
            <a:spLocks noGrp="1"/>
          </p:cNvSpPr>
          <p:nvPr/>
        </p:nvSpPr>
        <p:spPr bwMode="auto">
          <a:xfrm>
            <a:off x="8305800"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fld id="{10636E10-B4A6-48FC-9B76-F5D48C556B51}" type="slidenum">
              <a:rPr lang="en-US" altLang="en-US" sz="1400"/>
              <a:pPr algn="r">
                <a:spcBef>
                  <a:spcPct val="0"/>
                </a:spcBef>
                <a:buFontTx/>
                <a:buNone/>
              </a:pPr>
              <a:t>11</a:t>
            </a:fld>
            <a:endParaRPr lang="en-US" altLang="en-US" sz="1400"/>
          </a:p>
        </p:txBody>
      </p:sp>
      <p:pic>
        <p:nvPicPr>
          <p:cNvPr id="87046" name="Picture 6" descr="http://www.kozmetikcerrahi.com/resimler10/pharaoh.jpg">
            <a:extLst>
              <a:ext uri="{FF2B5EF4-FFF2-40B4-BE49-F238E27FC236}">
                <a16:creationId xmlns:a16="http://schemas.microsoft.com/office/drawing/2014/main" id="{C055D6E3-407F-4328-B284-234BB4F05F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202247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7042"/>
                                        </p:tgtEl>
                                        <p:attrNameLst>
                                          <p:attrName>style.visibility</p:attrName>
                                        </p:attrNameLst>
                                      </p:cBhvr>
                                      <p:to>
                                        <p:strVal val="visible"/>
                                      </p:to>
                                    </p:set>
                                    <p:animEffect transition="in" filter="wipe(up)">
                                      <p:cBhvr>
                                        <p:cTn id="7" dur="1000"/>
                                        <p:tgtEl>
                                          <p:spTgt spid="87042"/>
                                        </p:tgtEl>
                                      </p:cBhvr>
                                    </p:animEffect>
                                  </p:childTnLst>
                                </p:cTn>
                              </p:par>
                              <p:par>
                                <p:cTn id="8" presetID="22" presetClass="entr" presetSubtype="1" fill="hold" nodeType="withEffect">
                                  <p:stCondLst>
                                    <p:cond delay="0"/>
                                  </p:stCondLst>
                                  <p:childTnLst>
                                    <p:set>
                                      <p:cBhvr>
                                        <p:cTn id="9" dur="1" fill="hold">
                                          <p:stCondLst>
                                            <p:cond delay="0"/>
                                          </p:stCondLst>
                                        </p:cTn>
                                        <p:tgtEl>
                                          <p:spTgt spid="87043">
                                            <p:txEl>
                                              <p:pRg st="0" end="0"/>
                                            </p:txEl>
                                          </p:spTgt>
                                        </p:tgtEl>
                                        <p:attrNameLst>
                                          <p:attrName>style.visibility</p:attrName>
                                        </p:attrNameLst>
                                      </p:cBhvr>
                                      <p:to>
                                        <p:strVal val="visible"/>
                                      </p:to>
                                    </p:set>
                                    <p:animEffect transition="in" filter="wipe(up)">
                                      <p:cBhvr>
                                        <p:cTn id="10" dur="1000"/>
                                        <p:tgtEl>
                                          <p:spTgt spid="87043">
                                            <p:txEl>
                                              <p:pRg st="0" end="0"/>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87043">
                                            <p:txEl>
                                              <p:pRg st="1" end="1"/>
                                            </p:txEl>
                                          </p:spTgt>
                                        </p:tgtEl>
                                        <p:attrNameLst>
                                          <p:attrName>style.visibility</p:attrName>
                                        </p:attrNameLst>
                                      </p:cBhvr>
                                      <p:to>
                                        <p:strVal val="visible"/>
                                      </p:to>
                                    </p:set>
                                    <p:animEffect transition="in" filter="wipe(up)">
                                      <p:cBhvr>
                                        <p:cTn id="13" dur="1000"/>
                                        <p:tgtEl>
                                          <p:spTgt spid="87043">
                                            <p:txEl>
                                              <p:pRg st="1" end="1"/>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87046"/>
                                        </p:tgtEl>
                                        <p:attrNameLst>
                                          <p:attrName>style.visibility</p:attrName>
                                        </p:attrNameLst>
                                      </p:cBhvr>
                                      <p:to>
                                        <p:strVal val="visible"/>
                                      </p:to>
                                    </p:set>
                                    <p:animEffect transition="in" filter="wipe(left)">
                                      <p:cBhvr>
                                        <p:cTn id="16" dur="1000"/>
                                        <p:tgtEl>
                                          <p:spTgt spid="87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Başlık">
            <a:extLst>
              <a:ext uri="{FF2B5EF4-FFF2-40B4-BE49-F238E27FC236}">
                <a16:creationId xmlns:a16="http://schemas.microsoft.com/office/drawing/2014/main" id="{AED15CEA-27F3-4CB3-8713-76F2586D446E}"/>
              </a:ext>
            </a:extLst>
          </p:cNvPr>
          <p:cNvSpPr>
            <a:spLocks noGrp="1"/>
          </p:cNvSpPr>
          <p:nvPr>
            <p:ph type="title" idx="4294967295"/>
          </p:nvPr>
        </p:nvSpPr>
        <p:spPr>
          <a:xfrm>
            <a:off x="2424113" y="0"/>
            <a:ext cx="7772400" cy="1143000"/>
          </a:xfrm>
        </p:spPr>
        <p:txBody>
          <a:bodyPr/>
          <a:lstStyle/>
          <a:p>
            <a:pPr eaLnBrk="1" hangingPunct="1"/>
            <a:r>
              <a:rPr lang="tr-TR" altLang="en-US" b="1">
                <a:solidFill>
                  <a:srgbClr val="FF3300"/>
                </a:solidFill>
              </a:rPr>
              <a:t>Rx imgesi</a:t>
            </a:r>
          </a:p>
        </p:txBody>
      </p:sp>
      <p:sp>
        <p:nvSpPr>
          <p:cNvPr id="89091" name="2 İçerik Yer Tutucusu">
            <a:extLst>
              <a:ext uri="{FF2B5EF4-FFF2-40B4-BE49-F238E27FC236}">
                <a16:creationId xmlns:a16="http://schemas.microsoft.com/office/drawing/2014/main" id="{DE3CCB76-D22C-4186-8844-BF6DA3FC3553}"/>
              </a:ext>
            </a:extLst>
          </p:cNvPr>
          <p:cNvSpPr>
            <a:spLocks noGrp="1"/>
          </p:cNvSpPr>
          <p:nvPr>
            <p:ph idx="4294967295"/>
          </p:nvPr>
        </p:nvSpPr>
        <p:spPr>
          <a:xfrm>
            <a:off x="1524000" y="1125538"/>
            <a:ext cx="9144000" cy="4343400"/>
          </a:xfrm>
        </p:spPr>
        <p:txBody>
          <a:bodyPr/>
          <a:lstStyle/>
          <a:p>
            <a:pPr eaLnBrk="1" hangingPunct="1">
              <a:buClr>
                <a:srgbClr val="FF3300"/>
              </a:buClr>
              <a:buFont typeface="Wingdings" panose="05000000000000000000" pitchFamily="2" charset="2"/>
              <a:buChar char="Ø"/>
            </a:pPr>
            <a:r>
              <a:rPr lang="tr-TR" altLang="en-US" b="1"/>
              <a:t>Rx imgesi, şahin-tanrı </a:t>
            </a:r>
            <a:r>
              <a:rPr lang="tr-TR" altLang="en-US" b="1">
                <a:solidFill>
                  <a:srgbClr val="FF0000"/>
                </a:solidFill>
              </a:rPr>
              <a:t>Horus</a:t>
            </a:r>
            <a:r>
              <a:rPr lang="tr-TR" altLang="en-US" b="1"/>
              <a:t>'un gözünü simgelemektedir. Horus'un </a:t>
            </a:r>
            <a:r>
              <a:rPr lang="tr-TR" altLang="en-US" b="1">
                <a:solidFill>
                  <a:srgbClr val="FF0000"/>
                </a:solidFill>
              </a:rPr>
              <a:t>sol göz'ü </a:t>
            </a:r>
            <a:r>
              <a:rPr lang="tr-TR" altLang="en-US" b="1">
                <a:solidFill>
                  <a:schemeClr val="accent2"/>
                </a:solidFill>
              </a:rPr>
              <a:t>ay</a:t>
            </a:r>
            <a:r>
              <a:rPr lang="tr-TR" altLang="en-US" b="1"/>
              <a:t>; </a:t>
            </a:r>
            <a:r>
              <a:rPr lang="tr-TR" altLang="en-US" b="1">
                <a:solidFill>
                  <a:srgbClr val="FF0000"/>
                </a:solidFill>
              </a:rPr>
              <a:t>sağ göz'ü </a:t>
            </a:r>
            <a:r>
              <a:rPr lang="tr-TR" altLang="en-US" b="1">
                <a:solidFill>
                  <a:schemeClr val="accent2"/>
                </a:solidFill>
              </a:rPr>
              <a:t>güneş</a:t>
            </a:r>
            <a:r>
              <a:rPr lang="tr-TR" altLang="en-US" b="1"/>
              <a:t>'i temsil etmektedir. Sağ göz "</a:t>
            </a:r>
            <a:r>
              <a:rPr lang="tr-TR" altLang="en-US" b="1">
                <a:solidFill>
                  <a:schemeClr val="accent2"/>
                </a:solidFill>
              </a:rPr>
              <a:t>ra'nın gözü</a:t>
            </a:r>
            <a:r>
              <a:rPr lang="tr-TR" altLang="en-US" b="1"/>
              <a:t>" olarak da adlandırılmaktadır. </a:t>
            </a:r>
          </a:p>
          <a:p>
            <a:pPr eaLnBrk="1" hangingPunct="1">
              <a:buClr>
                <a:srgbClr val="FF3300"/>
              </a:buClr>
              <a:buFont typeface="Wingdings" panose="05000000000000000000" pitchFamily="2" charset="2"/>
              <a:buChar char="Ø"/>
            </a:pPr>
            <a:r>
              <a:rPr lang="tr-TR" altLang="en-US" b="1"/>
              <a:t>Efsaneye göre, Horus'un gözleri güneş ve ay olarak dünyayı aydınlatmaktaydı, fakat karanlıklar tanrısı </a:t>
            </a:r>
            <a:r>
              <a:rPr lang="tr-TR" altLang="en-US" b="1">
                <a:solidFill>
                  <a:srgbClr val="FF0000"/>
                </a:solidFill>
              </a:rPr>
              <a:t>Seth</a:t>
            </a:r>
            <a:r>
              <a:rPr lang="tr-TR" altLang="en-US" b="1"/>
              <a:t>'le olan savaşta sol gözünü kaybetmiş ve göz parçalanınca, insanlar korunmasız kalmışlar. Bunun üzerine </a:t>
            </a:r>
            <a:r>
              <a:rPr lang="tr-TR" altLang="en-US" b="1">
                <a:solidFill>
                  <a:srgbClr val="FF0000"/>
                </a:solidFill>
              </a:rPr>
              <a:t>Thoth</a:t>
            </a:r>
            <a:r>
              <a:rPr lang="tr-TR" altLang="en-US" b="1"/>
              <a:t> parçaları toparlayıp bir araya getirmiş ve insanlığın kaderini değiştirmiştir.</a:t>
            </a:r>
            <a:r>
              <a:rPr lang="tr-TR" altLang="en-US"/>
              <a:t> </a:t>
            </a:r>
          </a:p>
        </p:txBody>
      </p:sp>
      <p:sp>
        <p:nvSpPr>
          <p:cNvPr id="58372" name="3 Slayt Numarası Yer Tutucusu">
            <a:extLst>
              <a:ext uri="{FF2B5EF4-FFF2-40B4-BE49-F238E27FC236}">
                <a16:creationId xmlns:a16="http://schemas.microsoft.com/office/drawing/2014/main" id="{64E83ED5-562C-4EC3-981D-51084E42835F}"/>
              </a:ext>
            </a:extLst>
          </p:cNvPr>
          <p:cNvSpPr txBox="1">
            <a:spLocks noGrp="1"/>
          </p:cNvSpPr>
          <p:nvPr/>
        </p:nvSpPr>
        <p:spPr bwMode="auto">
          <a:xfrm>
            <a:off x="807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fld id="{DE2C8F5D-B2B7-4E42-A9C5-D481EAC11561}" type="slidenum">
              <a:rPr lang="en-US" altLang="en-US" sz="1400"/>
              <a:pPr algn="r">
                <a:spcBef>
                  <a:spcPct val="0"/>
                </a:spcBef>
                <a:buFontTx/>
                <a:buNone/>
              </a:pPr>
              <a:t>12</a:t>
            </a:fld>
            <a:endParaRPr lang="en-US" altLang="en-US" sz="1400"/>
          </a:p>
        </p:txBody>
      </p:sp>
      <p:pic>
        <p:nvPicPr>
          <p:cNvPr id="89093" name="Picture 6" descr="http://www.kozmetikcerrahi.com/resimler10/pharaoh.jpg">
            <a:extLst>
              <a:ext uri="{FF2B5EF4-FFF2-40B4-BE49-F238E27FC236}">
                <a16:creationId xmlns:a16="http://schemas.microsoft.com/office/drawing/2014/main" id="{FCD6AA00-ADBE-4FC8-8548-3157AB9677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16764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9090"/>
                                        </p:tgtEl>
                                        <p:attrNameLst>
                                          <p:attrName>style.visibility</p:attrName>
                                        </p:attrNameLst>
                                      </p:cBhvr>
                                      <p:to>
                                        <p:strVal val="visible"/>
                                      </p:to>
                                    </p:set>
                                    <p:animEffect transition="in" filter="wipe(up)">
                                      <p:cBhvr>
                                        <p:cTn id="7" dur="1000"/>
                                        <p:tgtEl>
                                          <p:spTgt spid="8909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9091"/>
                                        </p:tgtEl>
                                        <p:attrNameLst>
                                          <p:attrName>style.visibility</p:attrName>
                                        </p:attrNameLst>
                                      </p:cBhvr>
                                      <p:to>
                                        <p:strVal val="visible"/>
                                      </p:to>
                                    </p:set>
                                    <p:animEffect transition="in" filter="wipe(up)">
                                      <p:cBhvr>
                                        <p:cTn id="10" dur="1000"/>
                                        <p:tgtEl>
                                          <p:spTgt spid="89091"/>
                                        </p:tgtEl>
                                      </p:cBhvr>
                                    </p:animEffect>
                                  </p:childTnLst>
                                </p:cTn>
                              </p:par>
                              <p:par>
                                <p:cTn id="11" presetID="22" presetClass="entr" presetSubtype="8" fill="hold" nodeType="withEffect">
                                  <p:stCondLst>
                                    <p:cond delay="0"/>
                                  </p:stCondLst>
                                  <p:childTnLst>
                                    <p:set>
                                      <p:cBhvr>
                                        <p:cTn id="12" dur="1" fill="hold">
                                          <p:stCondLst>
                                            <p:cond delay="0"/>
                                          </p:stCondLst>
                                        </p:cTn>
                                        <p:tgtEl>
                                          <p:spTgt spid="89093"/>
                                        </p:tgtEl>
                                        <p:attrNameLst>
                                          <p:attrName>style.visibility</p:attrName>
                                        </p:attrNameLst>
                                      </p:cBhvr>
                                      <p:to>
                                        <p:strVal val="visible"/>
                                      </p:to>
                                    </p:set>
                                    <p:animEffect transition="in" filter="wipe(left)">
                                      <p:cBhvr>
                                        <p:cTn id="13" dur="1000"/>
                                        <p:tgtEl>
                                          <p:spTgt spid="89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p:bldP spid="89091"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893" name="Picture 1029">
            <a:extLst>
              <a:ext uri="{FF2B5EF4-FFF2-40B4-BE49-F238E27FC236}">
                <a16:creationId xmlns:a16="http://schemas.microsoft.com/office/drawing/2014/main" id="{CF7317A9-2300-43AC-B2E9-BCBC6E91F1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0"/>
            <a:ext cx="3657600" cy="685800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4" name="Rectangle 1030">
            <a:extLst>
              <a:ext uri="{FF2B5EF4-FFF2-40B4-BE49-F238E27FC236}">
                <a16:creationId xmlns:a16="http://schemas.microsoft.com/office/drawing/2014/main" id="{FBBE8616-0E3E-4465-925C-B9B5F20EAF96}"/>
              </a:ext>
            </a:extLst>
          </p:cNvPr>
          <p:cNvSpPr>
            <a:spLocks noGrp="1" noChangeArrowheads="1"/>
          </p:cNvSpPr>
          <p:nvPr>
            <p:ph type="title"/>
          </p:nvPr>
        </p:nvSpPr>
        <p:spPr>
          <a:xfrm>
            <a:off x="8077200" y="3657600"/>
            <a:ext cx="2362200" cy="1066800"/>
          </a:xfrm>
        </p:spPr>
        <p:txBody>
          <a:bodyPr>
            <a:normAutofit fontScale="90000"/>
          </a:bodyPr>
          <a:lstStyle/>
          <a:p>
            <a:pPr eaLnBrk="1" hangingPunct="1"/>
            <a:r>
              <a:rPr lang="tr-TR" altLang="en-US" b="1">
                <a:solidFill>
                  <a:srgbClr val="FF0066"/>
                </a:solidFill>
              </a:rPr>
              <a:t>İsis</a:t>
            </a:r>
            <a:br>
              <a:rPr lang="tr-TR" altLang="en-US" b="1">
                <a:solidFill>
                  <a:srgbClr val="FF0066"/>
                </a:solidFill>
              </a:rPr>
            </a:br>
            <a:r>
              <a:rPr lang="tr-TR" altLang="en-US" sz="3200" b="1">
                <a:solidFill>
                  <a:srgbClr val="FF0066"/>
                </a:solidFill>
              </a:rPr>
              <a:t>Sağlık Tanrıçası</a:t>
            </a:r>
            <a:endParaRPr lang="en-US" altLang="en-US" sz="3200" b="1">
              <a:solidFill>
                <a:srgbClr val="FF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37893"/>
                                        </p:tgtEl>
                                        <p:attrNameLst>
                                          <p:attrName>style.visibility</p:attrName>
                                        </p:attrNameLst>
                                      </p:cBhvr>
                                      <p:to>
                                        <p:strVal val="visible"/>
                                      </p:to>
                                    </p:set>
                                    <p:animEffect transition="in" filter="checkerboard(across)">
                                      <p:cBhvr>
                                        <p:cTn id="7" dur="500"/>
                                        <p:tgtEl>
                                          <p:spTgt spid="37893"/>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37894"/>
                                        </p:tgtEl>
                                        <p:attrNameLst>
                                          <p:attrName>style.visibility</p:attrName>
                                        </p:attrNameLst>
                                      </p:cBhvr>
                                      <p:to>
                                        <p:strVal val="visible"/>
                                      </p:to>
                                    </p:set>
                                    <p:anim calcmode="lin" valueType="num">
                                      <p:cBhvr>
                                        <p:cTn id="11" dur="500" fill="hold"/>
                                        <p:tgtEl>
                                          <p:spTgt spid="37894"/>
                                        </p:tgtEl>
                                        <p:attrNameLst>
                                          <p:attrName>ppt_w</p:attrName>
                                        </p:attrNameLst>
                                      </p:cBhvr>
                                      <p:tavLst>
                                        <p:tav tm="0">
                                          <p:val>
                                            <p:fltVal val="0"/>
                                          </p:val>
                                        </p:tav>
                                        <p:tav tm="100000">
                                          <p:val>
                                            <p:strVal val="#ppt_w"/>
                                          </p:val>
                                        </p:tav>
                                      </p:tavLst>
                                    </p:anim>
                                    <p:anim calcmode="lin" valueType="num">
                                      <p:cBhvr>
                                        <p:cTn id="12" dur="500" fill="hold"/>
                                        <p:tgtEl>
                                          <p:spTgt spid="3789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BA1A2A4B-ED52-4929-9165-38B1E8DB0D89}"/>
              </a:ext>
            </a:extLst>
          </p:cNvPr>
          <p:cNvSpPr>
            <a:spLocks noGrp="1" noChangeArrowheads="1"/>
          </p:cNvSpPr>
          <p:nvPr>
            <p:ph type="title"/>
          </p:nvPr>
        </p:nvSpPr>
        <p:spPr>
          <a:xfrm>
            <a:off x="2208213" y="188913"/>
            <a:ext cx="7772400" cy="1143000"/>
          </a:xfrm>
        </p:spPr>
        <p:txBody>
          <a:bodyPr>
            <a:normAutofit fontScale="90000"/>
          </a:bodyPr>
          <a:lstStyle/>
          <a:p>
            <a:pPr eaLnBrk="1" hangingPunct="1"/>
            <a:r>
              <a:rPr lang="tr-TR" altLang="en-US" sz="4000" b="1">
                <a:solidFill>
                  <a:srgbClr val="FF0066"/>
                </a:solidFill>
              </a:rPr>
              <a:t>İmhotep (Barış Tanrısı)</a:t>
            </a:r>
            <a:br>
              <a:rPr lang="en-US" altLang="en-US" sz="4000" b="1">
                <a:solidFill>
                  <a:srgbClr val="FF0066"/>
                </a:solidFill>
              </a:rPr>
            </a:br>
            <a:endParaRPr lang="tr-TR" altLang="en-US" sz="4000" b="1">
              <a:solidFill>
                <a:srgbClr val="FF0066"/>
              </a:solidFill>
            </a:endParaRPr>
          </a:p>
        </p:txBody>
      </p:sp>
      <p:pic>
        <p:nvPicPr>
          <p:cNvPr id="91140" name="Picture 10" descr="http://t0.gstatic.com/images?q=tbn:ANd9GcRxbp1p11g14kuNHl9hemT3q6_8kQzuWpfrngTAr4TLcZ4PCAAIyVrO48bQcQ">
            <a:extLst>
              <a:ext uri="{FF2B5EF4-FFF2-40B4-BE49-F238E27FC236}">
                <a16:creationId xmlns:a16="http://schemas.microsoft.com/office/drawing/2014/main" id="{CB7B2405-495D-4CA4-8F19-3A47C7A0FC54}"/>
              </a:ext>
            </a:extLst>
          </p:cNvPr>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135188" y="1125539"/>
            <a:ext cx="3270250" cy="424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1141" name="Picture 5">
            <a:extLst>
              <a:ext uri="{FF2B5EF4-FFF2-40B4-BE49-F238E27FC236}">
                <a16:creationId xmlns:a16="http://schemas.microsoft.com/office/drawing/2014/main" id="{0410029C-DE4A-4909-81F2-D6FC3DEF51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7748" t="30000" r="3049"/>
          <a:stretch>
            <a:fillRect/>
          </a:stretch>
        </p:blipFill>
        <p:spPr bwMode="auto">
          <a:xfrm>
            <a:off x="6383339" y="1125538"/>
            <a:ext cx="3965575"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91140"/>
                                        </p:tgtEl>
                                        <p:attrNameLst>
                                          <p:attrName>style.visibility</p:attrName>
                                        </p:attrNameLst>
                                      </p:cBhvr>
                                      <p:to>
                                        <p:strVal val="visible"/>
                                      </p:to>
                                    </p:set>
                                    <p:animEffect transition="in" filter="strips(downRight)">
                                      <p:cBhvr>
                                        <p:cTn id="7" dur="1000"/>
                                        <p:tgtEl>
                                          <p:spTgt spid="91140"/>
                                        </p:tgtEl>
                                      </p:cBhvr>
                                    </p:animEffect>
                                  </p:childTnLst>
                                </p:cTn>
                              </p:par>
                              <p:par>
                                <p:cTn id="8" presetID="18" presetClass="entr" presetSubtype="12" fill="hold" grpId="0" nodeType="withEffect" nodePh="1">
                                  <p:stCondLst>
                                    <p:cond delay="0"/>
                                  </p:stCondLst>
                                  <p:endCondLst>
                                    <p:cond evt="begin" delay="0">
                                      <p:tn val="8"/>
                                    </p:cond>
                                  </p:endCondLst>
                                  <p:childTnLst>
                                    <p:set>
                                      <p:cBhvr>
                                        <p:cTn id="9" dur="1" fill="hold">
                                          <p:stCondLst>
                                            <p:cond delay="0"/>
                                          </p:stCondLst>
                                        </p:cTn>
                                        <p:tgtEl>
                                          <p:spTgt spid="91141"/>
                                        </p:tgtEl>
                                        <p:attrNameLst>
                                          <p:attrName>style.visibility</p:attrName>
                                        </p:attrNameLst>
                                      </p:cBhvr>
                                      <p:to>
                                        <p:strVal val="visible"/>
                                      </p:to>
                                    </p:set>
                                    <p:animEffect transition="in" filter="strips(downLeft)">
                                      <p:cBhvr>
                                        <p:cTn id="10" dur="1000"/>
                                        <p:tgtEl>
                                          <p:spTgt spid="91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4" name="Picture 6">
            <a:extLst>
              <a:ext uri="{FF2B5EF4-FFF2-40B4-BE49-F238E27FC236}">
                <a16:creationId xmlns:a16="http://schemas.microsoft.com/office/drawing/2014/main" id="{FC08D2B5-A6EB-4A0F-8FB1-77A585A62B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55" t="44444" r="10396" b="7408"/>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67" name="Metin kutusu 1">
            <a:extLst>
              <a:ext uri="{FF2B5EF4-FFF2-40B4-BE49-F238E27FC236}">
                <a16:creationId xmlns:a16="http://schemas.microsoft.com/office/drawing/2014/main" id="{18C7C0EB-26A8-4A14-9A47-191E5454FEB5}"/>
              </a:ext>
            </a:extLst>
          </p:cNvPr>
          <p:cNvSpPr txBox="1">
            <a:spLocks noChangeArrowheads="1"/>
          </p:cNvSpPr>
          <p:nvPr/>
        </p:nvSpPr>
        <p:spPr bwMode="auto">
          <a:xfrm>
            <a:off x="6959600" y="476251"/>
            <a:ext cx="3024188"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b="1">
                <a:solidFill>
                  <a:schemeClr val="tx1"/>
                </a:solidFill>
                <a:latin typeface="Times New Roman" panose="02020603050405020304" pitchFamily="18" charset="0"/>
                <a:cs typeface="Times New Roman" panose="02020603050405020304" pitchFamily="18" charset="0"/>
              </a:defRPr>
            </a:lvl1pPr>
            <a:lvl2pPr marL="742950" indent="-285750">
              <a:defRPr sz="4400" b="1">
                <a:solidFill>
                  <a:schemeClr val="tx1"/>
                </a:solidFill>
                <a:latin typeface="Times New Roman" panose="02020603050405020304" pitchFamily="18" charset="0"/>
                <a:cs typeface="Times New Roman" panose="02020603050405020304" pitchFamily="18" charset="0"/>
              </a:defRPr>
            </a:lvl2pPr>
            <a:lvl3pPr marL="1143000" indent="-228600">
              <a:defRPr sz="4400" b="1">
                <a:solidFill>
                  <a:schemeClr val="tx1"/>
                </a:solidFill>
                <a:latin typeface="Times New Roman" panose="02020603050405020304" pitchFamily="18" charset="0"/>
                <a:cs typeface="Times New Roman" panose="02020603050405020304" pitchFamily="18" charset="0"/>
              </a:defRPr>
            </a:lvl3pPr>
            <a:lvl4pPr marL="1600200" indent="-228600">
              <a:defRPr sz="4400" b="1">
                <a:solidFill>
                  <a:schemeClr val="tx1"/>
                </a:solidFill>
                <a:latin typeface="Times New Roman" panose="02020603050405020304" pitchFamily="18" charset="0"/>
                <a:cs typeface="Times New Roman" panose="02020603050405020304" pitchFamily="18" charset="0"/>
              </a:defRPr>
            </a:lvl4pPr>
            <a:lvl5pPr marL="2057400" indent="-228600">
              <a:defRPr sz="4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400" b="1">
                <a:solidFill>
                  <a:schemeClr val="tx1"/>
                </a:solidFill>
                <a:latin typeface="Times New Roman" panose="02020603050405020304" pitchFamily="18" charset="0"/>
                <a:cs typeface="Times New Roman" panose="02020603050405020304" pitchFamily="18" charset="0"/>
              </a:defRPr>
            </a:lvl9pPr>
          </a:lstStyle>
          <a:p>
            <a:r>
              <a:rPr lang="tr-TR" altLang="tr-TR"/>
              <a:t>Thoth (</a:t>
            </a:r>
            <a:r>
              <a:rPr lang="tr-TR" altLang="tr-TR" sz="3200"/>
              <a:t>Sağlık Tanrısı</a:t>
            </a:r>
            <a:r>
              <a:rPr lang="tr-TR" altLang="tr-T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afterEffect">
                                  <p:stCondLst>
                                    <p:cond delay="0"/>
                                  </p:stCondLst>
                                  <p:childTnLst>
                                    <p:set>
                                      <p:cBhvr>
                                        <p:cTn id="6" dur="1" fill="hold">
                                          <p:stCondLst>
                                            <p:cond delay="0"/>
                                          </p:stCondLst>
                                        </p:cTn>
                                        <p:tgtEl>
                                          <p:spTgt spid="58374"/>
                                        </p:tgtEl>
                                        <p:attrNameLst>
                                          <p:attrName>style.visibility</p:attrName>
                                        </p:attrNameLst>
                                      </p:cBhvr>
                                      <p:to>
                                        <p:strVal val="visible"/>
                                      </p:to>
                                    </p:set>
                                    <p:animEffect transition="in" filter="strips(downLeft)">
                                      <p:cBhvr>
                                        <p:cTn id="7" dur="500"/>
                                        <p:tgtEl>
                                          <p:spTgt spid="58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6" name="Picture 6">
            <a:extLst>
              <a:ext uri="{FF2B5EF4-FFF2-40B4-BE49-F238E27FC236}">
                <a16:creationId xmlns:a16="http://schemas.microsoft.com/office/drawing/2014/main" id="{7EF571E4-378A-493C-AA6A-26864B94B4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001"/>
          <a:stretch>
            <a:fillRect/>
          </a:stretch>
        </p:blipFill>
        <p:spPr bwMode="auto">
          <a:xfrm>
            <a:off x="1524000" y="0"/>
            <a:ext cx="4495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48" name="Picture 8">
            <a:extLst>
              <a:ext uri="{FF2B5EF4-FFF2-40B4-BE49-F238E27FC236}">
                <a16:creationId xmlns:a16="http://schemas.microsoft.com/office/drawing/2014/main" id="{E3F7B8FC-81D0-4CEF-9F7D-E32BCA1DE1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0"/>
            <a:ext cx="4648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61446"/>
                                        </p:tgtEl>
                                        <p:attrNameLst>
                                          <p:attrName>style.visibility</p:attrName>
                                        </p:attrNameLst>
                                      </p:cBhvr>
                                      <p:to>
                                        <p:strVal val="visible"/>
                                      </p:to>
                                    </p:set>
                                    <p:animEffect transition="in" filter="wipe(left)">
                                      <p:cBhvr>
                                        <p:cTn id="7" dur="500"/>
                                        <p:tgtEl>
                                          <p:spTgt spid="61446"/>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61448"/>
                                        </p:tgtEl>
                                        <p:attrNameLst>
                                          <p:attrName>style.visibility</p:attrName>
                                        </p:attrNameLst>
                                      </p:cBhvr>
                                      <p:to>
                                        <p:strVal val="visible"/>
                                      </p:to>
                                    </p:set>
                                    <p:animEffect transition="in" filter="wipe(left)">
                                      <p:cBhvr>
                                        <p:cTn id="11" dur="500"/>
                                        <p:tgtEl>
                                          <p:spTgt spid="61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6"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1027">
            <a:extLst>
              <a:ext uri="{FF2B5EF4-FFF2-40B4-BE49-F238E27FC236}">
                <a16:creationId xmlns:a16="http://schemas.microsoft.com/office/drawing/2014/main" id="{E0EE62CE-E10A-4619-89A5-63CB85AB5B50}"/>
              </a:ext>
            </a:extLst>
          </p:cNvPr>
          <p:cNvSpPr>
            <a:spLocks noGrp="1" noChangeArrowheads="1"/>
          </p:cNvSpPr>
          <p:nvPr>
            <p:ph type="body" idx="1"/>
          </p:nvPr>
        </p:nvSpPr>
        <p:spPr>
          <a:xfrm>
            <a:off x="1981200" y="1066800"/>
            <a:ext cx="8458200" cy="5029200"/>
          </a:xfrm>
        </p:spPr>
        <p:txBody>
          <a:bodyPr/>
          <a:lstStyle/>
          <a:p>
            <a:pPr eaLnBrk="1" hangingPunct="1">
              <a:buFontTx/>
              <a:buNone/>
            </a:pPr>
            <a:r>
              <a:rPr lang="en-US" altLang="en-US" b="1" u="sng">
                <a:solidFill>
                  <a:schemeClr val="accent2"/>
                </a:solidFill>
                <a:latin typeface="Arial" panose="020B0604020202020204" pitchFamily="34" charset="0"/>
                <a:cs typeface="Times New Roman" panose="02020603050405020304" pitchFamily="18" charset="0"/>
              </a:rPr>
              <a:t>2.</a:t>
            </a:r>
            <a:r>
              <a:rPr lang="en-US" altLang="en-US" b="1" u="sng">
                <a:solidFill>
                  <a:srgbClr val="FF0066"/>
                </a:solidFill>
                <a:latin typeface="Arial" panose="020B0604020202020204" pitchFamily="34" charset="0"/>
                <a:cs typeface="Times New Roman" panose="02020603050405020304" pitchFamily="18" charset="0"/>
              </a:rPr>
              <a:t>Ampirik Tedavi</a:t>
            </a:r>
            <a:endParaRPr lang="tr-TR" altLang="en-US" b="1" u="sng">
              <a:solidFill>
                <a:srgbClr val="FF0066"/>
              </a:solidFill>
              <a:latin typeface="Arial" panose="020B0604020202020204" pitchFamily="34" charset="0"/>
            </a:endParaRPr>
          </a:p>
          <a:p>
            <a:pPr eaLnBrk="1" hangingPunct="1">
              <a:buFontTx/>
              <a:buNone/>
            </a:pPr>
            <a:endParaRPr lang="en-US" altLang="en-US" b="1" u="sng">
              <a:solidFill>
                <a:srgbClr val="CC6600"/>
              </a:solidFill>
              <a:latin typeface="Arial" panose="020B0604020202020204" pitchFamily="34" charset="0"/>
            </a:endParaRPr>
          </a:p>
          <a:p>
            <a:pPr eaLnBrk="1" hangingPunct="1">
              <a:buClr>
                <a:srgbClr val="FF0066"/>
              </a:buClr>
              <a:buFont typeface="Wingdings" panose="05000000000000000000" pitchFamily="2" charset="2"/>
              <a:buChar char="Ø"/>
            </a:pPr>
            <a:r>
              <a:rPr lang="en-US" altLang="en-US" b="1">
                <a:cs typeface="Times New Roman" panose="02020603050405020304" pitchFamily="18" charset="0"/>
              </a:rPr>
              <a:t>BÜYÜCÜLER</a:t>
            </a:r>
            <a:endParaRPr lang="en-US" altLang="en-US">
              <a:cs typeface="Times New Roman" panose="02020603050405020304" pitchFamily="18" charset="0"/>
            </a:endParaRPr>
          </a:p>
          <a:p>
            <a:pPr eaLnBrk="1" hangingPunct="1">
              <a:buClr>
                <a:srgbClr val="FF0066"/>
              </a:buClr>
              <a:buFont typeface="Wingdings" panose="05000000000000000000" pitchFamily="2" charset="2"/>
              <a:buChar char="Ø"/>
            </a:pPr>
            <a:r>
              <a:rPr lang="en-US" altLang="en-US" b="1">
                <a:cs typeface="Times New Roman" panose="02020603050405020304" pitchFamily="18" charset="0"/>
              </a:rPr>
              <a:t>SEKHMET RAHİPLERİ ve</a:t>
            </a:r>
            <a:r>
              <a:rPr lang="tr-TR" altLang="en-US" b="1"/>
              <a:t> </a:t>
            </a:r>
            <a:r>
              <a:rPr lang="en-US" altLang="en-US" b="1">
                <a:cs typeface="Times New Roman" panose="02020603050405020304" pitchFamily="18" charset="0"/>
              </a:rPr>
              <a:t>HEKİMLERİ</a:t>
            </a:r>
            <a:endParaRPr lang="tr-TR" altLang="en-US" b="1">
              <a:cs typeface="Times New Roman" panose="02020603050405020304" pitchFamily="18" charset="0"/>
            </a:endParaRPr>
          </a:p>
          <a:p>
            <a:pPr eaLnBrk="1" hangingPunct="1">
              <a:buClr>
                <a:srgbClr val="FF0066"/>
              </a:buClr>
              <a:buFont typeface="Wingdings" panose="05000000000000000000" pitchFamily="2" charset="2"/>
              <a:buChar char="Ø"/>
            </a:pPr>
            <a:r>
              <a:rPr lang="tr-TR" altLang="en-US" b="1">
                <a:cs typeface="Times New Roman" panose="02020603050405020304" pitchFamily="18" charset="0"/>
              </a:rPr>
              <a:t>(Hermetik kitaplara göre tedavi )</a:t>
            </a:r>
            <a:endParaRPr lang="en-US" altLang="en-US">
              <a:cs typeface="Times New Roman" panose="02020603050405020304" pitchFamily="18" charset="0"/>
            </a:endParaRPr>
          </a:p>
          <a:p>
            <a:pPr eaLnBrk="1" hangingPunct="1">
              <a:buClr>
                <a:srgbClr val="FF0066"/>
              </a:buClr>
              <a:buFont typeface="Wingdings" panose="05000000000000000000" pitchFamily="2" charset="2"/>
              <a:buChar char="Ø"/>
            </a:pPr>
            <a:r>
              <a:rPr lang="en-US" altLang="en-US" b="1">
                <a:cs typeface="Times New Roman" panose="02020603050405020304" pitchFamily="18" charset="0"/>
              </a:rPr>
              <a:t>SİNU</a:t>
            </a:r>
            <a:r>
              <a:rPr lang="tr-TR" altLang="en-US" b="1">
                <a:cs typeface="Times New Roman" panose="02020603050405020304" pitchFamily="18" charset="0"/>
              </a:rPr>
              <a:t> (ampirik tedavi)</a:t>
            </a:r>
            <a:r>
              <a:rPr lang="en-US" altLang="en-US"/>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 calcmode="lin" valueType="num">
                                      <p:cBhvr additive="base">
                                        <p:cTn id="7" dur="500" fill="hold"/>
                                        <p:tgtEl>
                                          <p:spTgt spid="604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04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0419">
                                            <p:txEl>
                                              <p:pRg st="2" end="2"/>
                                            </p:txEl>
                                          </p:spTgt>
                                        </p:tgtEl>
                                        <p:attrNameLst>
                                          <p:attrName>style.visibility</p:attrName>
                                        </p:attrNameLst>
                                      </p:cBhvr>
                                      <p:to>
                                        <p:strVal val="visible"/>
                                      </p:to>
                                    </p:set>
                                    <p:anim calcmode="lin" valueType="num">
                                      <p:cBhvr additive="base">
                                        <p:cTn id="13" dur="500" fill="hold"/>
                                        <p:tgtEl>
                                          <p:spTgt spid="6041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04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0419">
                                            <p:txEl>
                                              <p:pRg st="3" end="3"/>
                                            </p:txEl>
                                          </p:spTgt>
                                        </p:tgtEl>
                                        <p:attrNameLst>
                                          <p:attrName>style.visibility</p:attrName>
                                        </p:attrNameLst>
                                      </p:cBhvr>
                                      <p:to>
                                        <p:strVal val="visible"/>
                                      </p:to>
                                    </p:set>
                                    <p:anim calcmode="lin" valueType="num">
                                      <p:cBhvr additive="base">
                                        <p:cTn id="19" dur="500" fill="hold"/>
                                        <p:tgtEl>
                                          <p:spTgt spid="6041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04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0419">
                                            <p:txEl>
                                              <p:pRg st="4" end="4"/>
                                            </p:txEl>
                                          </p:spTgt>
                                        </p:tgtEl>
                                        <p:attrNameLst>
                                          <p:attrName>style.visibility</p:attrName>
                                        </p:attrNameLst>
                                      </p:cBhvr>
                                      <p:to>
                                        <p:strVal val="visible"/>
                                      </p:to>
                                    </p:set>
                                    <p:anim calcmode="lin" valueType="num">
                                      <p:cBhvr additive="base">
                                        <p:cTn id="25" dur="500" fill="hold"/>
                                        <p:tgtEl>
                                          <p:spTgt spid="6041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04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0419">
                                            <p:txEl>
                                              <p:pRg st="5" end="5"/>
                                            </p:txEl>
                                          </p:spTgt>
                                        </p:tgtEl>
                                        <p:attrNameLst>
                                          <p:attrName>style.visibility</p:attrName>
                                        </p:attrNameLst>
                                      </p:cBhvr>
                                      <p:to>
                                        <p:strVal val="visible"/>
                                      </p:to>
                                    </p:set>
                                    <p:anim calcmode="lin" valueType="num">
                                      <p:cBhvr additive="base">
                                        <p:cTn id="31" dur="500" fill="hold"/>
                                        <p:tgtEl>
                                          <p:spTgt spid="6041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041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Picture 4">
            <a:extLst>
              <a:ext uri="{FF2B5EF4-FFF2-40B4-BE49-F238E27FC236}">
                <a16:creationId xmlns:a16="http://schemas.microsoft.com/office/drawing/2014/main" id="{E2FC5B60-9D8D-46C8-80F3-7ED145BE19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0013" y="836613"/>
            <a:ext cx="7129462" cy="534670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nodeType="click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circle(out)">
                                      <p:cBhvr>
                                        <p:cTn id="7" dur="1000"/>
                                        <p:tgtEl>
                                          <p:spTgt spid="76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4610FB17-8331-43BC-A090-3B67999E250D}"/>
              </a:ext>
            </a:extLst>
          </p:cNvPr>
          <p:cNvSpPr>
            <a:spLocks noGrp="1" noChangeArrowheads="1"/>
          </p:cNvSpPr>
          <p:nvPr>
            <p:ph type="body" idx="1"/>
          </p:nvPr>
        </p:nvSpPr>
        <p:spPr>
          <a:extLst>
            <a:ext uri="{909E8E84-426E-40DD-AFC4-6F175D3DCCD1}">
              <a14:hiddenFill xmlns:a14="http://schemas.microsoft.com/office/drawing/2010/main">
                <a:solidFill>
                  <a:schemeClr val="accent2"/>
                </a:solidFill>
              </a14:hiddenFill>
            </a:ext>
          </a:extLst>
        </p:spPr>
        <p:txBody>
          <a:bodyPr/>
          <a:lstStyle/>
          <a:p>
            <a:pPr eaLnBrk="1" hangingPunct="1">
              <a:buFontTx/>
              <a:buNone/>
            </a:pPr>
            <a:r>
              <a:rPr lang="tr-TR" altLang="en-US" sz="3600" b="1">
                <a:solidFill>
                  <a:schemeClr val="accent2"/>
                </a:solidFill>
                <a:latin typeface="Arial" panose="020B0604020202020204" pitchFamily="34" charset="0"/>
              </a:rPr>
              <a:t>  </a:t>
            </a:r>
            <a:r>
              <a:rPr lang="en-US" altLang="en-US" sz="3600" b="1" u="sng">
                <a:solidFill>
                  <a:schemeClr val="accent2"/>
                </a:solidFill>
                <a:latin typeface="Arial" panose="020B0604020202020204" pitchFamily="34" charset="0"/>
                <a:cs typeface="Times New Roman" panose="02020603050405020304" pitchFamily="18" charset="0"/>
              </a:rPr>
              <a:t>3.</a:t>
            </a:r>
            <a:r>
              <a:rPr lang="cs-CZ" altLang="en-US" sz="3600" b="1" u="sng">
                <a:solidFill>
                  <a:srgbClr val="FF0066"/>
                </a:solidFill>
                <a:latin typeface="Arial" panose="020B0604020202020204" pitchFamily="34" charset="0"/>
              </a:rPr>
              <a:t> </a:t>
            </a:r>
            <a:r>
              <a:rPr lang="en-US" altLang="en-US" sz="3600" b="1" u="sng">
                <a:solidFill>
                  <a:srgbClr val="FF0066"/>
                </a:solidFill>
                <a:latin typeface="Arial" panose="020B0604020202020204" pitchFamily="34" charset="0"/>
                <a:cs typeface="Times New Roman" panose="02020603050405020304" pitchFamily="18" charset="0"/>
              </a:rPr>
              <a:t>Bilimsel Tedavi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0790E34A-B85A-4360-8A38-A16EE4E7568B}"/>
              </a:ext>
            </a:extLst>
          </p:cNvPr>
          <p:cNvSpPr>
            <a:spLocks noGrp="1" noChangeArrowheads="1"/>
          </p:cNvSpPr>
          <p:nvPr>
            <p:ph type="title"/>
          </p:nvPr>
        </p:nvSpPr>
        <p:spPr>
          <a:xfrm>
            <a:off x="5951538" y="188913"/>
            <a:ext cx="4284662" cy="1503362"/>
          </a:xfrm>
        </p:spPr>
        <p:txBody>
          <a:bodyPr/>
          <a:lstStyle/>
          <a:p>
            <a:pPr eaLnBrk="1" hangingPunct="1"/>
            <a:r>
              <a:rPr lang="tr-TR" altLang="en-US" sz="4800" b="1">
                <a:solidFill>
                  <a:srgbClr val="FF3300"/>
                </a:solidFill>
              </a:rPr>
              <a:t>5. Papirüsler</a:t>
            </a:r>
          </a:p>
        </p:txBody>
      </p:sp>
      <p:sp>
        <p:nvSpPr>
          <p:cNvPr id="41987" name="Rectangle 3">
            <a:extLst>
              <a:ext uri="{FF2B5EF4-FFF2-40B4-BE49-F238E27FC236}">
                <a16:creationId xmlns:a16="http://schemas.microsoft.com/office/drawing/2014/main" id="{958F6B93-BD7D-4754-8EAC-270F3B2A3B4F}"/>
              </a:ext>
            </a:extLst>
          </p:cNvPr>
          <p:cNvSpPr>
            <a:spLocks noGrp="1" noChangeArrowheads="1"/>
          </p:cNvSpPr>
          <p:nvPr>
            <p:ph type="body" idx="1"/>
          </p:nvPr>
        </p:nvSpPr>
        <p:spPr/>
        <p:txBody>
          <a:bodyPr/>
          <a:lstStyle/>
          <a:p>
            <a:pPr eaLnBrk="1" hangingPunct="1">
              <a:buFontTx/>
              <a:buNone/>
            </a:pPr>
            <a:r>
              <a:rPr lang="en-US" altLang="en-US" b="1">
                <a:solidFill>
                  <a:srgbClr val="FF9900"/>
                </a:solidFill>
                <a:cs typeface="Times New Roman" panose="02020603050405020304" pitchFamily="18" charset="0"/>
              </a:rPr>
              <a:t>	</a:t>
            </a:r>
            <a:endParaRPr lang="en-US" altLang="en-US">
              <a:solidFill>
                <a:srgbClr val="FF9900"/>
              </a:solidFill>
            </a:endParaRPr>
          </a:p>
        </p:txBody>
      </p:sp>
      <p:pic>
        <p:nvPicPr>
          <p:cNvPr id="65540" name="Picture 4">
            <a:extLst>
              <a:ext uri="{FF2B5EF4-FFF2-40B4-BE49-F238E27FC236}">
                <a16:creationId xmlns:a16="http://schemas.microsoft.com/office/drawing/2014/main" id="{B0717E37-C96C-465E-ABB0-80C950850B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4211638" cy="3159125"/>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41" name="Picture 5">
            <a:extLst>
              <a:ext uri="{FF2B5EF4-FFF2-40B4-BE49-F238E27FC236}">
                <a16:creationId xmlns:a16="http://schemas.microsoft.com/office/drawing/2014/main" id="{EFA24E40-42AE-4C29-89F3-DBEB95DBBB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4200" y="3105150"/>
            <a:ext cx="5003800" cy="375285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5538"/>
                                        </p:tgtEl>
                                        <p:attrNameLst>
                                          <p:attrName>style.visibility</p:attrName>
                                        </p:attrNameLst>
                                      </p:cBhvr>
                                      <p:to>
                                        <p:strVal val="visible"/>
                                      </p:to>
                                    </p:set>
                                    <p:anim calcmode="lin" valueType="num">
                                      <p:cBhvr additive="base">
                                        <p:cTn id="7" dur="500" fill="hold"/>
                                        <p:tgtEl>
                                          <p:spTgt spid="65538"/>
                                        </p:tgtEl>
                                        <p:attrNameLst>
                                          <p:attrName>ppt_x</p:attrName>
                                        </p:attrNameLst>
                                      </p:cBhvr>
                                      <p:tavLst>
                                        <p:tav tm="0">
                                          <p:val>
                                            <p:strVal val="#ppt_x"/>
                                          </p:val>
                                        </p:tav>
                                        <p:tav tm="100000">
                                          <p:val>
                                            <p:strVal val="#ppt_x"/>
                                          </p:val>
                                        </p:tav>
                                      </p:tavLst>
                                    </p:anim>
                                    <p:anim calcmode="lin" valueType="num">
                                      <p:cBhvr additive="base">
                                        <p:cTn id="8" dur="500" fill="hold"/>
                                        <p:tgtEl>
                                          <p:spTgt spid="6553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3" presetClass="entr" presetSubtype="32" fill="hold" nodeType="afterEffect">
                                  <p:stCondLst>
                                    <p:cond delay="0"/>
                                  </p:stCondLst>
                                  <p:childTnLst>
                                    <p:set>
                                      <p:cBhvr>
                                        <p:cTn id="11" dur="1" fill="hold">
                                          <p:stCondLst>
                                            <p:cond delay="0"/>
                                          </p:stCondLst>
                                        </p:cTn>
                                        <p:tgtEl>
                                          <p:spTgt spid="65540"/>
                                        </p:tgtEl>
                                        <p:attrNameLst>
                                          <p:attrName>style.visibility</p:attrName>
                                        </p:attrNameLst>
                                      </p:cBhvr>
                                      <p:to>
                                        <p:strVal val="visible"/>
                                      </p:to>
                                    </p:set>
                                    <p:anim calcmode="lin" valueType="num">
                                      <p:cBhvr>
                                        <p:cTn id="12" dur="500" fill="hold"/>
                                        <p:tgtEl>
                                          <p:spTgt spid="65540"/>
                                        </p:tgtEl>
                                        <p:attrNameLst>
                                          <p:attrName>ppt_w</p:attrName>
                                        </p:attrNameLst>
                                      </p:cBhvr>
                                      <p:tavLst>
                                        <p:tav tm="0">
                                          <p:val>
                                            <p:strVal val="4*#ppt_w"/>
                                          </p:val>
                                        </p:tav>
                                        <p:tav tm="100000">
                                          <p:val>
                                            <p:strVal val="#ppt_w"/>
                                          </p:val>
                                        </p:tav>
                                      </p:tavLst>
                                    </p:anim>
                                    <p:anim calcmode="lin" valueType="num">
                                      <p:cBhvr>
                                        <p:cTn id="13" dur="500" fill="hold"/>
                                        <p:tgtEl>
                                          <p:spTgt spid="65540"/>
                                        </p:tgtEl>
                                        <p:attrNameLst>
                                          <p:attrName>ppt_h</p:attrName>
                                        </p:attrNameLst>
                                      </p:cBhvr>
                                      <p:tavLst>
                                        <p:tav tm="0">
                                          <p:val>
                                            <p:strVal val="4*#ppt_h"/>
                                          </p:val>
                                        </p:tav>
                                        <p:tav tm="100000">
                                          <p:val>
                                            <p:strVal val="#ppt_h"/>
                                          </p:val>
                                        </p:tav>
                                      </p:tavLst>
                                    </p:anim>
                                  </p:childTnLst>
                                </p:cTn>
                              </p:par>
                            </p:childTnLst>
                          </p:cTn>
                        </p:par>
                        <p:par>
                          <p:cTn id="14" fill="hold" nodeType="afterGroup">
                            <p:stCondLst>
                              <p:cond delay="1000"/>
                            </p:stCondLst>
                            <p:childTnLst>
                              <p:par>
                                <p:cTn id="15" presetID="4" presetClass="entr" presetSubtype="16" fill="hold" nodeType="afterEffect">
                                  <p:stCondLst>
                                    <p:cond delay="0"/>
                                  </p:stCondLst>
                                  <p:childTnLst>
                                    <p:set>
                                      <p:cBhvr>
                                        <p:cTn id="16" dur="1" fill="hold">
                                          <p:stCondLst>
                                            <p:cond delay="0"/>
                                          </p:stCondLst>
                                        </p:cTn>
                                        <p:tgtEl>
                                          <p:spTgt spid="65541"/>
                                        </p:tgtEl>
                                        <p:attrNameLst>
                                          <p:attrName>style.visibility</p:attrName>
                                        </p:attrNameLst>
                                      </p:cBhvr>
                                      <p:to>
                                        <p:strVal val="visible"/>
                                      </p:to>
                                    </p:set>
                                    <p:animEffect transition="in" filter="box(in)">
                                      <p:cBhvr>
                                        <p:cTn id="17" dur="500"/>
                                        <p:tgtEl>
                                          <p:spTgt spid="65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Başlık">
            <a:extLst>
              <a:ext uri="{FF2B5EF4-FFF2-40B4-BE49-F238E27FC236}">
                <a16:creationId xmlns:a16="http://schemas.microsoft.com/office/drawing/2014/main" id="{C0261475-47BA-4877-A30C-B8A5E389CA57}"/>
              </a:ext>
            </a:extLst>
          </p:cNvPr>
          <p:cNvSpPr>
            <a:spLocks noGrp="1"/>
          </p:cNvSpPr>
          <p:nvPr>
            <p:ph type="title" idx="4294967295"/>
          </p:nvPr>
        </p:nvSpPr>
        <p:spPr/>
        <p:txBody>
          <a:bodyPr/>
          <a:lstStyle/>
          <a:p>
            <a:pPr eaLnBrk="1" hangingPunct="1"/>
            <a:r>
              <a:rPr lang="tr-TR" altLang="en-US" sz="4000" b="1">
                <a:solidFill>
                  <a:srgbClr val="FF3300"/>
                </a:solidFill>
              </a:rPr>
              <a:t>Mısır’da Hastalık Tanı Yöntemleri</a:t>
            </a:r>
          </a:p>
        </p:txBody>
      </p:sp>
      <p:sp>
        <p:nvSpPr>
          <p:cNvPr id="94211" name="2 İçerik Yer Tutucusu">
            <a:extLst>
              <a:ext uri="{FF2B5EF4-FFF2-40B4-BE49-F238E27FC236}">
                <a16:creationId xmlns:a16="http://schemas.microsoft.com/office/drawing/2014/main" id="{246ED306-3419-436E-A6DE-428ED2453A83}"/>
              </a:ext>
            </a:extLst>
          </p:cNvPr>
          <p:cNvSpPr>
            <a:spLocks noGrp="1"/>
          </p:cNvSpPr>
          <p:nvPr>
            <p:ph idx="4294967295"/>
          </p:nvPr>
        </p:nvSpPr>
        <p:spPr/>
        <p:txBody>
          <a:bodyPr/>
          <a:lstStyle/>
          <a:p>
            <a:pPr eaLnBrk="1" hangingPunct="1">
              <a:buClr>
                <a:srgbClr val="FF3300"/>
              </a:buClr>
              <a:buFont typeface="Wingdings" panose="05000000000000000000" pitchFamily="2" charset="2"/>
              <a:buChar char="Ø"/>
            </a:pPr>
            <a:r>
              <a:rPr lang="tr-TR" altLang="en-US" b="1"/>
              <a:t>Her ölümden sonra ölüm sebebinin araştırıldığı Mısır’da hastalık teşhisi için, </a:t>
            </a:r>
            <a:r>
              <a:rPr lang="tr-TR" altLang="en-US" b="1">
                <a:solidFill>
                  <a:schemeClr val="accent2"/>
                </a:solidFill>
              </a:rPr>
              <a:t>elle muayene</a:t>
            </a:r>
            <a:r>
              <a:rPr lang="tr-TR" altLang="en-US" b="1"/>
              <a:t>, </a:t>
            </a:r>
            <a:r>
              <a:rPr lang="tr-TR" altLang="en-US" b="1">
                <a:solidFill>
                  <a:schemeClr val="accent2"/>
                </a:solidFill>
              </a:rPr>
              <a:t>kulakla dinleme</a:t>
            </a:r>
            <a:r>
              <a:rPr lang="tr-TR" altLang="en-US" b="1"/>
              <a:t> ve </a:t>
            </a:r>
            <a:r>
              <a:rPr lang="tr-TR" altLang="en-US" b="1">
                <a:solidFill>
                  <a:schemeClr val="accent2"/>
                </a:solidFill>
              </a:rPr>
              <a:t>gözle kontrol</a:t>
            </a:r>
            <a:r>
              <a:rPr lang="tr-TR" altLang="en-US" b="1"/>
              <a:t> kullanılmaktaydı. </a:t>
            </a:r>
          </a:p>
          <a:p>
            <a:pPr eaLnBrk="1" hangingPunct="1">
              <a:buClr>
                <a:srgbClr val="FF3300"/>
              </a:buClr>
              <a:buFont typeface="Wingdings" panose="05000000000000000000" pitchFamily="2" charset="2"/>
              <a:buChar char="Ø"/>
            </a:pPr>
            <a:r>
              <a:rPr lang="tr-TR" altLang="en-US" b="1">
                <a:solidFill>
                  <a:schemeClr val="accent2"/>
                </a:solidFill>
              </a:rPr>
              <a:t>Dışkı </a:t>
            </a:r>
            <a:r>
              <a:rPr lang="tr-TR" altLang="en-US" b="1"/>
              <a:t>ve </a:t>
            </a:r>
            <a:r>
              <a:rPr lang="tr-TR" altLang="en-US" b="1">
                <a:solidFill>
                  <a:schemeClr val="accent2"/>
                </a:solidFill>
              </a:rPr>
              <a:t>idrar </a:t>
            </a:r>
            <a:r>
              <a:rPr lang="tr-TR" altLang="en-US" b="1"/>
              <a:t>tetkiki yapılmakta ve </a:t>
            </a:r>
            <a:r>
              <a:rPr lang="tr-TR" altLang="en-US" b="1">
                <a:solidFill>
                  <a:schemeClr val="accent2"/>
                </a:solidFill>
              </a:rPr>
              <a:t>nabız</a:t>
            </a:r>
            <a:r>
              <a:rPr lang="tr-TR" altLang="en-US" b="1"/>
              <a:t> kontrol edilmekteydi. </a:t>
            </a:r>
          </a:p>
          <a:p>
            <a:pPr eaLnBrk="1" hangingPunct="1"/>
            <a:endParaRPr lang="tr-TR" altLang="en-US" b="1"/>
          </a:p>
        </p:txBody>
      </p:sp>
      <p:sp>
        <p:nvSpPr>
          <p:cNvPr id="71684" name="3 Slayt Numarası Yer Tutucusu">
            <a:extLst>
              <a:ext uri="{FF2B5EF4-FFF2-40B4-BE49-F238E27FC236}">
                <a16:creationId xmlns:a16="http://schemas.microsoft.com/office/drawing/2014/main" id="{7701FA30-0453-4FCA-91E5-61FF11774C97}"/>
              </a:ext>
            </a:extLst>
          </p:cNvPr>
          <p:cNvSpPr txBox="1">
            <a:spLocks noGrp="1"/>
          </p:cNvSpPr>
          <p:nvPr/>
        </p:nvSpPr>
        <p:spPr bwMode="auto">
          <a:xfrm>
            <a:off x="807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fld id="{44B947F5-894B-4306-9775-B25AD8F227C1}" type="slidenum">
              <a:rPr lang="en-US" altLang="en-US" sz="1400"/>
              <a:pPr algn="r">
                <a:spcBef>
                  <a:spcPct val="0"/>
                </a:spcBef>
                <a:buFontTx/>
                <a:buNone/>
              </a:pPr>
              <a:t>20</a:t>
            </a:fld>
            <a:endParaRPr lang="en-US" altLang="en-US" sz="1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4210"/>
                                        </p:tgtEl>
                                        <p:attrNameLst>
                                          <p:attrName>style.visibility</p:attrName>
                                        </p:attrNameLst>
                                      </p:cBhvr>
                                      <p:to>
                                        <p:strVal val="visible"/>
                                      </p:to>
                                    </p:set>
                                    <p:animEffect transition="in" filter="wipe(up)">
                                      <p:cBhvr>
                                        <p:cTn id="7" dur="1000"/>
                                        <p:tgtEl>
                                          <p:spTgt spid="94210"/>
                                        </p:tgtEl>
                                      </p:cBhvr>
                                    </p:animEffect>
                                  </p:childTnLst>
                                </p:cTn>
                              </p:par>
                            </p:childTnLst>
                          </p:cTn>
                        </p:par>
                        <p:par>
                          <p:cTn id="8" fill="hold" nodeType="afterGroup">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94211"/>
                                        </p:tgtEl>
                                        <p:attrNameLst>
                                          <p:attrName>style.visibility</p:attrName>
                                        </p:attrNameLst>
                                      </p:cBhvr>
                                      <p:to>
                                        <p:strVal val="visible"/>
                                      </p:to>
                                    </p:set>
                                    <p:animEffect transition="in" filter="wipe(down)">
                                      <p:cBhvr>
                                        <p:cTn id="11" dur="1000"/>
                                        <p:tgtEl>
                                          <p:spTgt spid="94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p:bldP spid="942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a:extLst>
              <a:ext uri="{FF2B5EF4-FFF2-40B4-BE49-F238E27FC236}">
                <a16:creationId xmlns:a16="http://schemas.microsoft.com/office/drawing/2014/main" id="{10227B65-D540-43A0-B6A4-8AD6910963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1" y="620713"/>
            <a:ext cx="5903913" cy="5548312"/>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5" fill="hold" nodeType="click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checkerboard(down)">
                                      <p:cBhvr>
                                        <p:cTn id="7" dur="1000"/>
                                        <p:tgtEl>
                                          <p:spTgt spid="74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Başlık">
            <a:extLst>
              <a:ext uri="{FF2B5EF4-FFF2-40B4-BE49-F238E27FC236}">
                <a16:creationId xmlns:a16="http://schemas.microsoft.com/office/drawing/2014/main" id="{9B511B91-ED55-440D-A6F7-BF5902D3D3CB}"/>
              </a:ext>
            </a:extLst>
          </p:cNvPr>
          <p:cNvSpPr>
            <a:spLocks noGrp="1"/>
          </p:cNvSpPr>
          <p:nvPr>
            <p:ph type="title" idx="4294967295"/>
          </p:nvPr>
        </p:nvSpPr>
        <p:spPr>
          <a:xfrm>
            <a:off x="2208213" y="0"/>
            <a:ext cx="7772400" cy="1143000"/>
          </a:xfrm>
        </p:spPr>
        <p:txBody>
          <a:bodyPr/>
          <a:lstStyle/>
          <a:p>
            <a:pPr eaLnBrk="1" hangingPunct="1"/>
            <a:r>
              <a:rPr lang="tr-TR" altLang="en-US" b="1">
                <a:solidFill>
                  <a:srgbClr val="FF3300"/>
                </a:solidFill>
              </a:rPr>
              <a:t>Mısır’da Tedavi Yöntemleri</a:t>
            </a:r>
          </a:p>
        </p:txBody>
      </p:sp>
      <p:sp>
        <p:nvSpPr>
          <p:cNvPr id="95235" name="2 İçerik Yer Tutucusu">
            <a:extLst>
              <a:ext uri="{FF2B5EF4-FFF2-40B4-BE49-F238E27FC236}">
                <a16:creationId xmlns:a16="http://schemas.microsoft.com/office/drawing/2014/main" id="{BF8885D7-E1BB-4440-9180-BB64E309A9A6}"/>
              </a:ext>
            </a:extLst>
          </p:cNvPr>
          <p:cNvSpPr>
            <a:spLocks noGrp="1"/>
          </p:cNvSpPr>
          <p:nvPr>
            <p:ph idx="4294967295"/>
          </p:nvPr>
        </p:nvSpPr>
        <p:spPr>
          <a:xfrm>
            <a:off x="2208213" y="981075"/>
            <a:ext cx="7772400" cy="5264150"/>
          </a:xfrm>
        </p:spPr>
        <p:txBody>
          <a:bodyPr/>
          <a:lstStyle/>
          <a:p>
            <a:pPr algn="just" eaLnBrk="1" hangingPunct="1">
              <a:buClr>
                <a:srgbClr val="FF3300"/>
              </a:buClr>
              <a:buFont typeface="Wingdings" panose="05000000000000000000" pitchFamily="2" charset="2"/>
              <a:buChar char="Ø"/>
            </a:pPr>
            <a:r>
              <a:rPr lang="tr-TR" altLang="en-US" b="1"/>
              <a:t>Dini, sihirsel ve ilaçla (bitkisel, hayvansal ve madensel droglarla) tedavinin geçerli olduğu Mısır’da; cerrahi ve koruyucu tıp da gelişmişti. </a:t>
            </a:r>
          </a:p>
          <a:p>
            <a:pPr algn="just" eaLnBrk="1" hangingPunct="1">
              <a:buClr>
                <a:srgbClr val="FF3300"/>
              </a:buClr>
              <a:buFont typeface="Wingdings" panose="05000000000000000000" pitchFamily="2" charset="2"/>
              <a:buChar char="Ø"/>
            </a:pPr>
            <a:r>
              <a:rPr lang="tr-TR" altLang="en-US" b="1"/>
              <a:t>Kırık-çıkık tedavisi, sünnet, el-ayak ameliyatları, hadımlaştırma gibi cerrahi müdahaleler çok sık uygulanmaktaydı. </a:t>
            </a:r>
          </a:p>
          <a:p>
            <a:pPr algn="just" eaLnBrk="1" hangingPunct="1">
              <a:buClr>
                <a:srgbClr val="FF3300"/>
              </a:buClr>
              <a:buFont typeface="Wingdings" panose="05000000000000000000" pitchFamily="2" charset="2"/>
              <a:buChar char="Ø"/>
            </a:pPr>
            <a:r>
              <a:rPr lang="tr-TR" altLang="en-US" b="1"/>
              <a:t>“</a:t>
            </a:r>
            <a:r>
              <a:rPr lang="tr-TR" altLang="en-US" b="1">
                <a:solidFill>
                  <a:srgbClr val="FF3300"/>
                </a:solidFill>
              </a:rPr>
              <a:t>Pierre Memphite-menfis taşı</a:t>
            </a:r>
            <a:r>
              <a:rPr lang="tr-TR" altLang="en-US" b="1"/>
              <a:t>” ile hastayı uyutarak ameliyat etmekteydiler. Menfis taşının üzerine dökülen </a:t>
            </a:r>
            <a:r>
              <a:rPr lang="tr-TR" altLang="en-US" b="1">
                <a:solidFill>
                  <a:schemeClr val="accent2"/>
                </a:solidFill>
              </a:rPr>
              <a:t>sirke,</a:t>
            </a:r>
            <a:r>
              <a:rPr lang="tr-TR" altLang="en-US" b="1"/>
              <a:t> karbonik asit ortaya çıkartmakta bu da anestezi etkisi yaratarak hastanın uyumasını sağlamaktaydı. </a:t>
            </a:r>
          </a:p>
        </p:txBody>
      </p:sp>
      <p:sp>
        <p:nvSpPr>
          <p:cNvPr id="74756" name="3 Slayt Numarası Yer Tutucusu">
            <a:extLst>
              <a:ext uri="{FF2B5EF4-FFF2-40B4-BE49-F238E27FC236}">
                <a16:creationId xmlns:a16="http://schemas.microsoft.com/office/drawing/2014/main" id="{4450F0D4-5049-4957-AD4B-50ACD50FCF6D}"/>
              </a:ext>
            </a:extLst>
          </p:cNvPr>
          <p:cNvSpPr txBox="1">
            <a:spLocks noGrp="1"/>
          </p:cNvSpPr>
          <p:nvPr/>
        </p:nvSpPr>
        <p:spPr bwMode="auto">
          <a:xfrm>
            <a:off x="807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fld id="{58A04D4B-2311-407D-8519-F7E2163ADEA1}" type="slidenum">
              <a:rPr lang="en-US" altLang="en-US" sz="1400"/>
              <a:pPr algn="r">
                <a:spcBef>
                  <a:spcPct val="0"/>
                </a:spcBef>
                <a:buFontTx/>
                <a:buNone/>
              </a:pPr>
              <a:t>22</a:t>
            </a:fld>
            <a:endParaRPr lang="en-US" altLang="en-US" sz="1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5234"/>
                                        </p:tgtEl>
                                        <p:attrNameLst>
                                          <p:attrName>style.visibility</p:attrName>
                                        </p:attrNameLst>
                                      </p:cBhvr>
                                      <p:to>
                                        <p:strVal val="visible"/>
                                      </p:to>
                                    </p:set>
                                    <p:animEffect transition="in" filter="wipe(left)">
                                      <p:cBhvr>
                                        <p:cTn id="7" dur="1000"/>
                                        <p:tgtEl>
                                          <p:spTgt spid="95234"/>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5235"/>
                                        </p:tgtEl>
                                        <p:attrNameLst>
                                          <p:attrName>style.visibility</p:attrName>
                                        </p:attrNameLst>
                                      </p:cBhvr>
                                      <p:to>
                                        <p:strVal val="visible"/>
                                      </p:to>
                                    </p:set>
                                    <p:animEffect transition="in" filter="wipe(left)">
                                      <p:cBhvr>
                                        <p:cTn id="11" dur="1000"/>
                                        <p:tgtEl>
                                          <p:spTgt spid="95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p:bldP spid="9523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8" name="Picture 6">
            <a:extLst>
              <a:ext uri="{FF2B5EF4-FFF2-40B4-BE49-F238E27FC236}">
                <a16:creationId xmlns:a16="http://schemas.microsoft.com/office/drawing/2014/main" id="{8DD8E8F5-015B-4765-B7DE-37D642B116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791" t="14035" r="6593" b="7475"/>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nodePh="1">
                                  <p:stCondLst>
                                    <p:cond delay="0"/>
                                  </p:stCondLst>
                                  <p:endCondLst>
                                    <p:cond evt="begin" delay="0">
                                      <p:tn val="5"/>
                                    </p:cond>
                                  </p:endCondLst>
                                  <p:childTnLst>
                                    <p:set>
                                      <p:cBhvr>
                                        <p:cTn id="6" dur="1" fill="hold">
                                          <p:stCondLst>
                                            <p:cond delay="0"/>
                                          </p:stCondLst>
                                        </p:cTn>
                                        <p:tgtEl>
                                          <p:spTgt spid="54278"/>
                                        </p:tgtEl>
                                        <p:attrNameLst>
                                          <p:attrName>style.visibility</p:attrName>
                                        </p:attrNameLst>
                                      </p:cBhvr>
                                      <p:to>
                                        <p:strVal val="visible"/>
                                      </p:to>
                                    </p:set>
                                    <p:animEffect transition="in" filter="strips(downLeft)">
                                      <p:cBhvr>
                                        <p:cTn id="7" dur="500"/>
                                        <p:tgtEl>
                                          <p:spTgt spid="54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8"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a:extLst>
              <a:ext uri="{FF2B5EF4-FFF2-40B4-BE49-F238E27FC236}">
                <a16:creationId xmlns:a16="http://schemas.microsoft.com/office/drawing/2014/main" id="{B3F03382-0829-42E0-A44F-8EAF22004C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
            <a:ext cx="4684713" cy="5013325"/>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0" name="Picture 6">
            <a:extLst>
              <a:ext uri="{FF2B5EF4-FFF2-40B4-BE49-F238E27FC236}">
                <a16:creationId xmlns:a16="http://schemas.microsoft.com/office/drawing/2014/main" id="{0CAA6F12-49E2-461B-AC0F-6AF7B14C96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9200" y="0"/>
            <a:ext cx="4368800" cy="685800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wipe(up)">
                                      <p:cBhvr>
                                        <p:cTn id="7" dur="500"/>
                                        <p:tgtEl>
                                          <p:spTgt spid="21509"/>
                                        </p:tgtEl>
                                      </p:cBhvr>
                                    </p:animEffect>
                                  </p:childTnLst>
                                </p:cTn>
                              </p:par>
                              <p:par>
                                <p:cTn id="8" presetID="22" presetClass="entr" presetSubtype="4" fill="hold" nodeType="withEffect">
                                  <p:stCondLst>
                                    <p:cond delay="0"/>
                                  </p:stCondLst>
                                  <p:childTnLst>
                                    <p:set>
                                      <p:cBhvr>
                                        <p:cTn id="9" dur="1" fill="hold">
                                          <p:stCondLst>
                                            <p:cond delay="0"/>
                                          </p:stCondLst>
                                        </p:cTn>
                                        <p:tgtEl>
                                          <p:spTgt spid="21510"/>
                                        </p:tgtEl>
                                        <p:attrNameLst>
                                          <p:attrName>style.visibility</p:attrName>
                                        </p:attrNameLst>
                                      </p:cBhvr>
                                      <p:to>
                                        <p:strVal val="visible"/>
                                      </p:to>
                                    </p:set>
                                    <p:animEffect transition="in" filter="wipe(down)">
                                      <p:cBhvr>
                                        <p:cTn id="10" dur="10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Başlık">
            <a:extLst>
              <a:ext uri="{FF2B5EF4-FFF2-40B4-BE49-F238E27FC236}">
                <a16:creationId xmlns:a16="http://schemas.microsoft.com/office/drawing/2014/main" id="{CB2374B6-543A-4945-A190-9BB4F40506B7}"/>
              </a:ext>
            </a:extLst>
          </p:cNvPr>
          <p:cNvSpPr>
            <a:spLocks noGrp="1"/>
          </p:cNvSpPr>
          <p:nvPr>
            <p:ph type="title" idx="4294967295"/>
          </p:nvPr>
        </p:nvSpPr>
        <p:spPr>
          <a:xfrm>
            <a:off x="2208213" y="0"/>
            <a:ext cx="7772400" cy="1143000"/>
          </a:xfrm>
        </p:spPr>
        <p:txBody>
          <a:bodyPr/>
          <a:lstStyle/>
          <a:p>
            <a:pPr eaLnBrk="1" hangingPunct="1"/>
            <a:r>
              <a:rPr lang="tr-TR" altLang="en-US" b="1">
                <a:solidFill>
                  <a:srgbClr val="FF3300"/>
                </a:solidFill>
              </a:rPr>
              <a:t>Mısır’da Tedavi Yöntemleri</a:t>
            </a:r>
          </a:p>
        </p:txBody>
      </p:sp>
      <p:sp>
        <p:nvSpPr>
          <p:cNvPr id="96259" name="2 İçerik Yer Tutucusu">
            <a:extLst>
              <a:ext uri="{FF2B5EF4-FFF2-40B4-BE49-F238E27FC236}">
                <a16:creationId xmlns:a16="http://schemas.microsoft.com/office/drawing/2014/main" id="{A25BC994-1F16-4365-B038-BD7550FAD853}"/>
              </a:ext>
            </a:extLst>
          </p:cNvPr>
          <p:cNvSpPr>
            <a:spLocks noGrp="1"/>
          </p:cNvSpPr>
          <p:nvPr>
            <p:ph idx="4294967295"/>
          </p:nvPr>
        </p:nvSpPr>
        <p:spPr>
          <a:xfrm>
            <a:off x="1752601" y="1314450"/>
            <a:ext cx="8582025" cy="4648200"/>
          </a:xfrm>
        </p:spPr>
        <p:txBody>
          <a:bodyPr/>
          <a:lstStyle/>
          <a:p>
            <a:pPr eaLnBrk="1" hangingPunct="1">
              <a:buClr>
                <a:srgbClr val="FF3300"/>
              </a:buClr>
              <a:buFont typeface="Wingdings" panose="05000000000000000000" pitchFamily="2" charset="2"/>
              <a:buChar char="Ø"/>
            </a:pPr>
            <a:r>
              <a:rPr lang="tr-TR" altLang="en-US" b="1"/>
              <a:t>Fırtına, toz ve sineklerin neden olduğu göz hastalıkları çok görüldüğü için, sihrin yanı sıra </a:t>
            </a:r>
            <a:r>
              <a:rPr lang="tr-TR" altLang="en-US" b="1">
                <a:solidFill>
                  <a:schemeClr val="accent2"/>
                </a:solidFill>
              </a:rPr>
              <a:t>bakır sülfat</a:t>
            </a:r>
            <a:r>
              <a:rPr lang="tr-TR" altLang="en-US" b="1"/>
              <a:t>, </a:t>
            </a:r>
            <a:r>
              <a:rPr lang="tr-TR" altLang="en-US" b="1">
                <a:solidFill>
                  <a:schemeClr val="accent2"/>
                </a:solidFill>
              </a:rPr>
              <a:t>kursun sülfat</a:t>
            </a:r>
            <a:r>
              <a:rPr lang="tr-TR" altLang="en-US" b="1"/>
              <a:t> ve </a:t>
            </a:r>
            <a:r>
              <a:rPr lang="tr-TR" altLang="en-US" b="1">
                <a:solidFill>
                  <a:schemeClr val="accent2"/>
                </a:solidFill>
              </a:rPr>
              <a:t>kükürt </a:t>
            </a:r>
            <a:r>
              <a:rPr lang="tr-TR" altLang="en-US" b="1"/>
              <a:t>kullanılmaktaydı. </a:t>
            </a:r>
          </a:p>
          <a:p>
            <a:pPr eaLnBrk="1" hangingPunct="1">
              <a:buClr>
                <a:srgbClr val="FF3300"/>
              </a:buClr>
              <a:buFont typeface="Wingdings" panose="05000000000000000000" pitchFamily="2" charset="2"/>
              <a:buChar char="Ø"/>
            </a:pPr>
            <a:r>
              <a:rPr lang="tr-TR" altLang="en-US" b="1"/>
              <a:t>Uterus kanamalarına karşı tampon uygulaması yapıyorlardı. Gebelik teşhisi, gebelikten korunmak ve bebeğin cinsiyetini tayin etmek için bazı yöntemler kullanmaktaydılar.</a:t>
            </a:r>
            <a:r>
              <a:rPr lang="tr-TR" altLang="en-US"/>
              <a:t> </a:t>
            </a:r>
          </a:p>
        </p:txBody>
      </p:sp>
      <p:sp>
        <p:nvSpPr>
          <p:cNvPr id="80900" name="3 Slayt Numarası Yer Tutucusu">
            <a:extLst>
              <a:ext uri="{FF2B5EF4-FFF2-40B4-BE49-F238E27FC236}">
                <a16:creationId xmlns:a16="http://schemas.microsoft.com/office/drawing/2014/main" id="{AE6E9800-67BF-491E-BE39-8CBA29D7A167}"/>
              </a:ext>
            </a:extLst>
          </p:cNvPr>
          <p:cNvSpPr txBox="1">
            <a:spLocks noGrp="1"/>
          </p:cNvSpPr>
          <p:nvPr/>
        </p:nvSpPr>
        <p:spPr bwMode="auto">
          <a:xfrm>
            <a:off x="807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fld id="{29AAF847-1C63-41A7-A01C-2E3DB3712E55}" type="slidenum">
              <a:rPr lang="en-US" altLang="en-US" sz="1400"/>
              <a:pPr algn="r">
                <a:spcBef>
                  <a:spcPct val="0"/>
                </a:spcBef>
                <a:buFontTx/>
                <a:buNone/>
              </a:pPr>
              <a:t>25</a:t>
            </a:fld>
            <a:endParaRPr lang="en-US" altLang="en-US" sz="1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6258"/>
                                        </p:tgtEl>
                                        <p:attrNameLst>
                                          <p:attrName>style.visibility</p:attrName>
                                        </p:attrNameLst>
                                      </p:cBhvr>
                                      <p:to>
                                        <p:strVal val="visible"/>
                                      </p:to>
                                    </p:set>
                                    <p:animEffect transition="in" filter="wipe(up)">
                                      <p:cBhvr>
                                        <p:cTn id="7" dur="1000"/>
                                        <p:tgtEl>
                                          <p:spTgt spid="96258"/>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6259"/>
                                        </p:tgtEl>
                                        <p:attrNameLst>
                                          <p:attrName>style.visibility</p:attrName>
                                        </p:attrNameLst>
                                      </p:cBhvr>
                                      <p:to>
                                        <p:strVal val="visible"/>
                                      </p:to>
                                    </p:set>
                                    <p:animEffect transition="in" filter="wipe(left)">
                                      <p:cBhvr>
                                        <p:cTn id="11" dur="1000"/>
                                        <p:tgtEl>
                                          <p:spTgt spid="96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p:bldP spid="9625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0" name="Picture 4">
            <a:extLst>
              <a:ext uri="{FF2B5EF4-FFF2-40B4-BE49-F238E27FC236}">
                <a16:creationId xmlns:a16="http://schemas.microsoft.com/office/drawing/2014/main" id="{CDF0683B-53F7-47CE-919B-639CE39991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1" y="836614"/>
            <a:ext cx="7705725" cy="4187825"/>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nodeType="clickEffect">
                                  <p:stCondLst>
                                    <p:cond delay="0"/>
                                  </p:stCondLst>
                                  <p:childTnLst>
                                    <p:set>
                                      <p:cBhvr>
                                        <p:cTn id="6" dur="1" fill="hold">
                                          <p:stCondLst>
                                            <p:cond delay="0"/>
                                          </p:stCondLst>
                                        </p:cTn>
                                        <p:tgtEl>
                                          <p:spTgt spid="75780"/>
                                        </p:tgtEl>
                                        <p:attrNameLst>
                                          <p:attrName>style.visibility</p:attrName>
                                        </p:attrNameLst>
                                      </p:cBhvr>
                                      <p:to>
                                        <p:strVal val="visible"/>
                                      </p:to>
                                    </p:set>
                                    <p:animEffect transition="in" filter="diamond(out)">
                                      <p:cBhvr>
                                        <p:cTn id="7" dur="1000"/>
                                        <p:tgtEl>
                                          <p:spTgt spid="75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2" name="Picture 6">
            <a:extLst>
              <a:ext uri="{FF2B5EF4-FFF2-40B4-BE49-F238E27FC236}">
                <a16:creationId xmlns:a16="http://schemas.microsoft.com/office/drawing/2014/main" id="{5F2001B2-DD57-4155-A645-911157F24D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08"/>
          <a:stretch>
            <a:fillRect/>
          </a:stretch>
        </p:blipFill>
        <p:spPr bwMode="auto">
          <a:xfrm>
            <a:off x="1524001" y="1"/>
            <a:ext cx="3802063" cy="3933825"/>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3" name="Picture 7">
            <a:extLst>
              <a:ext uri="{FF2B5EF4-FFF2-40B4-BE49-F238E27FC236}">
                <a16:creationId xmlns:a16="http://schemas.microsoft.com/office/drawing/2014/main" id="{2B70A14B-DDFB-4B71-86DF-B80D606468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1176" y="1"/>
            <a:ext cx="5076825" cy="3871913"/>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34822"/>
                                        </p:tgtEl>
                                        <p:attrNameLst>
                                          <p:attrName>style.visibility</p:attrName>
                                        </p:attrNameLst>
                                      </p:cBhvr>
                                      <p:to>
                                        <p:strVal val="visible"/>
                                      </p:to>
                                    </p:set>
                                    <p:animEffect transition="in" filter="box(in)">
                                      <p:cBhvr>
                                        <p:cTn id="7" dur="1000"/>
                                        <p:tgtEl>
                                          <p:spTgt spid="34822"/>
                                        </p:tgtEl>
                                      </p:cBhvr>
                                    </p:animEffect>
                                  </p:childTnLst>
                                </p:cTn>
                              </p:par>
                              <p:par>
                                <p:cTn id="8" presetID="6" presetClass="entr" presetSubtype="16" fill="hold" nodeType="withEffect">
                                  <p:stCondLst>
                                    <p:cond delay="0"/>
                                  </p:stCondLst>
                                  <p:childTnLst>
                                    <p:set>
                                      <p:cBhvr>
                                        <p:cTn id="9" dur="1" fill="hold">
                                          <p:stCondLst>
                                            <p:cond delay="0"/>
                                          </p:stCondLst>
                                        </p:cTn>
                                        <p:tgtEl>
                                          <p:spTgt spid="34823"/>
                                        </p:tgtEl>
                                        <p:attrNameLst>
                                          <p:attrName>style.visibility</p:attrName>
                                        </p:attrNameLst>
                                      </p:cBhvr>
                                      <p:to>
                                        <p:strVal val="visible"/>
                                      </p:to>
                                    </p:set>
                                    <p:animEffect transition="in" filter="circle(in)">
                                      <p:cBhvr>
                                        <p:cTn id="10" dur="1000"/>
                                        <p:tgtEl>
                                          <p:spTgt spid="34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5AA7D6BD-A651-401D-9244-5D811804C5E5}"/>
              </a:ext>
            </a:extLst>
          </p:cNvPr>
          <p:cNvSpPr>
            <a:spLocks noGrp="1" noChangeArrowheads="1"/>
          </p:cNvSpPr>
          <p:nvPr>
            <p:ph type="title"/>
          </p:nvPr>
        </p:nvSpPr>
        <p:spPr/>
        <p:txBody>
          <a:bodyPr/>
          <a:lstStyle/>
          <a:p>
            <a:pPr eaLnBrk="1" hangingPunct="1"/>
            <a:endParaRPr lang="tr-TR" altLang="en-US"/>
          </a:p>
        </p:txBody>
      </p:sp>
      <p:pic>
        <p:nvPicPr>
          <p:cNvPr id="97284" name="Picture 4">
            <a:extLst>
              <a:ext uri="{FF2B5EF4-FFF2-40B4-BE49-F238E27FC236}">
                <a16:creationId xmlns:a16="http://schemas.microsoft.com/office/drawing/2014/main" id="{AF59C000-7A0D-4F04-8945-38482D37B683}"/>
              </a:ext>
            </a:extLst>
          </p:cNvPr>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b="185"/>
          <a:stretch>
            <a:fillRect/>
          </a:stretch>
        </p:blipFill>
        <p:spPr>
          <a:xfrm>
            <a:off x="2208213" y="23814"/>
            <a:ext cx="7956550" cy="6834187"/>
          </a:xfrm>
          <a:noFill/>
          <a:extLst>
            <a:ext uri="{909E8E84-426E-40DD-AFC4-6F175D3DCCD1}">
              <a14:hiddenFill xmlns:a14="http://schemas.microsoft.com/office/drawing/2010/main">
                <a:solidFill>
                  <a:srgbClr val="FFCC99"/>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5" fill="hold" nodeType="clickEffect">
                                  <p:stCondLst>
                                    <p:cond delay="0"/>
                                  </p:stCondLst>
                                  <p:childTnLst>
                                    <p:set>
                                      <p:cBhvr>
                                        <p:cTn id="6" dur="1" fill="hold">
                                          <p:stCondLst>
                                            <p:cond delay="0"/>
                                          </p:stCondLst>
                                        </p:cTn>
                                        <p:tgtEl>
                                          <p:spTgt spid="97284"/>
                                        </p:tgtEl>
                                        <p:attrNameLst>
                                          <p:attrName>style.visibility</p:attrName>
                                        </p:attrNameLst>
                                      </p:cBhvr>
                                      <p:to>
                                        <p:strVal val="visible"/>
                                      </p:to>
                                    </p:set>
                                    <p:animEffect transition="in" filter="randombar(vertical)">
                                      <p:cBhvr>
                                        <p:cTn id="7" dur="500"/>
                                        <p:tgtEl>
                                          <p:spTgt spid="97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F304771-3DFB-4B7A-884E-3775F35DB220}"/>
              </a:ext>
            </a:extLst>
          </p:cNvPr>
          <p:cNvSpPr>
            <a:spLocks noGrp="1" noChangeArrowheads="1"/>
          </p:cNvSpPr>
          <p:nvPr>
            <p:ph type="title"/>
          </p:nvPr>
        </p:nvSpPr>
        <p:spPr>
          <a:xfrm>
            <a:off x="4224339" y="333375"/>
            <a:ext cx="5902325" cy="1143000"/>
          </a:xfrm>
          <a:extLst>
            <a:ext uri="{909E8E84-426E-40DD-AFC4-6F175D3DCCD1}">
              <a14:hiddenFill xmlns:a14="http://schemas.microsoft.com/office/drawing/2010/main">
                <a:solidFill>
                  <a:schemeClr val="accent2"/>
                </a:solidFill>
              </a14:hiddenFill>
            </a:ext>
          </a:extLst>
        </p:spPr>
        <p:txBody>
          <a:bodyPr>
            <a:normAutofit fontScale="90000"/>
          </a:bodyPr>
          <a:lstStyle/>
          <a:p>
            <a:pPr eaLnBrk="1" hangingPunct="1"/>
            <a:r>
              <a:rPr lang="en-US" altLang="en-US" sz="3600" b="1">
                <a:solidFill>
                  <a:srgbClr val="FF3300"/>
                </a:solidFill>
                <a:cs typeface="Times New Roman" panose="02020603050405020304" pitchFamily="18" charset="0"/>
              </a:rPr>
              <a:t>TIP ve ECZACILIĞA YAPILAN KATKILAR</a:t>
            </a:r>
            <a:br>
              <a:rPr lang="en-US" altLang="en-US">
                <a:cs typeface="Times New Roman" panose="02020603050405020304" pitchFamily="18" charset="0"/>
              </a:rPr>
            </a:br>
            <a:endParaRPr lang="tr-TR" altLang="en-US">
              <a:cs typeface="Times New Roman" panose="02020603050405020304" pitchFamily="18" charset="0"/>
            </a:endParaRPr>
          </a:p>
        </p:txBody>
      </p:sp>
      <p:sp>
        <p:nvSpPr>
          <p:cNvPr id="14339" name="Rectangle 3">
            <a:extLst>
              <a:ext uri="{FF2B5EF4-FFF2-40B4-BE49-F238E27FC236}">
                <a16:creationId xmlns:a16="http://schemas.microsoft.com/office/drawing/2014/main" id="{A0C2A794-1808-4A1A-8CCC-47DCAFF7928E}"/>
              </a:ext>
            </a:extLst>
          </p:cNvPr>
          <p:cNvSpPr>
            <a:spLocks noGrp="1" noChangeArrowheads="1"/>
          </p:cNvSpPr>
          <p:nvPr>
            <p:ph type="body" idx="1"/>
          </p:nvPr>
        </p:nvSpPr>
        <p:spPr>
          <a:xfrm>
            <a:off x="3792539" y="1196975"/>
            <a:ext cx="6696075" cy="5373688"/>
          </a:xfrm>
          <a:extLst>
            <a:ext uri="{909E8E84-426E-40DD-AFC4-6F175D3DCCD1}">
              <a14:hiddenFill xmlns:a14="http://schemas.microsoft.com/office/drawing/2010/main">
                <a:solidFill>
                  <a:schemeClr val="accent2"/>
                </a:solidFill>
              </a14:hiddenFill>
            </a:ext>
          </a:extLst>
        </p:spPr>
        <p:txBody>
          <a:bodyPr/>
          <a:lstStyle/>
          <a:p>
            <a:pPr algn="just" eaLnBrk="1" hangingPunct="1">
              <a:buFontTx/>
              <a:buNone/>
            </a:pPr>
            <a:r>
              <a:rPr lang="en-US" altLang="en-US" b="1">
                <a:solidFill>
                  <a:schemeClr val="accent2"/>
                </a:solidFill>
                <a:cs typeface="Times New Roman" panose="02020603050405020304" pitchFamily="18" charset="0"/>
              </a:rPr>
              <a:t>1.</a:t>
            </a:r>
            <a:r>
              <a:rPr lang="en-US" altLang="en-US" b="1">
                <a:cs typeface="Times New Roman" panose="02020603050405020304" pitchFamily="18" charset="0"/>
              </a:rPr>
              <a:t>Basit ilaç formülasyonları yanında, kombine formülasyonlara</a:t>
            </a:r>
            <a:r>
              <a:rPr lang="tr-TR" altLang="en-US" b="1"/>
              <a:t> </a:t>
            </a:r>
            <a:r>
              <a:rPr lang="en-US" altLang="en-US" b="1">
                <a:cs typeface="Times New Roman" panose="02020603050405020304" pitchFamily="18" charset="0"/>
              </a:rPr>
              <a:t>da rastlanmaktadır.</a:t>
            </a:r>
            <a:endParaRPr lang="en-US" altLang="en-US">
              <a:cs typeface="Times New Roman" panose="02020603050405020304" pitchFamily="18" charset="0"/>
            </a:endParaRPr>
          </a:p>
          <a:p>
            <a:pPr algn="just" eaLnBrk="1" hangingPunct="1">
              <a:buFontTx/>
              <a:buNone/>
            </a:pPr>
            <a:r>
              <a:rPr lang="en-US" altLang="en-US" b="1">
                <a:solidFill>
                  <a:schemeClr val="accent2"/>
                </a:solidFill>
                <a:cs typeface="Times New Roman" panose="02020603050405020304" pitchFamily="18" charset="0"/>
              </a:rPr>
              <a:t>2.</a:t>
            </a:r>
            <a:r>
              <a:rPr lang="en-US" altLang="en-US" b="1">
                <a:cs typeface="Times New Roman" panose="02020603050405020304" pitchFamily="18" charset="0"/>
              </a:rPr>
              <a:t>İlaç yapımında kullanılan maddeler yurt içi ve yurt dışından sağlanmaktadır.   </a:t>
            </a:r>
            <a:endParaRPr lang="tr-TR" altLang="en-US"/>
          </a:p>
          <a:p>
            <a:pPr algn="just" eaLnBrk="1" hangingPunct="1">
              <a:buFontTx/>
              <a:buNone/>
            </a:pPr>
            <a:r>
              <a:rPr lang="en-US" altLang="en-US" b="1">
                <a:solidFill>
                  <a:schemeClr val="accent2"/>
                </a:solidFill>
                <a:cs typeface="Times New Roman" panose="02020603050405020304" pitchFamily="18" charset="0"/>
              </a:rPr>
              <a:t>3.</a:t>
            </a:r>
            <a:r>
              <a:rPr lang="en-US" altLang="en-US" b="1">
                <a:cs typeface="Times New Roman" panose="02020603050405020304" pitchFamily="18" charset="0"/>
              </a:rPr>
              <a:t>İlaçlarda kullanılan maddelerin miktarı ve hazırlanışı reçetelerde detaylı olarak belirtilmektedir.</a:t>
            </a:r>
            <a:endParaRPr lang="en-US" altLang="en-US">
              <a:cs typeface="Times New Roman" panose="02020603050405020304" pitchFamily="18" charset="0"/>
            </a:endParaRPr>
          </a:p>
          <a:p>
            <a:pPr algn="just" eaLnBrk="1" hangingPunct="1">
              <a:buFontTx/>
              <a:buNone/>
            </a:pPr>
            <a:r>
              <a:rPr lang="en-US" altLang="en-US" b="1">
                <a:solidFill>
                  <a:schemeClr val="accent2"/>
                </a:solidFill>
                <a:cs typeface="Times New Roman" panose="02020603050405020304" pitchFamily="18" charset="0"/>
              </a:rPr>
              <a:t>4.</a:t>
            </a:r>
            <a:r>
              <a:rPr lang="en-US" altLang="en-US" b="1">
                <a:cs typeface="Times New Roman" panose="02020603050405020304" pitchFamily="18" charset="0"/>
              </a:rPr>
              <a:t>Pek</a:t>
            </a:r>
            <a:r>
              <a:rPr lang="tr-TR" altLang="en-US" b="1"/>
              <a:t> </a:t>
            </a:r>
            <a:r>
              <a:rPr lang="en-US" altLang="en-US" b="1">
                <a:cs typeface="Times New Roman" panose="02020603050405020304" pitchFamily="18" charset="0"/>
              </a:rPr>
              <a:t>çok ilaç şekillerine rastlanmaktadır.</a:t>
            </a:r>
            <a:endParaRPr lang="en-US" altLang="en-US">
              <a:cs typeface="Times New Roman" panose="02020603050405020304" pitchFamily="18" charset="0"/>
            </a:endParaRPr>
          </a:p>
        </p:txBody>
      </p:sp>
      <p:pic>
        <p:nvPicPr>
          <p:cNvPr id="14340" name="Picture 14" descr="http://www.crystalinks.com/egyptplant.gif">
            <a:extLst>
              <a:ext uri="{FF2B5EF4-FFF2-40B4-BE49-F238E27FC236}">
                <a16:creationId xmlns:a16="http://schemas.microsoft.com/office/drawing/2014/main" id="{77D0B500-F137-46C0-9524-67DB42FB59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5888"/>
            <a:ext cx="2171700"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ppt_x"/>
                                          </p:val>
                                        </p:tav>
                                        <p:tav tm="100000">
                                          <p:val>
                                            <p:strVal val="#ppt_x"/>
                                          </p:val>
                                        </p:tav>
                                      </p:tavLst>
                                    </p:anim>
                                    <p:anim calcmode="lin" valueType="num">
                                      <p:cBhvr additive="base">
                                        <p:cTn id="8" dur="500" fill="hold"/>
                                        <p:tgtEl>
                                          <p:spTgt spid="1433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1" presetClass="entr" presetSubtype="4" fill="hold" nodeType="afterEffect">
                                  <p:stCondLst>
                                    <p:cond delay="0"/>
                                  </p:stCondLst>
                                  <p:childTnLst>
                                    <p:set>
                                      <p:cBhvr>
                                        <p:cTn id="11" dur="1" fill="hold">
                                          <p:stCondLst>
                                            <p:cond delay="0"/>
                                          </p:stCondLst>
                                        </p:cTn>
                                        <p:tgtEl>
                                          <p:spTgt spid="14340"/>
                                        </p:tgtEl>
                                        <p:attrNameLst>
                                          <p:attrName>style.visibility</p:attrName>
                                        </p:attrNameLst>
                                      </p:cBhvr>
                                      <p:to>
                                        <p:strVal val="visible"/>
                                      </p:to>
                                    </p:set>
                                    <p:animEffect transition="in" filter="wheel(4)">
                                      <p:cBhvr>
                                        <p:cTn id="12" dur="1000"/>
                                        <p:tgtEl>
                                          <p:spTgt spid="143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339">
                                            <p:txEl>
                                              <p:pRg st="0" end="0"/>
                                            </p:txEl>
                                          </p:spTgt>
                                        </p:tgtEl>
                                        <p:attrNameLst>
                                          <p:attrName>style.visibility</p:attrName>
                                        </p:attrNameLst>
                                      </p:cBhvr>
                                      <p:to>
                                        <p:strVal val="visible"/>
                                      </p:to>
                                    </p:set>
                                    <p:anim calcmode="lin" valueType="num">
                                      <p:cBhvr additive="base">
                                        <p:cTn id="1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339">
                                            <p:txEl>
                                              <p:pRg st="1" end="1"/>
                                            </p:txEl>
                                          </p:spTgt>
                                        </p:tgtEl>
                                        <p:attrNameLst>
                                          <p:attrName>style.visibility</p:attrName>
                                        </p:attrNameLst>
                                      </p:cBhvr>
                                      <p:to>
                                        <p:strVal val="visible"/>
                                      </p:to>
                                    </p:set>
                                    <p:anim calcmode="lin" valueType="num">
                                      <p:cBhvr additive="base">
                                        <p:cTn id="2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339">
                                            <p:txEl>
                                              <p:pRg st="2" end="2"/>
                                            </p:txEl>
                                          </p:spTgt>
                                        </p:tgtEl>
                                        <p:attrNameLst>
                                          <p:attrName>style.visibility</p:attrName>
                                        </p:attrNameLst>
                                      </p:cBhvr>
                                      <p:to>
                                        <p:strVal val="visible"/>
                                      </p:to>
                                    </p:set>
                                    <p:anim calcmode="lin" valueType="num">
                                      <p:cBhvr additive="base">
                                        <p:cTn id="2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4339">
                                            <p:txEl>
                                              <p:pRg st="3" end="3"/>
                                            </p:txEl>
                                          </p:spTgt>
                                        </p:tgtEl>
                                        <p:attrNameLst>
                                          <p:attrName>style.visibility</p:attrName>
                                        </p:attrNameLst>
                                      </p:cBhvr>
                                      <p:to>
                                        <p:strVal val="visible"/>
                                      </p:to>
                                    </p:set>
                                    <p:anim calcmode="lin" valueType="num">
                                      <p:cBhvr additive="base">
                                        <p:cTn id="35"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P spid="14339"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67260381-8E13-4649-A09A-1721FDE7D9AF}"/>
              </a:ext>
            </a:extLst>
          </p:cNvPr>
          <p:cNvSpPr>
            <a:spLocks noGrp="1" noChangeArrowheads="1"/>
          </p:cNvSpPr>
          <p:nvPr>
            <p:ph type="body" idx="1"/>
          </p:nvPr>
        </p:nvSpPr>
        <p:spPr>
          <a:xfrm>
            <a:off x="2047875" y="765176"/>
            <a:ext cx="7772400" cy="5472113"/>
          </a:xfrm>
          <a:extLst>
            <a:ext uri="{909E8E84-426E-40DD-AFC4-6F175D3DCCD1}">
              <a14:hiddenFill xmlns:a14="http://schemas.microsoft.com/office/drawing/2010/main">
                <a:solidFill>
                  <a:schemeClr val="accent2"/>
                </a:solidFill>
              </a14:hiddenFill>
            </a:ext>
          </a:extLst>
        </p:spPr>
        <p:txBody>
          <a:bodyPr/>
          <a:lstStyle/>
          <a:p>
            <a:pPr eaLnBrk="1" hangingPunct="1">
              <a:lnSpc>
                <a:spcPct val="90000"/>
              </a:lnSpc>
              <a:buClr>
                <a:srgbClr val="FF0066"/>
              </a:buClr>
              <a:buFont typeface="Wingdings" panose="05000000000000000000" pitchFamily="2" charset="2"/>
              <a:buChar char="Ø"/>
            </a:pPr>
            <a:r>
              <a:rPr lang="en-US" altLang="en-US" sz="4000" b="1">
                <a:cs typeface="Times New Roman" panose="02020603050405020304" pitchFamily="18" charset="0"/>
              </a:rPr>
              <a:t>KAHUN </a:t>
            </a:r>
            <a:r>
              <a:rPr lang="tr-TR" altLang="en-US" sz="4000" b="1">
                <a:cs typeface="Times New Roman" panose="02020603050405020304" pitchFamily="18" charset="0"/>
              </a:rPr>
              <a:t>JİNEKOLOJİK </a:t>
            </a:r>
            <a:r>
              <a:rPr lang="en-US" altLang="en-US" sz="4000" b="1">
                <a:cs typeface="Times New Roman" panose="02020603050405020304" pitchFamily="18" charset="0"/>
              </a:rPr>
              <a:t>Papirüs (M.Ö.</a:t>
            </a:r>
            <a:r>
              <a:rPr lang="tr-TR" altLang="en-US" sz="4000" b="1">
                <a:cs typeface="Times New Roman" panose="02020603050405020304" pitchFamily="18" charset="0"/>
              </a:rPr>
              <a:t>1800</a:t>
            </a:r>
            <a:r>
              <a:rPr lang="en-US" altLang="en-US" sz="4000" b="1">
                <a:cs typeface="Times New Roman" panose="02020603050405020304" pitchFamily="18" charset="0"/>
              </a:rPr>
              <a:t>)</a:t>
            </a:r>
            <a:endParaRPr lang="en-US" altLang="en-US" sz="4000">
              <a:cs typeface="Times New Roman" panose="02020603050405020304" pitchFamily="18" charset="0"/>
            </a:endParaRPr>
          </a:p>
          <a:p>
            <a:pPr eaLnBrk="1" hangingPunct="1">
              <a:lnSpc>
                <a:spcPct val="90000"/>
              </a:lnSpc>
              <a:buClr>
                <a:srgbClr val="FF0066"/>
              </a:buClr>
              <a:buFont typeface="Wingdings" panose="05000000000000000000" pitchFamily="2" charset="2"/>
              <a:buChar char="Ø"/>
            </a:pPr>
            <a:endParaRPr lang="en-US" altLang="en-US" sz="4000">
              <a:cs typeface="Times New Roman" panose="02020603050405020304" pitchFamily="18" charset="0"/>
            </a:endParaRPr>
          </a:p>
          <a:p>
            <a:pPr eaLnBrk="1" hangingPunct="1">
              <a:lnSpc>
                <a:spcPct val="90000"/>
              </a:lnSpc>
              <a:buClr>
                <a:srgbClr val="FF0066"/>
              </a:buClr>
              <a:buFont typeface="Wingdings" panose="05000000000000000000" pitchFamily="2" charset="2"/>
              <a:buChar char="Ø"/>
            </a:pPr>
            <a:r>
              <a:rPr lang="en-US" altLang="en-US" sz="4000" b="1">
                <a:cs typeface="Times New Roman" panose="02020603050405020304" pitchFamily="18" charset="0"/>
              </a:rPr>
              <a:t>EDW</a:t>
            </a:r>
            <a:r>
              <a:rPr lang="tr-TR" altLang="en-US" sz="4000" b="1"/>
              <a:t>I</a:t>
            </a:r>
            <a:r>
              <a:rPr lang="en-US" altLang="en-US" sz="4000" b="1">
                <a:cs typeface="Times New Roman" panose="02020603050405020304" pitchFamily="18" charset="0"/>
              </a:rPr>
              <a:t>N SM</a:t>
            </a:r>
            <a:r>
              <a:rPr lang="tr-TR" altLang="en-US" sz="4000" b="1"/>
              <a:t>I</a:t>
            </a:r>
            <a:r>
              <a:rPr lang="en-US" altLang="en-US" sz="4000" b="1">
                <a:cs typeface="Times New Roman" panose="02020603050405020304" pitchFamily="18" charset="0"/>
              </a:rPr>
              <a:t>TH Papirüsü (M.Ö.1600)</a:t>
            </a:r>
            <a:endParaRPr lang="tr-TR" altLang="en-US" sz="4000">
              <a:cs typeface="Times New Roman" panose="02020603050405020304" pitchFamily="18" charset="0"/>
            </a:endParaRPr>
          </a:p>
          <a:p>
            <a:pPr eaLnBrk="1" hangingPunct="1">
              <a:lnSpc>
                <a:spcPct val="90000"/>
              </a:lnSpc>
              <a:buClr>
                <a:srgbClr val="FF0066"/>
              </a:buClr>
              <a:buFont typeface="Wingdings" panose="05000000000000000000" pitchFamily="2" charset="2"/>
              <a:buChar char="Ø"/>
            </a:pPr>
            <a:endParaRPr lang="tr-TR" altLang="en-US" sz="4000" b="1">
              <a:cs typeface="Times New Roman" panose="02020603050405020304" pitchFamily="18" charset="0"/>
            </a:endParaRPr>
          </a:p>
          <a:p>
            <a:pPr eaLnBrk="1" hangingPunct="1">
              <a:lnSpc>
                <a:spcPct val="90000"/>
              </a:lnSpc>
              <a:buClr>
                <a:srgbClr val="FF0066"/>
              </a:buClr>
              <a:buFont typeface="Wingdings" panose="05000000000000000000" pitchFamily="2" charset="2"/>
              <a:buChar char="Ø"/>
            </a:pPr>
            <a:r>
              <a:rPr lang="en-US" altLang="en-US" sz="4000" b="1">
                <a:cs typeface="Times New Roman" panose="02020603050405020304" pitchFamily="18" charset="0"/>
              </a:rPr>
              <a:t>EBERS Papirüsü (George Ebers - 1862)</a:t>
            </a:r>
            <a:endParaRPr lang="en-US" altLang="en-US" sz="4000">
              <a:cs typeface="Times New Roman" panose="02020603050405020304" pitchFamily="18" charset="0"/>
            </a:endParaRPr>
          </a:p>
          <a:p>
            <a:pPr eaLnBrk="1" hangingPunct="1">
              <a:lnSpc>
                <a:spcPct val="90000"/>
              </a:lnSpc>
              <a:buClr>
                <a:srgbClr val="FF0066"/>
              </a:buClr>
              <a:buFont typeface="Wingdings" panose="05000000000000000000" pitchFamily="2" charset="2"/>
              <a:buNone/>
            </a:pPr>
            <a:endParaRPr lang="en-US" altLang="en-US" sz="4000">
              <a:cs typeface="Times New Roman" panose="02020603050405020304" pitchFamily="18" charset="0"/>
            </a:endParaRPr>
          </a:p>
        </p:txBody>
      </p:sp>
      <p:sp>
        <p:nvSpPr>
          <p:cNvPr id="44035" name="Rectangle 4">
            <a:extLst>
              <a:ext uri="{FF2B5EF4-FFF2-40B4-BE49-F238E27FC236}">
                <a16:creationId xmlns:a16="http://schemas.microsoft.com/office/drawing/2014/main" id="{134B5E5A-590B-41FB-8D82-DC73437DC9B3}"/>
              </a:ext>
            </a:extLst>
          </p:cNvPr>
          <p:cNvSpPr>
            <a:spLocks noChangeArrowheads="1"/>
          </p:cNvSpPr>
          <p:nvPr/>
        </p:nvSpPr>
        <p:spPr bwMode="auto">
          <a:xfrm>
            <a:off x="2076450" y="1219201"/>
            <a:ext cx="1098550" cy="396875"/>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a:solidFill>
                  <a:schemeClr val="bg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anim calcmode="lin" valueType="num">
                                      <p:cBhvr additive="base">
                                        <p:cTn id="13"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9">
                                            <p:txEl>
                                              <p:pRg st="4" end="4"/>
                                            </p:txEl>
                                          </p:spTgt>
                                        </p:tgtEl>
                                        <p:attrNameLst>
                                          <p:attrName>style.visibility</p:attrName>
                                        </p:attrNameLst>
                                      </p:cBhvr>
                                      <p:to>
                                        <p:strVal val="visible"/>
                                      </p:to>
                                    </p:set>
                                    <p:anim calcmode="lin" valueType="num">
                                      <p:cBhvr additive="base">
                                        <p:cTn id="19"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6" name="Picture 4" descr="F:\imagesCAHUDKFA.jpg">
            <a:extLst>
              <a:ext uri="{FF2B5EF4-FFF2-40B4-BE49-F238E27FC236}">
                <a16:creationId xmlns:a16="http://schemas.microsoft.com/office/drawing/2014/main" id="{16688641-CE06-4183-A1B9-C109AFFBC49D}"/>
              </a:ext>
            </a:extLst>
          </p:cNvPr>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524000" y="1"/>
            <a:ext cx="3384550" cy="3008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4999" name="Rectangle 7">
            <a:extLst>
              <a:ext uri="{FF2B5EF4-FFF2-40B4-BE49-F238E27FC236}">
                <a16:creationId xmlns:a16="http://schemas.microsoft.com/office/drawing/2014/main" id="{4F6B6C7C-0DD4-477E-9124-918B6C58E8C2}"/>
              </a:ext>
            </a:extLst>
          </p:cNvPr>
          <p:cNvSpPr>
            <a:spLocks noChangeArrowheads="1"/>
          </p:cNvSpPr>
          <p:nvPr/>
        </p:nvSpPr>
        <p:spPr bwMode="auto">
          <a:xfrm>
            <a:off x="1703389" y="3141663"/>
            <a:ext cx="8785225" cy="2062162"/>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buFontTx/>
              <a:buNone/>
            </a:pPr>
            <a:r>
              <a:rPr lang="en-US" altLang="en-US">
                <a:solidFill>
                  <a:schemeClr val="accent2"/>
                </a:solidFill>
              </a:rPr>
              <a:t>5.</a:t>
            </a:r>
            <a:r>
              <a:rPr lang="en-US" altLang="en-US"/>
              <a:t>Bitkisel, hayvansal ve madensel droglar kullanılmaktadır.</a:t>
            </a:r>
            <a:r>
              <a:rPr lang="tr-TR" altLang="en-US"/>
              <a:t> </a:t>
            </a:r>
            <a:r>
              <a:rPr lang="tr-TR" altLang="en-US">
                <a:solidFill>
                  <a:srgbClr val="000000"/>
                </a:solidFill>
              </a:rPr>
              <a:t>M.Ö. 3000 yılında Eski Mısırda </a:t>
            </a:r>
            <a:r>
              <a:rPr lang="tr-TR" altLang="en-US">
                <a:solidFill>
                  <a:srgbClr val="FF3300"/>
                </a:solidFill>
              </a:rPr>
              <a:t>Söğüt Kabuklarını</a:t>
            </a:r>
            <a:r>
              <a:rPr lang="tr-TR" altLang="en-US">
                <a:solidFill>
                  <a:srgbClr val="000000"/>
                </a:solidFill>
              </a:rPr>
              <a:t> ve </a:t>
            </a:r>
            <a:r>
              <a:rPr lang="tr-TR" altLang="en-US">
                <a:solidFill>
                  <a:srgbClr val="FF3300"/>
                </a:solidFill>
              </a:rPr>
              <a:t>Mersin-Murt</a:t>
            </a:r>
            <a:r>
              <a:rPr lang="tr-TR" altLang="en-US">
                <a:solidFill>
                  <a:srgbClr val="000000"/>
                </a:solidFill>
              </a:rPr>
              <a:t> yapraklarını ağrı ve ateşte kullanıldıkları kayıtlıdır.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nodeType="clickEffect">
                                  <p:stCondLst>
                                    <p:cond delay="0"/>
                                  </p:stCondLst>
                                  <p:childTnLst>
                                    <p:set>
                                      <p:cBhvr>
                                        <p:cTn id="6" dur="1" fill="hold">
                                          <p:stCondLst>
                                            <p:cond delay="0"/>
                                          </p:stCondLst>
                                        </p:cTn>
                                        <p:tgtEl>
                                          <p:spTgt spid="84996"/>
                                        </p:tgtEl>
                                        <p:attrNameLst>
                                          <p:attrName>style.visibility</p:attrName>
                                        </p:attrNameLst>
                                      </p:cBhvr>
                                      <p:to>
                                        <p:strVal val="visible"/>
                                      </p:to>
                                    </p:set>
                                    <p:animEffect transition="in" filter="circle(out)">
                                      <p:cBhvr>
                                        <p:cTn id="7" dur="1000"/>
                                        <p:tgtEl>
                                          <p:spTgt spid="8499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4999"/>
                                        </p:tgtEl>
                                        <p:attrNameLst>
                                          <p:attrName>style.visibility</p:attrName>
                                        </p:attrNameLst>
                                      </p:cBhvr>
                                      <p:to>
                                        <p:strVal val="visible"/>
                                      </p:to>
                                    </p:set>
                                    <p:animEffect transition="in" filter="wipe(left)">
                                      <p:cBhvr>
                                        <p:cTn id="10" dur="1000"/>
                                        <p:tgtEl>
                                          <p:spTgt spid="849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9"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3" name="Rectangle 3">
            <a:extLst>
              <a:ext uri="{FF2B5EF4-FFF2-40B4-BE49-F238E27FC236}">
                <a16:creationId xmlns:a16="http://schemas.microsoft.com/office/drawing/2014/main" id="{D96EC522-E7A7-44C4-997C-44383BAB74E8}"/>
              </a:ext>
            </a:extLst>
          </p:cNvPr>
          <p:cNvSpPr>
            <a:spLocks noGrp="1" noChangeArrowheads="1"/>
          </p:cNvSpPr>
          <p:nvPr>
            <p:ph type="body" idx="1"/>
          </p:nvPr>
        </p:nvSpPr>
        <p:spPr>
          <a:xfrm>
            <a:off x="1981200" y="381000"/>
            <a:ext cx="8305800" cy="6019800"/>
          </a:xfrm>
        </p:spPr>
        <p:txBody>
          <a:bodyPr/>
          <a:lstStyle/>
          <a:p>
            <a:pPr algn="just" eaLnBrk="1" hangingPunct="1">
              <a:buFontTx/>
              <a:buNone/>
            </a:pPr>
            <a:r>
              <a:rPr lang="en-US" altLang="en-US" b="1">
                <a:solidFill>
                  <a:schemeClr val="accent2"/>
                </a:solidFill>
                <a:cs typeface="Times New Roman" panose="02020603050405020304" pitchFamily="18" charset="0"/>
              </a:rPr>
              <a:t>6.</a:t>
            </a:r>
            <a:r>
              <a:rPr lang="en-US" altLang="en-US" b="1">
                <a:cs typeface="Times New Roman" panose="02020603050405020304" pitchFamily="18" charset="0"/>
              </a:rPr>
              <a:t>Bugün kullanılan bazı ilaçların ve hastalıkların adları Eski Mısır</a:t>
            </a:r>
            <a:r>
              <a:rPr lang="tr-TR" altLang="en-US" b="1"/>
              <a:t>’</a:t>
            </a:r>
            <a:r>
              <a:rPr lang="en-US" altLang="en-US" b="1">
                <a:cs typeface="Times New Roman" panose="02020603050405020304" pitchFamily="18" charset="0"/>
              </a:rPr>
              <a:t>dan gelmektedir.</a:t>
            </a:r>
            <a:r>
              <a:rPr lang="tr-TR" altLang="en-US" b="1">
                <a:cs typeface="Times New Roman" panose="02020603050405020304" pitchFamily="18" charset="0"/>
              </a:rPr>
              <a:t> (Katarakt)</a:t>
            </a:r>
            <a:endParaRPr lang="tr-TR" altLang="en-US"/>
          </a:p>
          <a:p>
            <a:pPr algn="just" eaLnBrk="1" hangingPunct="1">
              <a:buFontTx/>
              <a:buNone/>
            </a:pPr>
            <a:r>
              <a:rPr lang="en-US" altLang="en-US" b="1">
                <a:solidFill>
                  <a:schemeClr val="accent2"/>
                </a:solidFill>
                <a:cs typeface="Times New Roman" panose="02020603050405020304" pitchFamily="18" charset="0"/>
              </a:rPr>
              <a:t>7.</a:t>
            </a:r>
            <a:r>
              <a:rPr lang="en-US" altLang="en-US" b="1">
                <a:cs typeface="Times New Roman" panose="02020603050405020304" pitchFamily="18" charset="0"/>
              </a:rPr>
              <a:t>Akıl ve duyu </a:t>
            </a:r>
            <a:r>
              <a:rPr lang="tr-TR" altLang="en-US" b="1">
                <a:cs typeface="Times New Roman" panose="02020603050405020304" pitchFamily="18" charset="0"/>
              </a:rPr>
              <a:t>dolayısı ile hayatın </a:t>
            </a:r>
            <a:r>
              <a:rPr lang="en-US" altLang="en-US" b="1">
                <a:cs typeface="Times New Roman" panose="02020603050405020304" pitchFamily="18" charset="0"/>
              </a:rPr>
              <a:t>merkezi olarak kalbi kabul etmişler, beyni ise önemsememişlerdir.</a:t>
            </a:r>
            <a:endParaRPr lang="tr-TR" altLang="en-US" b="1">
              <a:cs typeface="Times New Roman" panose="02020603050405020304" pitchFamily="18" charset="0"/>
            </a:endParaRPr>
          </a:p>
          <a:p>
            <a:pPr algn="just" eaLnBrk="1" hangingPunct="1">
              <a:buFontTx/>
              <a:buNone/>
            </a:pPr>
            <a:r>
              <a:rPr lang="tr-TR" altLang="en-US" b="1">
                <a:cs typeface="Times New Roman" panose="02020603050405020304" pitchFamily="18" charset="0"/>
              </a:rPr>
              <a:t>(Mezopotamya da hayatın merkezi karaciğer)</a:t>
            </a:r>
            <a:endParaRPr lang="en-US" altLang="en-US">
              <a:cs typeface="Times New Roman" panose="02020603050405020304" pitchFamily="18" charset="0"/>
            </a:endParaRPr>
          </a:p>
          <a:p>
            <a:pPr algn="just" eaLnBrk="1" hangingPunct="1">
              <a:buFontTx/>
              <a:buNone/>
            </a:pPr>
            <a:r>
              <a:rPr lang="en-US" altLang="en-US" b="1">
                <a:solidFill>
                  <a:schemeClr val="accent2"/>
                </a:solidFill>
                <a:cs typeface="Times New Roman" panose="02020603050405020304" pitchFamily="18" charset="0"/>
              </a:rPr>
              <a:t>8.</a:t>
            </a:r>
            <a:r>
              <a:rPr lang="en-US" altLang="en-US" b="1">
                <a:cs typeface="Times New Roman" panose="02020603050405020304" pitchFamily="18" charset="0"/>
              </a:rPr>
              <a:t>Hekimlik bra</a:t>
            </a:r>
            <a:r>
              <a:rPr lang="tr-TR" altLang="en-US" b="1"/>
              <a:t>n</a:t>
            </a:r>
            <a:r>
              <a:rPr lang="en-US" altLang="en-US" b="1">
                <a:cs typeface="Times New Roman" panose="02020603050405020304" pitchFamily="18" charset="0"/>
              </a:rPr>
              <a:t>şlaşmıştır.</a:t>
            </a:r>
            <a:endParaRPr lang="en-US" altLang="en-US">
              <a:cs typeface="Times New Roman" panose="02020603050405020304" pitchFamily="18" charset="0"/>
            </a:endParaRPr>
          </a:p>
          <a:p>
            <a:pPr algn="just" eaLnBrk="1" hangingPunct="1">
              <a:buFontTx/>
              <a:buNone/>
            </a:pPr>
            <a:r>
              <a:rPr lang="en-US" altLang="en-US" b="1">
                <a:solidFill>
                  <a:schemeClr val="accent2"/>
                </a:solidFill>
                <a:cs typeface="Times New Roman" panose="02020603050405020304" pitchFamily="18" charset="0"/>
              </a:rPr>
              <a:t>9.</a:t>
            </a:r>
            <a:r>
              <a:rPr lang="en-US" altLang="en-US" b="1">
                <a:cs typeface="Times New Roman" panose="02020603050405020304" pitchFamily="18" charset="0"/>
              </a:rPr>
              <a:t>Hijyenik kurallara önem verilmiştir.</a:t>
            </a:r>
            <a:endParaRPr lang="en-US" altLang="en-US">
              <a:cs typeface="Times New Roman" panose="02020603050405020304" pitchFamily="18" charset="0"/>
            </a:endParaRPr>
          </a:p>
          <a:p>
            <a:pPr algn="just" eaLnBrk="1" hangingPunct="1">
              <a:buFontTx/>
              <a:buNone/>
            </a:pPr>
            <a:r>
              <a:rPr lang="en-US" altLang="en-US" b="1">
                <a:solidFill>
                  <a:schemeClr val="accent2"/>
                </a:solidFill>
                <a:cs typeface="Times New Roman" panose="02020603050405020304" pitchFamily="18" charset="0"/>
              </a:rPr>
              <a:t>10.</a:t>
            </a:r>
            <a:r>
              <a:rPr lang="en-US" altLang="en-US" b="1">
                <a:cs typeface="Times New Roman" panose="02020603050405020304" pitchFamily="18" charset="0"/>
              </a:rPr>
              <a:t>Hekimleriyle ünlenmiştir.</a:t>
            </a:r>
            <a:r>
              <a:rPr lang="tr-TR" altLang="en-US" b="1">
                <a:cs typeface="Times New Roman" panose="02020603050405020304" pitchFamily="18" charset="0"/>
              </a:rPr>
              <a:t> İlk kez kasın hekimler var.(Göz, Toksikologlar)</a:t>
            </a:r>
            <a:endParaRPr lang="en-US" altLang="en-US">
              <a:cs typeface="Times New Roman" panose="02020603050405020304" pitchFamily="18" charset="0"/>
            </a:endParaRPr>
          </a:p>
          <a:p>
            <a:pPr algn="just" eaLnBrk="1" hangingPunct="1">
              <a:buFontTx/>
              <a:buNone/>
            </a:pPr>
            <a:r>
              <a:rPr lang="en-US" altLang="en-US" b="1">
                <a:solidFill>
                  <a:schemeClr val="accent2"/>
                </a:solidFill>
                <a:cs typeface="Times New Roman" panose="02020603050405020304" pitchFamily="18" charset="0"/>
              </a:rPr>
              <a:t>11.</a:t>
            </a:r>
            <a:r>
              <a:rPr lang="en-US" altLang="en-US" b="1">
                <a:cs typeface="Times New Roman" panose="02020603050405020304" pitchFamily="18" charset="0"/>
              </a:rPr>
              <a:t>Tedavide yararlı ilaçlar yanında garip ilaçlar</a:t>
            </a:r>
            <a:r>
              <a:rPr lang="tr-TR" altLang="en-US" b="1"/>
              <a:t> </a:t>
            </a:r>
            <a:r>
              <a:rPr lang="en-US" altLang="en-US" b="1">
                <a:cs typeface="Times New Roman" panose="02020603050405020304" pitchFamily="18" charset="0"/>
              </a:rPr>
              <a:t>da kullanmışlardır.</a:t>
            </a:r>
            <a:endParaRPr lang="en-US" altLang="en-US">
              <a:cs typeface="Times New Roman" panose="02020603050405020304" pitchFamily="18" charset="0"/>
            </a:endParaRPr>
          </a:p>
          <a:p>
            <a:pPr algn="just" eaLnBrk="1" hangingPunct="1">
              <a:buFontTx/>
              <a:buNone/>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 calcmode="lin" valueType="num">
                                      <p:cBhvr additive="base">
                                        <p:cTn id="7" dur="500" fill="hold"/>
                                        <p:tgtEl>
                                          <p:spTgt spid="665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5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6563">
                                            <p:txEl>
                                              <p:pRg st="1" end="1"/>
                                            </p:txEl>
                                          </p:spTgt>
                                        </p:tgtEl>
                                        <p:attrNameLst>
                                          <p:attrName>style.visibility</p:attrName>
                                        </p:attrNameLst>
                                      </p:cBhvr>
                                      <p:to>
                                        <p:strVal val="visible"/>
                                      </p:to>
                                    </p:set>
                                    <p:anim calcmode="lin" valueType="num">
                                      <p:cBhvr additive="base">
                                        <p:cTn id="13" dur="500" fill="hold"/>
                                        <p:tgtEl>
                                          <p:spTgt spid="665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65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6563">
                                            <p:txEl>
                                              <p:pRg st="2" end="2"/>
                                            </p:txEl>
                                          </p:spTgt>
                                        </p:tgtEl>
                                        <p:attrNameLst>
                                          <p:attrName>style.visibility</p:attrName>
                                        </p:attrNameLst>
                                      </p:cBhvr>
                                      <p:to>
                                        <p:strVal val="visible"/>
                                      </p:to>
                                    </p:set>
                                    <p:anim calcmode="lin" valueType="num">
                                      <p:cBhvr additive="base">
                                        <p:cTn id="19" dur="500" fill="hold"/>
                                        <p:tgtEl>
                                          <p:spTgt spid="665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65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6563">
                                            <p:txEl>
                                              <p:pRg st="3" end="3"/>
                                            </p:txEl>
                                          </p:spTgt>
                                        </p:tgtEl>
                                        <p:attrNameLst>
                                          <p:attrName>style.visibility</p:attrName>
                                        </p:attrNameLst>
                                      </p:cBhvr>
                                      <p:to>
                                        <p:strVal val="visible"/>
                                      </p:to>
                                    </p:set>
                                    <p:anim calcmode="lin" valueType="num">
                                      <p:cBhvr additive="base">
                                        <p:cTn id="25" dur="500" fill="hold"/>
                                        <p:tgtEl>
                                          <p:spTgt spid="665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65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6563">
                                            <p:txEl>
                                              <p:pRg st="4" end="4"/>
                                            </p:txEl>
                                          </p:spTgt>
                                        </p:tgtEl>
                                        <p:attrNameLst>
                                          <p:attrName>style.visibility</p:attrName>
                                        </p:attrNameLst>
                                      </p:cBhvr>
                                      <p:to>
                                        <p:strVal val="visible"/>
                                      </p:to>
                                    </p:set>
                                    <p:anim calcmode="lin" valueType="num">
                                      <p:cBhvr additive="base">
                                        <p:cTn id="31" dur="500" fill="hold"/>
                                        <p:tgtEl>
                                          <p:spTgt spid="665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65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6563">
                                            <p:txEl>
                                              <p:pRg st="5" end="5"/>
                                            </p:txEl>
                                          </p:spTgt>
                                        </p:tgtEl>
                                        <p:attrNameLst>
                                          <p:attrName>style.visibility</p:attrName>
                                        </p:attrNameLst>
                                      </p:cBhvr>
                                      <p:to>
                                        <p:strVal val="visible"/>
                                      </p:to>
                                    </p:set>
                                    <p:anim calcmode="lin" valueType="num">
                                      <p:cBhvr additive="base">
                                        <p:cTn id="37" dur="500" fill="hold"/>
                                        <p:tgtEl>
                                          <p:spTgt spid="6656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656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6563">
                                            <p:txEl>
                                              <p:pRg st="6" end="6"/>
                                            </p:txEl>
                                          </p:spTgt>
                                        </p:tgtEl>
                                        <p:attrNameLst>
                                          <p:attrName>style.visibility</p:attrName>
                                        </p:attrNameLst>
                                      </p:cBhvr>
                                      <p:to>
                                        <p:strVal val="visible"/>
                                      </p:to>
                                    </p:set>
                                    <p:anim calcmode="lin" valueType="num">
                                      <p:cBhvr additive="base">
                                        <p:cTn id="43" dur="500" fill="hold"/>
                                        <p:tgtEl>
                                          <p:spTgt spid="6656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656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2 İçerik Yer Tutucusu">
            <a:extLst>
              <a:ext uri="{FF2B5EF4-FFF2-40B4-BE49-F238E27FC236}">
                <a16:creationId xmlns:a16="http://schemas.microsoft.com/office/drawing/2014/main" id="{2996B324-DABE-428B-85DE-598C174507F3}"/>
              </a:ext>
            </a:extLst>
          </p:cNvPr>
          <p:cNvSpPr>
            <a:spLocks noGrp="1"/>
          </p:cNvSpPr>
          <p:nvPr>
            <p:ph idx="4294967295"/>
          </p:nvPr>
        </p:nvSpPr>
        <p:spPr>
          <a:xfrm>
            <a:off x="1703389" y="188914"/>
            <a:ext cx="8713787" cy="6480175"/>
          </a:xfrm>
        </p:spPr>
        <p:txBody>
          <a:bodyPr/>
          <a:lstStyle/>
          <a:p>
            <a:pPr algn="just" eaLnBrk="1" hangingPunct="1">
              <a:buFontTx/>
              <a:buNone/>
            </a:pPr>
            <a:r>
              <a:rPr lang="tr-TR" altLang="en-US" b="1">
                <a:solidFill>
                  <a:schemeClr val="accent2"/>
                </a:solidFill>
              </a:rPr>
              <a:t>12.</a:t>
            </a:r>
            <a:r>
              <a:rPr lang="tr-TR" altLang="en-US" b="1"/>
              <a:t>Antik Mısır’da beyin ameliyatlarının yapılmış olduğu Cerrahi operasyon geçirmiş mumyaların kafatasları incelendiğinde, ameliyat yerlerinin düzgünce kesilmiş olduğu görülmektedir. Hatta bu insanların ameliyattan sonra hayatta kaldıklarını ispatlayan, kaynamış kafatası kemiklerine rastlanmıştır.</a:t>
            </a:r>
          </a:p>
          <a:p>
            <a:pPr algn="just" eaLnBrk="1" hangingPunct="1">
              <a:buFontTx/>
              <a:buNone/>
            </a:pPr>
            <a:r>
              <a:rPr lang="tr-TR" altLang="en-US" b="1">
                <a:solidFill>
                  <a:schemeClr val="accent2"/>
                </a:solidFill>
              </a:rPr>
              <a:t>13.</a:t>
            </a:r>
            <a:r>
              <a:rPr lang="tr-TR" altLang="en-US" b="1"/>
              <a:t>Kırıklar, çatlaklar tam olarak oturtuluyor, kırık tahtaları kullanılıyor ve yaralar dikişle kapatılıyordu. Mumyaların çoğunda çok başarılı bir biçimde tedavi edilmiş kırıklara rastlamak mümkündür.</a:t>
            </a:r>
          </a:p>
          <a:p>
            <a:pPr algn="just" eaLnBrk="1" hangingPunct="1">
              <a:buFontTx/>
              <a:buNone/>
            </a:pPr>
            <a:endParaRPr lang="tr-TR" altLang="en-US" b="1"/>
          </a:p>
        </p:txBody>
      </p:sp>
      <p:sp>
        <p:nvSpPr>
          <p:cNvPr id="94211" name="3 Slayt Numarası Yer Tutucusu">
            <a:extLst>
              <a:ext uri="{FF2B5EF4-FFF2-40B4-BE49-F238E27FC236}">
                <a16:creationId xmlns:a16="http://schemas.microsoft.com/office/drawing/2014/main" id="{C0926E8E-D57A-4124-9F90-E9BF8BC16437}"/>
              </a:ext>
            </a:extLst>
          </p:cNvPr>
          <p:cNvSpPr txBox="1">
            <a:spLocks noGrp="1"/>
          </p:cNvSpPr>
          <p:nvPr/>
        </p:nvSpPr>
        <p:spPr bwMode="auto">
          <a:xfrm>
            <a:off x="807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fld id="{352C200F-34AE-47A1-9BD6-72E7C843FE78}" type="slidenum">
              <a:rPr lang="en-US" altLang="en-US" sz="1400"/>
              <a:pPr algn="r">
                <a:spcBef>
                  <a:spcPct val="0"/>
                </a:spcBef>
                <a:buFontTx/>
                <a:buNone/>
              </a:pPr>
              <a:t>32</a:t>
            </a:fld>
            <a:endParaRPr lang="en-US" altLang="en-US" sz="1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93187"/>
                                        </p:tgtEl>
                                        <p:attrNameLst>
                                          <p:attrName>style.visibility</p:attrName>
                                        </p:attrNameLst>
                                      </p:cBhvr>
                                      <p:to>
                                        <p:strVal val="visible"/>
                                      </p:to>
                                    </p:set>
                                    <p:anim calcmode="lin" valueType="num">
                                      <p:cBhvr additive="base">
                                        <p:cTn id="7" dur="1000" fill="hold"/>
                                        <p:tgtEl>
                                          <p:spTgt spid="93187"/>
                                        </p:tgtEl>
                                        <p:attrNameLst>
                                          <p:attrName>ppt_x</p:attrName>
                                        </p:attrNameLst>
                                      </p:cBhvr>
                                      <p:tavLst>
                                        <p:tav tm="0">
                                          <p:val>
                                            <p:strVal val="#ppt_x"/>
                                          </p:val>
                                        </p:tav>
                                        <p:tav tm="100000">
                                          <p:val>
                                            <p:strVal val="#ppt_x"/>
                                          </p:val>
                                        </p:tav>
                                      </p:tavLst>
                                    </p:anim>
                                    <p:anim calcmode="lin" valueType="num">
                                      <p:cBhvr additive="base">
                                        <p:cTn id="8" dur="1000" fill="hold"/>
                                        <p:tgtEl>
                                          <p:spTgt spid="9318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2 İçerik Yer Tutucusu">
            <a:extLst>
              <a:ext uri="{FF2B5EF4-FFF2-40B4-BE49-F238E27FC236}">
                <a16:creationId xmlns:a16="http://schemas.microsoft.com/office/drawing/2014/main" id="{AB93EEE8-F7B2-4169-8DE4-739687254925}"/>
              </a:ext>
            </a:extLst>
          </p:cNvPr>
          <p:cNvSpPr>
            <a:spLocks noGrp="1"/>
          </p:cNvSpPr>
          <p:nvPr>
            <p:ph idx="4294967295"/>
          </p:nvPr>
        </p:nvSpPr>
        <p:spPr>
          <a:xfrm>
            <a:off x="1703389" y="188914"/>
            <a:ext cx="8713787" cy="6480175"/>
          </a:xfrm>
        </p:spPr>
        <p:txBody>
          <a:bodyPr/>
          <a:lstStyle/>
          <a:p>
            <a:pPr algn="just" eaLnBrk="1" hangingPunct="1">
              <a:buFontTx/>
              <a:buNone/>
            </a:pPr>
            <a:r>
              <a:rPr lang="tr-TR" altLang="en-US" b="1">
                <a:solidFill>
                  <a:schemeClr val="accent2"/>
                </a:solidFill>
              </a:rPr>
              <a:t>14.</a:t>
            </a:r>
            <a:r>
              <a:rPr lang="tr-TR" altLang="en-US" b="1"/>
              <a:t>Yara dikilmesi ile ilgili Smith Papirüsü’nde on üç referans mevcuttur. Bu, Mısırlıların estetik yara dikimini de başarmış olduklarına işaret etmektedir. Yara dikiminde keten iplik kullanılıyordu. İğneler ise muhtemelen bakırdandı.</a:t>
            </a:r>
          </a:p>
          <a:p>
            <a:pPr algn="just" eaLnBrk="1" hangingPunct="1">
              <a:buFontTx/>
              <a:buNone/>
            </a:pPr>
            <a:endParaRPr lang="tr-TR" altLang="en-US" b="1"/>
          </a:p>
          <a:p>
            <a:pPr algn="just" eaLnBrk="1" hangingPunct="1">
              <a:buFontTx/>
              <a:buNone/>
            </a:pPr>
            <a:r>
              <a:rPr lang="tr-TR" altLang="en-US" b="1">
                <a:solidFill>
                  <a:schemeClr val="accent2"/>
                </a:solidFill>
              </a:rPr>
              <a:t>15.</a:t>
            </a:r>
            <a:r>
              <a:rPr lang="tr-TR" altLang="en-US" b="1"/>
              <a:t>Enfeksiyonlu yaraların temizlenmesinde keçi yağı, köknar yağı ve ezilmiş bezelyeden oluşan bir karışım kullanıyorlardı.</a:t>
            </a:r>
          </a:p>
          <a:p>
            <a:pPr algn="just" eaLnBrk="1" hangingPunct="1"/>
            <a:endParaRPr lang="tr-TR" altLang="en-US" b="1"/>
          </a:p>
        </p:txBody>
      </p:sp>
      <p:sp>
        <p:nvSpPr>
          <p:cNvPr id="95235" name="3 Slayt Numarası Yer Tutucusu">
            <a:extLst>
              <a:ext uri="{FF2B5EF4-FFF2-40B4-BE49-F238E27FC236}">
                <a16:creationId xmlns:a16="http://schemas.microsoft.com/office/drawing/2014/main" id="{09844F16-03F3-41E7-84E8-F3B6A0C911EA}"/>
              </a:ext>
            </a:extLst>
          </p:cNvPr>
          <p:cNvSpPr txBox="1">
            <a:spLocks noGrp="1"/>
          </p:cNvSpPr>
          <p:nvPr/>
        </p:nvSpPr>
        <p:spPr bwMode="auto">
          <a:xfrm>
            <a:off x="807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fld id="{DF1EB6E2-7550-4394-A97C-8165095047B2}" type="slidenum">
              <a:rPr lang="en-US" altLang="en-US" sz="1400"/>
              <a:pPr algn="r">
                <a:spcBef>
                  <a:spcPct val="0"/>
                </a:spcBef>
                <a:buFontTx/>
                <a:buNone/>
              </a:pPr>
              <a:t>33</a:t>
            </a:fld>
            <a:endParaRPr lang="en-US" altLang="en-US" sz="1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98306"/>
                                        </p:tgtEl>
                                        <p:attrNameLst>
                                          <p:attrName>style.visibility</p:attrName>
                                        </p:attrNameLst>
                                      </p:cBhvr>
                                      <p:to>
                                        <p:strVal val="visible"/>
                                      </p:to>
                                    </p:set>
                                    <p:anim calcmode="lin" valueType="num">
                                      <p:cBhvr additive="base">
                                        <p:cTn id="7" dur="1000" fill="hold"/>
                                        <p:tgtEl>
                                          <p:spTgt spid="98306"/>
                                        </p:tgtEl>
                                        <p:attrNameLst>
                                          <p:attrName>ppt_x</p:attrName>
                                        </p:attrNameLst>
                                      </p:cBhvr>
                                      <p:tavLst>
                                        <p:tav tm="0">
                                          <p:val>
                                            <p:strVal val="#ppt_x"/>
                                          </p:val>
                                        </p:tav>
                                        <p:tav tm="100000">
                                          <p:val>
                                            <p:strVal val="#ppt_x"/>
                                          </p:val>
                                        </p:tav>
                                      </p:tavLst>
                                    </p:anim>
                                    <p:anim calcmode="lin" valueType="num">
                                      <p:cBhvr additive="base">
                                        <p:cTn id="8" dur="1000" fill="hold"/>
                                        <p:tgtEl>
                                          <p:spTgt spid="9830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3" name="Picture 5">
            <a:extLst>
              <a:ext uri="{FF2B5EF4-FFF2-40B4-BE49-F238E27FC236}">
                <a16:creationId xmlns:a16="http://schemas.microsoft.com/office/drawing/2014/main" id="{EF79F516-C2AF-4133-8E0B-2363EF0D3A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61" t="5556" r="4903" b="35185"/>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nodePh="1">
                                  <p:stCondLst>
                                    <p:cond delay="0"/>
                                  </p:stCondLst>
                                  <p:endCondLst>
                                    <p:cond evt="begin" delay="0">
                                      <p:tn val="5"/>
                                    </p:cond>
                                  </p:endCondLst>
                                  <p:childTnLst>
                                    <p:set>
                                      <p:cBhvr>
                                        <p:cTn id="6" dur="1" fill="hold">
                                          <p:stCondLst>
                                            <p:cond delay="0"/>
                                          </p:stCondLst>
                                        </p:cTn>
                                        <p:tgtEl>
                                          <p:spTgt spid="48133"/>
                                        </p:tgtEl>
                                        <p:attrNameLst>
                                          <p:attrName>style.visibility</p:attrName>
                                        </p:attrNameLst>
                                      </p:cBhvr>
                                      <p:to>
                                        <p:strVal val="visible"/>
                                      </p:to>
                                    </p:set>
                                    <p:animEffect transition="in" filter="blinds(vertical)">
                                      <p:cBhvr>
                                        <p:cTn id="7" dur="1000"/>
                                        <p:tgtEl>
                                          <p:spTgt spid="48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F87774E-00D5-41BF-ADF7-6547B7CC649F}"/>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B921B67D-E0CC-4D1E-BC64-221B8B90F24C}"/>
              </a:ext>
            </a:extLst>
          </p:cNvPr>
          <p:cNvSpPr>
            <a:spLocks noGrp="1"/>
          </p:cNvSpPr>
          <p:nvPr>
            <p:ph idx="1"/>
          </p:nvPr>
        </p:nvSpPr>
        <p:spPr/>
        <p:txBody>
          <a:bodyPr/>
          <a:lstStyle/>
          <a:p>
            <a:r>
              <a:rPr lang="tr-TR" altLang="tr-TR" dirty="0"/>
              <a:t>Kaynaklar</a:t>
            </a:r>
          </a:p>
          <a:p>
            <a:r>
              <a:rPr lang="tr-TR" altLang="tr-TR" dirty="0"/>
              <a:t>Ali Haydar Bayat, Tıp Tarihi, Sade Matbaa, İzmir,2003.</a:t>
            </a:r>
          </a:p>
          <a:p>
            <a:r>
              <a:rPr lang="tr-TR" altLang="tr-TR" dirty="0"/>
              <a:t>Turhan </a:t>
            </a:r>
            <a:r>
              <a:rPr lang="tr-TR" altLang="tr-TR" dirty="0" err="1"/>
              <a:t>Baytop</a:t>
            </a:r>
            <a:r>
              <a:rPr lang="tr-TR" altLang="tr-TR" dirty="0"/>
              <a:t>, Türk Eczacılık Tarihi (Afife Mat tarafından kısaltılmış 2.baskı), İstanbul Üniversitesi Yayınları No:3358, İstanbul,2001</a:t>
            </a:r>
            <a:endParaRPr lang="tr-TR" dirty="0"/>
          </a:p>
        </p:txBody>
      </p:sp>
    </p:spTree>
    <p:extLst>
      <p:ext uri="{BB962C8B-B14F-4D97-AF65-F5344CB8AC3E}">
        <p14:creationId xmlns:p14="http://schemas.microsoft.com/office/powerpoint/2010/main" val="4023292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İçerik Yer Tutucusu 2">
            <a:extLst>
              <a:ext uri="{FF2B5EF4-FFF2-40B4-BE49-F238E27FC236}">
                <a16:creationId xmlns:a16="http://schemas.microsoft.com/office/drawing/2014/main" id="{771C57EB-797E-453D-A241-FA01161426D5}"/>
              </a:ext>
            </a:extLst>
          </p:cNvPr>
          <p:cNvSpPr>
            <a:spLocks noGrp="1"/>
          </p:cNvSpPr>
          <p:nvPr>
            <p:ph idx="1"/>
          </p:nvPr>
        </p:nvSpPr>
        <p:spPr>
          <a:xfrm>
            <a:off x="2135188" y="549276"/>
            <a:ext cx="7847012" cy="5546725"/>
          </a:xfrm>
        </p:spPr>
        <p:txBody>
          <a:bodyPr/>
          <a:lstStyle/>
          <a:p>
            <a:r>
              <a:rPr lang="en-US" altLang="en-US" sz="2400" b="1">
                <a:cs typeface="Times New Roman" panose="02020603050405020304" pitchFamily="18" charset="0"/>
              </a:rPr>
              <a:t>KAHUN </a:t>
            </a:r>
            <a:r>
              <a:rPr lang="tr-TR" altLang="en-US" sz="2400" b="1">
                <a:cs typeface="Times New Roman" panose="02020603050405020304" pitchFamily="18" charset="0"/>
              </a:rPr>
              <a:t>JİNEKOLOJİK </a:t>
            </a:r>
            <a:r>
              <a:rPr lang="en-US" altLang="en-US" sz="2400" b="1">
                <a:cs typeface="Times New Roman" panose="02020603050405020304" pitchFamily="18" charset="0"/>
              </a:rPr>
              <a:t>Papirüs</a:t>
            </a:r>
            <a:endParaRPr lang="tr-TR" altLang="tr-TR" sz="2400"/>
          </a:p>
          <a:p>
            <a:pPr algn="just"/>
            <a:r>
              <a:rPr lang="tr-TR" altLang="tr-TR" sz="2400"/>
              <a:t>Papirüs, iki papirüsten oluşmaktadır. Biri, jinekolojik hastalıklar, doğurganlık, hamilelik ve doğum kontrolü gibi kadın sağlığıyla ilgili, diğeri veterinerlik konularını içeren 35 ayrı paragraf içerir. Cerrahiyi tanımlamaz. </a:t>
            </a:r>
          </a:p>
          <a:p>
            <a:pPr algn="just"/>
            <a:r>
              <a:rPr lang="tr-TR" altLang="tr-TR" sz="2400"/>
              <a:t>Kahun papirüsü, hasta ve hekim arasındaki etkileşim hakkında bir kılavuz gibidir. </a:t>
            </a:r>
          </a:p>
          <a:p>
            <a:pPr algn="just"/>
            <a:r>
              <a:rPr lang="tr-TR" altLang="tr-TR" sz="2400"/>
              <a:t>Birincisi semptomlar nelerdir, </a:t>
            </a:r>
          </a:p>
          <a:p>
            <a:pPr algn="just"/>
            <a:r>
              <a:rPr lang="tr-TR" altLang="tr-TR" sz="2400"/>
              <a:t>İkincisi hekimin hastaya nasıl danışması gerektiği ve</a:t>
            </a:r>
          </a:p>
          <a:p>
            <a:pPr algn="just"/>
            <a:r>
              <a:rPr lang="tr-TR" altLang="tr-TR" sz="2400"/>
              <a:t>Üçüncüsü, tanılarla birlikte son olarak bir tedavi teklif edilir veya tavsiye edilir.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İçerik Yer Tutucusu 2">
            <a:extLst>
              <a:ext uri="{FF2B5EF4-FFF2-40B4-BE49-F238E27FC236}">
                <a16:creationId xmlns:a16="http://schemas.microsoft.com/office/drawing/2014/main" id="{DF17E45D-6249-432D-9D1D-F1562B095247}"/>
              </a:ext>
            </a:extLst>
          </p:cNvPr>
          <p:cNvSpPr>
            <a:spLocks noGrp="1"/>
          </p:cNvSpPr>
          <p:nvPr>
            <p:ph idx="1"/>
          </p:nvPr>
        </p:nvSpPr>
        <p:spPr>
          <a:xfrm>
            <a:off x="2135188" y="260350"/>
            <a:ext cx="7847012" cy="5835650"/>
          </a:xfrm>
        </p:spPr>
        <p:txBody>
          <a:bodyPr/>
          <a:lstStyle/>
          <a:p>
            <a:r>
              <a:rPr lang="tr-TR" altLang="tr-TR" b="1"/>
              <a:t>Edwin Smith Papirüsü</a:t>
            </a:r>
          </a:p>
          <a:p>
            <a:pPr algn="just"/>
            <a:r>
              <a:rPr lang="tr-TR" altLang="tr-TR" sz="2000"/>
              <a:t>MÖ 1600 yıllarında yazılmış, 0.33x4.68 m. Boyutlarında, en eski tıbbi metinler arasında Edwin Smith Papyrus, eski bir Mısırlı travma cerrahisi ders kitabının bir kısmının hayatta kalan tek kopyasıdır . </a:t>
            </a:r>
          </a:p>
          <a:p>
            <a:pPr algn="just"/>
            <a:r>
              <a:rPr lang="tr-TR" altLang="tr-TR" sz="2000"/>
              <a:t>Edwin Smith papirusu tıbbi uygulamaları değiştirdiği özellikle cerrahiden bahsetmesi ile büyük önem taşıyor, Günümüz tıbbi papirüslerinin en detaylı ve en karmaşık olanı, aynı zamanda dünyanın en eski cerrahi metnidir.  </a:t>
            </a:r>
          </a:p>
          <a:p>
            <a:pPr algn="just"/>
            <a:r>
              <a:rPr lang="tr-TR" altLang="tr-TR" sz="2000"/>
              <a:t>Belge 22 sayfadan oluşmaktadır. Her biri fizik muayene , tanı, tedavi ve prognoz tanımıyla birlikte </a:t>
            </a:r>
            <a:r>
              <a:rPr lang="tr-TR" altLang="tr-TR" sz="2000" b="1">
                <a:solidFill>
                  <a:srgbClr val="FF0000"/>
                </a:solidFill>
              </a:rPr>
              <a:t>48 </a:t>
            </a:r>
            <a:r>
              <a:rPr lang="tr-TR" altLang="tr-TR" sz="2000"/>
              <a:t> yara, kırık,çıkık ve tümörlerden, </a:t>
            </a:r>
            <a:r>
              <a:rPr lang="tr-TR" altLang="tr-TR" sz="2000" b="1">
                <a:solidFill>
                  <a:srgbClr val="FF0000"/>
                </a:solidFill>
              </a:rPr>
              <a:t>27</a:t>
            </a:r>
            <a:r>
              <a:rPr lang="tr-TR" altLang="tr-TR" sz="2000"/>
              <a:t> si kafa, </a:t>
            </a:r>
            <a:r>
              <a:rPr lang="tr-TR" altLang="tr-TR" sz="2000" b="1">
                <a:solidFill>
                  <a:srgbClr val="FF0000"/>
                </a:solidFill>
              </a:rPr>
              <a:t>6</a:t>
            </a:r>
            <a:r>
              <a:rPr lang="tr-TR" altLang="tr-TR" sz="2000"/>
              <a:t> sı boğaz ve servikal vertebralara, </a:t>
            </a:r>
            <a:r>
              <a:rPr lang="tr-TR" altLang="tr-TR" sz="2000" b="1">
                <a:solidFill>
                  <a:srgbClr val="FF0000"/>
                </a:solidFill>
              </a:rPr>
              <a:t>2</a:t>
            </a:r>
            <a:r>
              <a:rPr lang="tr-TR" altLang="tr-TR" sz="2000"/>
              <a:t> si klavikula (köprücük kemiği), </a:t>
            </a:r>
            <a:r>
              <a:rPr lang="tr-TR" altLang="tr-TR" sz="2000" b="1">
                <a:solidFill>
                  <a:srgbClr val="FF0000"/>
                </a:solidFill>
              </a:rPr>
              <a:t>11</a:t>
            </a:r>
            <a:r>
              <a:rPr lang="tr-TR" altLang="tr-TR" sz="2000"/>
              <a:t> i göğüs, </a:t>
            </a:r>
            <a:r>
              <a:rPr lang="tr-TR" altLang="tr-TR" sz="2000" b="1">
                <a:solidFill>
                  <a:srgbClr val="FF0000"/>
                </a:solidFill>
              </a:rPr>
              <a:t>1</a:t>
            </a:r>
            <a:r>
              <a:rPr lang="tr-TR" altLang="tr-TR" sz="2000"/>
              <a:t> i omuz, </a:t>
            </a:r>
            <a:r>
              <a:rPr lang="tr-TR" altLang="tr-TR" sz="2000" b="1">
                <a:solidFill>
                  <a:srgbClr val="FF0000"/>
                </a:solidFill>
              </a:rPr>
              <a:t>1</a:t>
            </a:r>
            <a:r>
              <a:rPr lang="tr-TR" altLang="tr-TR" sz="2000"/>
              <a:t> i humerusa (Pazu kemiği) aittir. </a:t>
            </a:r>
          </a:p>
          <a:p>
            <a:pPr algn="just"/>
            <a:r>
              <a:rPr lang="tr-TR" altLang="tr-TR" sz="2000"/>
              <a:t>Travmatik yaralanmaların tedavileri sistemli bir sınıflandırma ile baş yaralanmalarından başlayarak sırasıyla boyun, göğüs, omurga travmaları anlatılmaktadır. Metnin önemli bir yönü, kalp, karaciğer, dalak , böbrekler, üreterler ve mesanenin Mısırlılar tarafından bilindiği gerçeğinin yanı sıra kan damarlarının kalbe bağlı olduğunu göstermesidir.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İçerik Yer Tutucusu 2">
            <a:extLst>
              <a:ext uri="{FF2B5EF4-FFF2-40B4-BE49-F238E27FC236}">
                <a16:creationId xmlns:a16="http://schemas.microsoft.com/office/drawing/2014/main" id="{60D16247-7EFC-404D-A276-35AA998F463C}"/>
              </a:ext>
            </a:extLst>
          </p:cNvPr>
          <p:cNvSpPr>
            <a:spLocks noGrp="1"/>
          </p:cNvSpPr>
          <p:nvPr>
            <p:ph idx="1"/>
          </p:nvPr>
        </p:nvSpPr>
        <p:spPr>
          <a:xfrm>
            <a:off x="2063750" y="404814"/>
            <a:ext cx="7918450" cy="5691187"/>
          </a:xfrm>
        </p:spPr>
        <p:txBody>
          <a:bodyPr/>
          <a:lstStyle/>
          <a:p>
            <a:r>
              <a:rPr lang="tr-TR" altLang="tr-TR" b="1"/>
              <a:t>Ebers Papirüs</a:t>
            </a:r>
          </a:p>
          <a:p>
            <a:pPr algn="just"/>
            <a:r>
              <a:rPr lang="tr-TR" altLang="tr-TR" sz="2400"/>
              <a:t>Ebers Papirüsü, 0.20x30m. boyutlarındadır. MÖ 1500 lerde yazılan papirüs, Alman egiptologu Georg Ebers tarafından 1875 yılında yayınlanmıştır. </a:t>
            </a:r>
          </a:p>
          <a:p>
            <a:pPr algn="just"/>
            <a:r>
              <a:rPr lang="tr-TR" altLang="tr-TR" sz="2400"/>
              <a:t>Papirüs, 110 sayfa, 2289 satır olup, </a:t>
            </a:r>
            <a:r>
              <a:rPr lang="tr-TR" altLang="tr-TR" sz="2400" b="1">
                <a:solidFill>
                  <a:srgbClr val="FF0000"/>
                </a:solidFill>
              </a:rPr>
              <a:t>700</a:t>
            </a:r>
            <a:r>
              <a:rPr lang="tr-TR" altLang="tr-TR" sz="2400"/>
              <a:t> bitkisel, hayvansal ve madensel drog ve </a:t>
            </a:r>
            <a:r>
              <a:rPr lang="tr-TR" altLang="tr-TR" sz="2400" b="1">
                <a:solidFill>
                  <a:srgbClr val="FF0000"/>
                </a:solidFill>
              </a:rPr>
              <a:t>875</a:t>
            </a:r>
            <a:r>
              <a:rPr lang="tr-TR" altLang="tr-TR" sz="2400"/>
              <a:t> reçete içermesidir. Bu da onu tıbbi papirüsün en uzun olanı yapıyor.  Papirüs birçok farklı konuyu kapsar; dermatoloji, sindirim hastalıkları, travmatik hastalıklar, diş hekimliği ve jinekolojik durumlar </a:t>
            </a:r>
          </a:p>
          <a:p>
            <a:pPr algn="just"/>
            <a:r>
              <a:rPr lang="tr-TR" altLang="tr-TR" sz="2400"/>
              <a:t>Bu papirüsün en önemli bulgularından biri, migren atıflarıdır. </a:t>
            </a:r>
          </a:p>
          <a:p>
            <a:endParaRPr lang="tr-TR" altLang="tr-TR"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a:extLst>
              <a:ext uri="{FF2B5EF4-FFF2-40B4-BE49-F238E27FC236}">
                <a16:creationId xmlns:a16="http://schemas.microsoft.com/office/drawing/2014/main" id="{72EE7E98-19D4-41BE-9B9F-98991F05F7E4}"/>
              </a:ext>
            </a:extLst>
          </p:cNvPr>
          <p:cNvSpPr>
            <a:spLocks noGrp="1" noChangeArrowheads="1"/>
          </p:cNvSpPr>
          <p:nvPr>
            <p:ph type="body" idx="1"/>
          </p:nvPr>
        </p:nvSpPr>
        <p:spPr>
          <a:xfrm>
            <a:off x="1774825" y="333376"/>
            <a:ext cx="8642350" cy="5832475"/>
          </a:xfrm>
        </p:spPr>
        <p:txBody>
          <a:bodyPr/>
          <a:lstStyle/>
          <a:p>
            <a:pPr eaLnBrk="1" hangingPunct="1"/>
            <a:endParaRPr lang="en-US" altLang="en-US" sz="2400">
              <a:cs typeface="Times New Roman" panose="02020603050405020304" pitchFamily="18" charset="0"/>
            </a:endParaRPr>
          </a:p>
          <a:p>
            <a:pPr eaLnBrk="1" hangingPunct="1">
              <a:lnSpc>
                <a:spcPct val="90000"/>
              </a:lnSpc>
              <a:buClr>
                <a:srgbClr val="FF0066"/>
              </a:buClr>
              <a:buFont typeface="Wingdings" panose="05000000000000000000" pitchFamily="2" charset="2"/>
              <a:buNone/>
            </a:pPr>
            <a:r>
              <a:rPr lang="en-US" altLang="en-US" sz="3600" b="1">
                <a:cs typeface="Times New Roman" panose="02020603050405020304" pitchFamily="18" charset="0"/>
              </a:rPr>
              <a:t> </a:t>
            </a:r>
            <a:endParaRPr lang="en-US" altLang="en-US" sz="3600">
              <a:cs typeface="Times New Roman" panose="02020603050405020304" pitchFamily="18" charset="0"/>
            </a:endParaRPr>
          </a:p>
          <a:p>
            <a:pPr eaLnBrk="1" hangingPunct="1">
              <a:lnSpc>
                <a:spcPct val="90000"/>
              </a:lnSpc>
              <a:buClr>
                <a:srgbClr val="FF0066"/>
              </a:buClr>
              <a:buFont typeface="Wingdings" panose="05000000000000000000" pitchFamily="2" charset="2"/>
              <a:buChar char="Ø"/>
            </a:pPr>
            <a:r>
              <a:rPr lang="en-US" altLang="en-US" sz="3600" b="1">
                <a:cs typeface="Times New Roman" panose="02020603050405020304" pitchFamily="18" charset="0"/>
              </a:rPr>
              <a:t>BERLİN MED</a:t>
            </a:r>
            <a:r>
              <a:rPr lang="tr-TR" altLang="en-US" sz="3600" b="1"/>
              <a:t>I</a:t>
            </a:r>
            <a:r>
              <a:rPr lang="en-US" altLang="en-US" sz="3600" b="1">
                <a:cs typeface="Times New Roman" panose="02020603050405020304" pitchFamily="18" charset="0"/>
              </a:rPr>
              <a:t>CAL Papirüs</a:t>
            </a:r>
            <a:r>
              <a:rPr lang="tr-TR" altLang="en-US" sz="3600" b="1">
                <a:cs typeface="Times New Roman" panose="02020603050405020304" pitchFamily="18" charset="0"/>
              </a:rPr>
              <a:t> </a:t>
            </a:r>
            <a:r>
              <a:rPr lang="tr-TR" altLang="en-US" sz="3600" b="1">
                <a:solidFill>
                  <a:schemeClr val="bg1"/>
                </a:solidFill>
                <a:cs typeface="Times New Roman" panose="02020603050405020304" pitchFamily="18" charset="0"/>
              </a:rPr>
              <a:t>(Toksikoloji)</a:t>
            </a:r>
            <a:endParaRPr lang="en-US" altLang="en-US" sz="3600">
              <a:solidFill>
                <a:schemeClr val="bg1"/>
              </a:solidFill>
              <a:cs typeface="Times New Roman" panose="02020603050405020304" pitchFamily="18" charset="0"/>
            </a:endParaRPr>
          </a:p>
          <a:p>
            <a:pPr eaLnBrk="1" hangingPunct="1">
              <a:lnSpc>
                <a:spcPct val="90000"/>
              </a:lnSpc>
              <a:buClr>
                <a:srgbClr val="FF0066"/>
              </a:buClr>
              <a:buFont typeface="Wingdings" panose="05000000000000000000" pitchFamily="2" charset="2"/>
              <a:buNone/>
            </a:pPr>
            <a:r>
              <a:rPr lang="en-US" altLang="en-US" sz="3600" b="1">
                <a:cs typeface="Times New Roman" panose="02020603050405020304" pitchFamily="18" charset="0"/>
              </a:rPr>
              <a:t> </a:t>
            </a:r>
            <a:endParaRPr lang="en-US" altLang="en-US" sz="3600">
              <a:cs typeface="Times New Roman" panose="02020603050405020304" pitchFamily="18" charset="0"/>
            </a:endParaRPr>
          </a:p>
          <a:p>
            <a:pPr eaLnBrk="1" hangingPunct="1">
              <a:lnSpc>
                <a:spcPct val="90000"/>
              </a:lnSpc>
              <a:buClr>
                <a:srgbClr val="FF0066"/>
              </a:buClr>
              <a:buFont typeface="Wingdings" panose="05000000000000000000" pitchFamily="2" charset="2"/>
              <a:buChar char="Ø"/>
            </a:pPr>
            <a:r>
              <a:rPr lang="en-US" altLang="en-US" sz="3600" b="1">
                <a:cs typeface="Times New Roman" panose="02020603050405020304" pitchFamily="18" charset="0"/>
              </a:rPr>
              <a:t>HEARST MED</a:t>
            </a:r>
            <a:r>
              <a:rPr lang="tr-TR" altLang="en-US" sz="3600" b="1"/>
              <a:t>I</a:t>
            </a:r>
            <a:r>
              <a:rPr lang="en-US" altLang="en-US" sz="3600" b="1">
                <a:cs typeface="Times New Roman" panose="02020603050405020304" pitchFamily="18" charset="0"/>
              </a:rPr>
              <a:t>CAL Papirüs</a:t>
            </a:r>
            <a:r>
              <a:rPr lang="tr-TR" altLang="en-US" sz="3600" b="1">
                <a:cs typeface="Times New Roman" panose="02020603050405020304" pitchFamily="18" charset="0"/>
              </a:rPr>
              <a:t> </a:t>
            </a:r>
            <a:r>
              <a:rPr lang="tr-TR" altLang="en-US" sz="3600" b="1">
                <a:solidFill>
                  <a:schemeClr val="bg1"/>
                </a:solidFill>
                <a:cs typeface="Times New Roman" panose="02020603050405020304" pitchFamily="18" charset="0"/>
              </a:rPr>
              <a:t>(Üriner Sistem)</a:t>
            </a:r>
            <a:endParaRPr lang="en-US" altLang="en-US" sz="3600">
              <a:solidFill>
                <a:schemeClr val="bg1"/>
              </a:solidFill>
              <a:cs typeface="Times New Roman" panose="02020603050405020304" pitchFamily="18" charset="0"/>
            </a:endParaRPr>
          </a:p>
          <a:p>
            <a:pPr eaLnBrk="1" hangingPunct="1">
              <a:lnSpc>
                <a:spcPct val="90000"/>
              </a:lnSpc>
              <a:buClr>
                <a:srgbClr val="FF0066"/>
              </a:buClr>
              <a:buFont typeface="Wingdings" panose="05000000000000000000" pitchFamily="2" charset="2"/>
              <a:buNone/>
            </a:pPr>
            <a:r>
              <a:rPr lang="en-US" altLang="en-US" sz="3600" b="1">
                <a:cs typeface="Times New Roman" panose="02020603050405020304" pitchFamily="18" charset="0"/>
              </a:rPr>
              <a:t> </a:t>
            </a:r>
            <a:endParaRPr lang="en-US" altLang="en-US" sz="3600">
              <a:cs typeface="Times New Roman" panose="02020603050405020304" pitchFamily="18" charset="0"/>
            </a:endParaRPr>
          </a:p>
          <a:p>
            <a:pPr eaLnBrk="1" hangingPunct="1">
              <a:lnSpc>
                <a:spcPct val="90000"/>
              </a:lnSpc>
              <a:buClr>
                <a:srgbClr val="FF0066"/>
              </a:buClr>
              <a:buFont typeface="Wingdings" panose="05000000000000000000" pitchFamily="2" charset="2"/>
              <a:buChar char="Ø"/>
            </a:pPr>
            <a:r>
              <a:rPr lang="en-US" altLang="en-US" sz="3600" b="1">
                <a:cs typeface="Times New Roman" panose="02020603050405020304" pitchFamily="18" charset="0"/>
              </a:rPr>
              <a:t>NEWYORK Papirüsü</a:t>
            </a:r>
            <a:r>
              <a:rPr lang="en-US" altLang="en-US" sz="3600">
                <a:solidFill>
                  <a:schemeClr val="bg1"/>
                </a:solidFill>
              </a:rPr>
              <a:t> </a:t>
            </a:r>
            <a:r>
              <a:rPr lang="tr-TR" altLang="en-US" sz="3600">
                <a:solidFill>
                  <a:schemeClr val="bg1"/>
                </a:solidFill>
              </a:rPr>
              <a:t>(Anatomi)</a:t>
            </a:r>
            <a:endParaRPr lang="en-US" altLang="en-US" sz="3600">
              <a:solidFill>
                <a:schemeClr val="bg1"/>
              </a:solidFill>
            </a:endParaRPr>
          </a:p>
          <a:p>
            <a:pPr eaLnBrk="1" hangingPunct="1"/>
            <a:endParaRPr lang="tr-TR" altLang="en-US" sz="3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0A077AF2-74EC-424B-BC67-EB4E976685B4}"/>
              </a:ext>
            </a:extLst>
          </p:cNvPr>
          <p:cNvSpPr>
            <a:spLocks noGrp="1" noChangeArrowheads="1"/>
          </p:cNvSpPr>
          <p:nvPr>
            <p:ph type="title"/>
          </p:nvPr>
        </p:nvSpPr>
        <p:spPr>
          <a:extLst>
            <a:ext uri="{909E8E84-426E-40DD-AFC4-6F175D3DCCD1}">
              <a14:hiddenFill xmlns:a14="http://schemas.microsoft.com/office/drawing/2010/main">
                <a:solidFill>
                  <a:schemeClr val="accent2"/>
                </a:solidFill>
              </a14:hiddenFill>
            </a:ext>
          </a:extLst>
        </p:spPr>
        <p:txBody>
          <a:bodyPr/>
          <a:lstStyle/>
          <a:p>
            <a:pPr eaLnBrk="1" hangingPunct="1"/>
            <a:r>
              <a:rPr lang="en-US" altLang="en-US" b="1">
                <a:solidFill>
                  <a:schemeClr val="accent2"/>
                </a:solidFill>
                <a:cs typeface="Times New Roman" panose="02020603050405020304" pitchFamily="18" charset="0"/>
              </a:rPr>
              <a:t>HASTALIK NEDENLERİ</a:t>
            </a:r>
            <a:r>
              <a:rPr lang="en-US" altLang="en-US" b="1">
                <a:solidFill>
                  <a:schemeClr val="bg1"/>
                </a:solidFill>
                <a:cs typeface="Times New Roman" panose="02020603050405020304" pitchFamily="18" charset="0"/>
              </a:rPr>
              <a:t>  </a:t>
            </a:r>
            <a:br>
              <a:rPr lang="en-US" altLang="en-US">
                <a:cs typeface="Times New Roman" panose="02020603050405020304" pitchFamily="18" charset="0"/>
              </a:rPr>
            </a:br>
            <a:endParaRPr lang="tr-TR" altLang="en-US">
              <a:cs typeface="Times New Roman" panose="02020603050405020304" pitchFamily="18" charset="0"/>
            </a:endParaRPr>
          </a:p>
        </p:txBody>
      </p:sp>
      <p:sp>
        <p:nvSpPr>
          <p:cNvPr id="10243" name="Rectangle 3">
            <a:extLst>
              <a:ext uri="{FF2B5EF4-FFF2-40B4-BE49-F238E27FC236}">
                <a16:creationId xmlns:a16="http://schemas.microsoft.com/office/drawing/2014/main" id="{57827411-A269-40C3-9CE2-7E9DF8876BAF}"/>
              </a:ext>
            </a:extLst>
          </p:cNvPr>
          <p:cNvSpPr>
            <a:spLocks noGrp="1" noChangeArrowheads="1"/>
          </p:cNvSpPr>
          <p:nvPr>
            <p:ph type="body" idx="1"/>
          </p:nvPr>
        </p:nvSpPr>
        <p:spPr>
          <a:xfrm>
            <a:off x="2209800" y="1143000"/>
            <a:ext cx="7772400" cy="4953000"/>
          </a:xfrm>
          <a:extLst>
            <a:ext uri="{909E8E84-426E-40DD-AFC4-6F175D3DCCD1}">
              <a14:hiddenFill xmlns:a14="http://schemas.microsoft.com/office/drawing/2010/main">
                <a:solidFill>
                  <a:schemeClr val="accent2"/>
                </a:solidFill>
              </a14:hiddenFill>
            </a:ext>
          </a:extLst>
        </p:spPr>
        <p:txBody>
          <a:bodyPr/>
          <a:lstStyle/>
          <a:p>
            <a:pPr eaLnBrk="1" hangingPunct="1"/>
            <a:endParaRPr lang="en-US" altLang="en-US">
              <a:cs typeface="Times New Roman" panose="02020603050405020304" pitchFamily="18" charset="0"/>
            </a:endParaRPr>
          </a:p>
          <a:p>
            <a:pPr algn="just" eaLnBrk="1" hangingPunct="1">
              <a:buFontTx/>
              <a:buNone/>
            </a:pPr>
            <a:r>
              <a:rPr lang="en-US" altLang="en-US" sz="3600" b="1">
                <a:solidFill>
                  <a:srgbClr val="FF0066"/>
                </a:solidFill>
                <a:cs typeface="Times New Roman" panose="02020603050405020304" pitchFamily="18" charset="0"/>
              </a:rPr>
              <a:t>1.</a:t>
            </a:r>
            <a:r>
              <a:rPr lang="en-US" altLang="en-US" sz="3600" b="1">
                <a:cs typeface="Times New Roman" panose="02020603050405020304" pitchFamily="18" charset="0"/>
              </a:rPr>
              <a:t>Tanrıların </a:t>
            </a:r>
            <a:r>
              <a:rPr lang="tr-TR" altLang="en-US" sz="3600" b="1"/>
              <a:t>ö</a:t>
            </a:r>
            <a:r>
              <a:rPr lang="en-US" altLang="en-US" sz="3600" b="1">
                <a:cs typeface="Times New Roman" panose="02020603050405020304" pitchFamily="18" charset="0"/>
              </a:rPr>
              <a:t>fkeleri ve </a:t>
            </a:r>
            <a:r>
              <a:rPr lang="tr-TR" altLang="en-US" sz="3600" b="1"/>
              <a:t>c</a:t>
            </a:r>
            <a:r>
              <a:rPr lang="en-US" altLang="en-US" sz="3600" b="1">
                <a:cs typeface="Times New Roman" panose="02020603050405020304" pitchFamily="18" charset="0"/>
              </a:rPr>
              <a:t>inlerin vücuda girmesi</a:t>
            </a:r>
            <a:endParaRPr lang="en-US" altLang="en-US" sz="3600">
              <a:cs typeface="Times New Roman" panose="02020603050405020304" pitchFamily="18" charset="0"/>
            </a:endParaRPr>
          </a:p>
          <a:p>
            <a:pPr algn="just" eaLnBrk="1" hangingPunct="1">
              <a:buFontTx/>
              <a:buNone/>
            </a:pPr>
            <a:r>
              <a:rPr lang="en-US" altLang="en-US" sz="3600" b="1">
                <a:solidFill>
                  <a:srgbClr val="FF0066"/>
                </a:solidFill>
                <a:cs typeface="Times New Roman" panose="02020603050405020304" pitchFamily="18" charset="0"/>
              </a:rPr>
              <a:t>2.</a:t>
            </a:r>
            <a:r>
              <a:rPr lang="en-US" altLang="en-US" sz="3600" b="1">
                <a:cs typeface="Times New Roman" panose="02020603050405020304" pitchFamily="18" charset="0"/>
              </a:rPr>
              <a:t>Vücuttaki </a:t>
            </a:r>
            <a:r>
              <a:rPr lang="tr-TR" altLang="en-US" sz="3600" b="1">
                <a:cs typeface="Times New Roman" panose="02020603050405020304" pitchFamily="18" charset="0"/>
              </a:rPr>
              <a:t>bağırsak </a:t>
            </a:r>
            <a:r>
              <a:rPr lang="tr-TR" altLang="en-US" sz="3600" b="1"/>
              <a:t>k</a:t>
            </a:r>
            <a:r>
              <a:rPr lang="en-US" altLang="en-US" sz="3600" b="1">
                <a:cs typeface="Times New Roman" panose="02020603050405020304" pitchFamily="18" charset="0"/>
              </a:rPr>
              <a:t>urtlar</a:t>
            </a:r>
            <a:r>
              <a:rPr lang="tr-TR" altLang="en-US" sz="3600" b="1">
                <a:cs typeface="Times New Roman" panose="02020603050405020304" pitchFamily="18" charset="0"/>
              </a:rPr>
              <a:t>ı</a:t>
            </a:r>
            <a:endParaRPr lang="en-US" altLang="en-US" sz="3600">
              <a:cs typeface="Times New Roman" panose="02020603050405020304" pitchFamily="18" charset="0"/>
            </a:endParaRPr>
          </a:p>
          <a:p>
            <a:pPr algn="just" eaLnBrk="1" hangingPunct="1">
              <a:buFontTx/>
              <a:buNone/>
            </a:pPr>
            <a:r>
              <a:rPr lang="en-US" altLang="en-US" sz="3600" b="1">
                <a:solidFill>
                  <a:srgbClr val="FF0066"/>
                </a:solidFill>
                <a:cs typeface="Times New Roman" panose="02020603050405020304" pitchFamily="18" charset="0"/>
              </a:rPr>
              <a:t>3.</a:t>
            </a:r>
            <a:r>
              <a:rPr lang="en-US" altLang="en-US" sz="3600" b="1">
                <a:cs typeface="Times New Roman" panose="02020603050405020304" pitchFamily="18" charset="0"/>
              </a:rPr>
              <a:t>Besin artıklarının vücudun bazı bölgelerinde birikmesi</a:t>
            </a:r>
            <a:endParaRPr lang="tr-TR" altLang="en-US" sz="3600" b="1"/>
          </a:p>
          <a:p>
            <a:pPr algn="just" eaLnBrk="1" hangingPunct="1">
              <a:buFontTx/>
              <a:buNone/>
            </a:pPr>
            <a:r>
              <a:rPr lang="tr-TR" altLang="en-US" sz="3600" b="1">
                <a:solidFill>
                  <a:srgbClr val="FF0066"/>
                </a:solidFill>
              </a:rPr>
              <a:t>4.</a:t>
            </a:r>
            <a:r>
              <a:rPr lang="en-US" altLang="en-US" sz="3600" b="1">
                <a:cs typeface="Times New Roman" panose="02020603050405020304" pitchFamily="18" charset="0"/>
              </a:rPr>
              <a:t>Pnömanın bozulması</a:t>
            </a:r>
            <a:r>
              <a:rPr lang="en-US" altLang="en-US" sz="3600">
                <a:solidFill>
                  <a:schemeClr val="bg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ppt_x"/>
                                          </p:val>
                                        </p:tav>
                                        <p:tav tm="100000">
                                          <p:val>
                                            <p:strVal val="#ppt_x"/>
                                          </p:val>
                                        </p:tav>
                                      </p:tavLst>
                                    </p:anim>
                                    <p:anim calcmode="lin" valueType="num">
                                      <p:cBhvr additive="base">
                                        <p:cTn id="8"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additive="base">
                                        <p:cTn id="25"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243">
                                            <p:txEl>
                                              <p:pRg st="4" end="4"/>
                                            </p:txEl>
                                          </p:spTgt>
                                        </p:tgtEl>
                                        <p:attrNameLst>
                                          <p:attrName>style.visibility</p:attrName>
                                        </p:attrNameLst>
                                      </p:cBhvr>
                                      <p:to>
                                        <p:strVal val="visible"/>
                                      </p:to>
                                    </p:set>
                                    <p:anim calcmode="lin" valueType="num">
                                      <p:cBhvr additive="base">
                                        <p:cTn id="31"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4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utoUpdateAnimBg="0"/>
      <p:bldP spid="1024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154D0D5E-0791-4033-AB01-37EE1D2F36F5}"/>
              </a:ext>
            </a:extLst>
          </p:cNvPr>
          <p:cNvSpPr>
            <a:spLocks noGrp="1" noChangeArrowheads="1"/>
          </p:cNvSpPr>
          <p:nvPr>
            <p:ph type="title"/>
          </p:nvPr>
        </p:nvSpPr>
        <p:spPr>
          <a:extLst>
            <a:ext uri="{909E8E84-426E-40DD-AFC4-6F175D3DCCD1}">
              <a14:hiddenFill xmlns:a14="http://schemas.microsoft.com/office/drawing/2010/main">
                <a:solidFill>
                  <a:schemeClr val="accent2"/>
                </a:solidFill>
              </a14:hiddenFill>
            </a:ext>
          </a:extLst>
        </p:spPr>
        <p:txBody>
          <a:bodyPr/>
          <a:lstStyle/>
          <a:p>
            <a:pPr eaLnBrk="1" hangingPunct="1"/>
            <a:r>
              <a:rPr lang="en-US" altLang="en-US" b="1">
                <a:solidFill>
                  <a:schemeClr val="accent2"/>
                </a:solidFill>
                <a:cs typeface="Times New Roman" panose="02020603050405020304" pitchFamily="18" charset="0"/>
              </a:rPr>
              <a:t>TEDAVİ ŞEKİLLERİ</a:t>
            </a:r>
            <a:br>
              <a:rPr lang="en-US" altLang="en-US">
                <a:solidFill>
                  <a:schemeClr val="accent2"/>
                </a:solidFill>
                <a:cs typeface="Times New Roman" panose="02020603050405020304" pitchFamily="18" charset="0"/>
              </a:rPr>
            </a:br>
            <a:endParaRPr lang="tr-TR" altLang="en-US">
              <a:solidFill>
                <a:schemeClr val="accent2"/>
              </a:solidFill>
              <a:cs typeface="Times New Roman" panose="02020603050405020304" pitchFamily="18" charset="0"/>
            </a:endParaRPr>
          </a:p>
        </p:txBody>
      </p:sp>
      <p:sp>
        <p:nvSpPr>
          <p:cNvPr id="11267" name="Rectangle 3">
            <a:extLst>
              <a:ext uri="{FF2B5EF4-FFF2-40B4-BE49-F238E27FC236}">
                <a16:creationId xmlns:a16="http://schemas.microsoft.com/office/drawing/2014/main" id="{609BD54F-7103-4C3F-96F7-14E23601069B}"/>
              </a:ext>
            </a:extLst>
          </p:cNvPr>
          <p:cNvSpPr>
            <a:spLocks noGrp="1" noChangeArrowheads="1"/>
          </p:cNvSpPr>
          <p:nvPr>
            <p:ph type="body" idx="1"/>
          </p:nvPr>
        </p:nvSpPr>
        <p:spPr>
          <a:xfrm>
            <a:off x="2209800" y="1295400"/>
            <a:ext cx="7772400" cy="4800600"/>
          </a:xfrm>
          <a:extLst>
            <a:ext uri="{909E8E84-426E-40DD-AFC4-6F175D3DCCD1}">
              <a14:hiddenFill xmlns:a14="http://schemas.microsoft.com/office/drawing/2010/main">
                <a:solidFill>
                  <a:schemeClr val="accent2"/>
                </a:solidFill>
              </a14:hiddenFill>
            </a:ext>
          </a:extLst>
        </p:spPr>
        <p:txBody>
          <a:bodyPr/>
          <a:lstStyle/>
          <a:p>
            <a:pPr eaLnBrk="1" hangingPunct="1">
              <a:lnSpc>
                <a:spcPct val="90000"/>
              </a:lnSpc>
              <a:buFontTx/>
              <a:buNone/>
            </a:pPr>
            <a:r>
              <a:rPr lang="en-US" altLang="en-US" b="1">
                <a:solidFill>
                  <a:schemeClr val="accent2"/>
                </a:solidFill>
                <a:cs typeface="Times New Roman" panose="02020603050405020304" pitchFamily="18" charset="0"/>
              </a:rPr>
              <a:t>	</a:t>
            </a:r>
            <a:r>
              <a:rPr lang="en-US" altLang="en-US" sz="3600" b="1" u="sng">
                <a:solidFill>
                  <a:schemeClr val="accent2"/>
                </a:solidFill>
                <a:latin typeface="Arial" panose="020B0604020202020204" pitchFamily="34" charset="0"/>
                <a:cs typeface="Times New Roman" panose="02020603050405020304" pitchFamily="18" charset="0"/>
              </a:rPr>
              <a:t>1.</a:t>
            </a:r>
            <a:r>
              <a:rPr lang="en-US" altLang="en-US" sz="3600" b="1" u="sng">
                <a:solidFill>
                  <a:srgbClr val="FF0066"/>
                </a:solidFill>
                <a:latin typeface="Arial" panose="020B0604020202020204" pitchFamily="34" charset="0"/>
                <a:cs typeface="Times New Roman" panose="02020603050405020304" pitchFamily="18" charset="0"/>
              </a:rPr>
              <a:t>Mistik Tedavi</a:t>
            </a:r>
            <a:endParaRPr lang="tr-TR" altLang="en-US" sz="3600" b="1" u="sng">
              <a:solidFill>
                <a:srgbClr val="FF0066"/>
              </a:solidFill>
              <a:latin typeface="Arial" panose="020B0604020202020204" pitchFamily="34" charset="0"/>
            </a:endParaRPr>
          </a:p>
          <a:p>
            <a:pPr eaLnBrk="1" hangingPunct="1">
              <a:lnSpc>
                <a:spcPct val="90000"/>
              </a:lnSpc>
              <a:buFontTx/>
              <a:buNone/>
            </a:pPr>
            <a:endParaRPr lang="en-US" altLang="en-US" sz="3600" b="1" u="sng">
              <a:solidFill>
                <a:srgbClr val="FF0066"/>
              </a:solidFill>
              <a:latin typeface="Arial" panose="020B0604020202020204" pitchFamily="34" charset="0"/>
            </a:endParaRPr>
          </a:p>
          <a:p>
            <a:pPr eaLnBrk="1" hangingPunct="1">
              <a:lnSpc>
                <a:spcPct val="90000"/>
              </a:lnSpc>
              <a:buClr>
                <a:srgbClr val="FF0066"/>
              </a:buClr>
              <a:buFont typeface="Wingdings" panose="05000000000000000000" pitchFamily="2" charset="2"/>
              <a:buChar char="Ø"/>
            </a:pPr>
            <a:r>
              <a:rPr lang="en-US" altLang="en-US" b="1">
                <a:cs typeface="Times New Roman" panose="02020603050405020304" pitchFamily="18" charset="0"/>
              </a:rPr>
              <a:t>RE, THOTH, İSİS </a:t>
            </a:r>
            <a:r>
              <a:rPr lang="tr-TR" altLang="en-US" b="1"/>
              <a:t>(</a:t>
            </a:r>
            <a:r>
              <a:rPr lang="en-US" altLang="en-US" b="1">
                <a:cs typeface="Times New Roman" panose="02020603050405020304" pitchFamily="18" charset="0"/>
              </a:rPr>
              <a:t>Sağlık Tanrıları</a:t>
            </a:r>
            <a:r>
              <a:rPr lang="tr-TR" altLang="en-US" b="1"/>
              <a:t>)</a:t>
            </a:r>
          </a:p>
          <a:p>
            <a:pPr eaLnBrk="1" hangingPunct="1">
              <a:lnSpc>
                <a:spcPct val="90000"/>
              </a:lnSpc>
              <a:buClr>
                <a:srgbClr val="FF0066"/>
              </a:buClr>
              <a:buFont typeface="Wingdings" panose="05000000000000000000" pitchFamily="2" charset="2"/>
              <a:buChar char="Ø"/>
            </a:pPr>
            <a:r>
              <a:rPr lang="en-US" altLang="en-US" b="1">
                <a:cs typeface="Times New Roman" panose="02020603050405020304" pitchFamily="18" charset="0"/>
              </a:rPr>
              <a:t>SEKHMET</a:t>
            </a:r>
            <a:r>
              <a:rPr lang="tr-TR" altLang="en-US" b="1"/>
              <a:t> </a:t>
            </a:r>
            <a:r>
              <a:rPr lang="en-US" altLang="en-US" b="1">
                <a:cs typeface="Times New Roman" panose="02020603050405020304" pitchFamily="18" charset="0"/>
              </a:rPr>
              <a:t>(Doğum</a:t>
            </a:r>
            <a:r>
              <a:rPr lang="tr-TR" altLang="en-US" b="1"/>
              <a:t> Tanrıçası</a:t>
            </a:r>
            <a:r>
              <a:rPr lang="en-US" altLang="en-US" b="1">
                <a:cs typeface="Times New Roman" panose="02020603050405020304" pitchFamily="18" charset="0"/>
              </a:rPr>
              <a:t>)</a:t>
            </a:r>
            <a:endParaRPr lang="tr-TR" altLang="en-US" b="1"/>
          </a:p>
          <a:p>
            <a:pPr eaLnBrk="1" hangingPunct="1">
              <a:lnSpc>
                <a:spcPct val="90000"/>
              </a:lnSpc>
              <a:buClr>
                <a:srgbClr val="FF0066"/>
              </a:buClr>
              <a:buFont typeface="Wingdings" panose="05000000000000000000" pitchFamily="2" charset="2"/>
              <a:buChar char="Ø"/>
            </a:pPr>
            <a:r>
              <a:rPr lang="tr-TR" altLang="en-US" b="1"/>
              <a:t>HORUS (Güneş ve Savaş tanrısı)</a:t>
            </a:r>
          </a:p>
          <a:p>
            <a:pPr eaLnBrk="1" hangingPunct="1">
              <a:lnSpc>
                <a:spcPct val="90000"/>
              </a:lnSpc>
              <a:buClr>
                <a:srgbClr val="FF0066"/>
              </a:buClr>
              <a:buFont typeface="Wingdings" panose="05000000000000000000" pitchFamily="2" charset="2"/>
              <a:buChar char="Ø"/>
            </a:pPr>
            <a:r>
              <a:rPr lang="tr-TR" altLang="en-US" b="1"/>
              <a:t> İ</a:t>
            </a:r>
            <a:r>
              <a:rPr lang="en-US" altLang="en-US" b="1">
                <a:cs typeface="Times New Roman" panose="02020603050405020304" pitchFamily="18" charset="0"/>
              </a:rPr>
              <a:t>MHOTEP</a:t>
            </a:r>
            <a:r>
              <a:rPr lang="tr-TR" altLang="en-US" b="1">
                <a:cs typeface="Times New Roman" panose="02020603050405020304" pitchFamily="18" charset="0"/>
              </a:rPr>
              <a:t> (Barış tanrısı) </a:t>
            </a:r>
            <a:r>
              <a:rPr lang="en-US" altLang="en-US" b="1">
                <a:cs typeface="Times New Roman" panose="02020603050405020304" pitchFamily="18" charset="0"/>
              </a:rPr>
              <a:t> (M.Ö.2900)</a:t>
            </a:r>
            <a:endParaRPr lang="tr-TR" altLang="en-US" b="1"/>
          </a:p>
          <a:p>
            <a:pPr eaLnBrk="1" hangingPunct="1">
              <a:lnSpc>
                <a:spcPct val="90000"/>
              </a:lnSpc>
              <a:buClr>
                <a:srgbClr val="FF0066"/>
              </a:buClr>
              <a:buFont typeface="Wingdings" panose="05000000000000000000" pitchFamily="2" charset="2"/>
              <a:buNone/>
            </a:pPr>
            <a:endParaRPr lang="tr-TR" altLang="en-US" b="1"/>
          </a:p>
          <a:p>
            <a:pPr eaLnBrk="1" hangingPunct="1">
              <a:lnSpc>
                <a:spcPct val="90000"/>
              </a:lnSpc>
              <a:buClr>
                <a:srgbClr val="FF0066"/>
              </a:buClr>
              <a:buFont typeface="Wingdings" panose="05000000000000000000" pitchFamily="2" charset="2"/>
              <a:buNone/>
            </a:pPr>
            <a:r>
              <a:rPr lang="en-US" altLang="en-US" b="1">
                <a:cs typeface="Times New Roman" panose="02020603050405020304" pitchFamily="18" charset="0"/>
              </a:rPr>
              <a:t>HERMETİK KİTAPLAR</a:t>
            </a:r>
            <a:endParaRPr lang="en-US" altLang="en-US">
              <a:cs typeface="Times New Roman" panose="02020603050405020304" pitchFamily="18" charset="0"/>
            </a:endParaRPr>
          </a:p>
          <a:p>
            <a:pPr eaLnBrk="1" hangingPunct="1">
              <a:lnSpc>
                <a:spcPct val="90000"/>
              </a:lnSpc>
              <a:buClr>
                <a:srgbClr val="FF0066"/>
              </a:buClr>
              <a:buFont typeface="Wingdings" panose="05000000000000000000" pitchFamily="2" charset="2"/>
              <a:buChar char="Ø"/>
            </a:pPr>
            <a:endParaRPr lang="en-US" altLang="en-US"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0" end="0"/>
                                            </p:txEl>
                                          </p:spTgt>
                                        </p:tgtEl>
                                        <p:attrNameLst>
                                          <p:attrName>style.visibility</p:attrName>
                                        </p:attrNameLst>
                                      </p:cBhvr>
                                      <p:to>
                                        <p:strVal val="visible"/>
                                      </p:to>
                                    </p:set>
                                    <p:anim calcmode="lin" valueType="num">
                                      <p:cBhvr additive="base">
                                        <p:cTn id="13"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267">
                                            <p:txEl>
                                              <p:pRg st="4" end="4"/>
                                            </p:txEl>
                                          </p:spTgt>
                                        </p:tgtEl>
                                        <p:attrNameLst>
                                          <p:attrName>style.visibility</p:attrName>
                                        </p:attrNameLst>
                                      </p:cBhvr>
                                      <p:to>
                                        <p:strVal val="visible"/>
                                      </p:to>
                                    </p:set>
                                    <p:anim calcmode="lin" valueType="num">
                                      <p:cBhvr additive="base">
                                        <p:cTn id="31"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267">
                                            <p:txEl>
                                              <p:pRg st="5" end="5"/>
                                            </p:txEl>
                                          </p:spTgt>
                                        </p:tgtEl>
                                        <p:attrNameLst>
                                          <p:attrName>style.visibility</p:attrName>
                                        </p:attrNameLst>
                                      </p:cBhvr>
                                      <p:to>
                                        <p:strVal val="visible"/>
                                      </p:to>
                                    </p:set>
                                    <p:anim calcmode="lin" valueType="num">
                                      <p:cBhvr additive="base">
                                        <p:cTn id="37" dur="5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267">
                                            <p:txEl>
                                              <p:pRg st="7" end="7"/>
                                            </p:txEl>
                                          </p:spTgt>
                                        </p:tgtEl>
                                        <p:attrNameLst>
                                          <p:attrName>style.visibility</p:attrName>
                                        </p:attrNameLst>
                                      </p:cBhvr>
                                      <p:to>
                                        <p:strVal val="visible"/>
                                      </p:to>
                                    </p:set>
                                    <p:anim calcmode="lin" valueType="num">
                                      <p:cBhvr additive="base">
                                        <p:cTn id="43" dur="500" fill="hold"/>
                                        <p:tgtEl>
                                          <p:spTgt spid="11267">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26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7" grpId="0" build="p" autoUpdateAnimBg="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1592</Words>
  <Application>Microsoft Office PowerPoint</Application>
  <PresentationFormat>Geniş ekran</PresentationFormat>
  <Paragraphs>159</Paragraphs>
  <Slides>35</Slides>
  <Notes>22</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35</vt:i4>
      </vt:variant>
    </vt:vector>
  </HeadingPairs>
  <TitlesOfParts>
    <vt:vector size="41" baseType="lpstr">
      <vt:lpstr>Arial</vt:lpstr>
      <vt:lpstr>Calibri</vt:lpstr>
      <vt:lpstr>Calibri Light</vt:lpstr>
      <vt:lpstr>Times New Roman</vt:lpstr>
      <vt:lpstr>Wingdings</vt:lpstr>
      <vt:lpstr>Office Teması</vt:lpstr>
      <vt:lpstr>Mısr Dönemi Tıp ve Eczacılık Uygulamaları-2</vt:lpstr>
      <vt:lpstr>5. Papirüsler</vt:lpstr>
      <vt:lpstr>PowerPoint Sunusu</vt:lpstr>
      <vt:lpstr>PowerPoint Sunusu</vt:lpstr>
      <vt:lpstr>PowerPoint Sunusu</vt:lpstr>
      <vt:lpstr>PowerPoint Sunusu</vt:lpstr>
      <vt:lpstr>PowerPoint Sunusu</vt:lpstr>
      <vt:lpstr>HASTALIK NEDENLERİ   </vt:lpstr>
      <vt:lpstr>TEDAVİ ŞEKİLLERİ </vt:lpstr>
      <vt:lpstr>PowerPoint Sunusu</vt:lpstr>
      <vt:lpstr>Rx</vt:lpstr>
      <vt:lpstr>Rx imgesi</vt:lpstr>
      <vt:lpstr>İsis Sağlık Tanrıçası</vt:lpstr>
      <vt:lpstr>İmhotep (Barış Tanrısı) </vt:lpstr>
      <vt:lpstr>PowerPoint Sunusu</vt:lpstr>
      <vt:lpstr>PowerPoint Sunusu</vt:lpstr>
      <vt:lpstr>PowerPoint Sunusu</vt:lpstr>
      <vt:lpstr>PowerPoint Sunusu</vt:lpstr>
      <vt:lpstr>PowerPoint Sunusu</vt:lpstr>
      <vt:lpstr>Mısır’da Hastalık Tanı Yöntemleri</vt:lpstr>
      <vt:lpstr>PowerPoint Sunusu</vt:lpstr>
      <vt:lpstr>Mısır’da Tedavi Yöntemleri</vt:lpstr>
      <vt:lpstr>PowerPoint Sunusu</vt:lpstr>
      <vt:lpstr>PowerPoint Sunusu</vt:lpstr>
      <vt:lpstr>Mısır’da Tedavi Yöntemleri</vt:lpstr>
      <vt:lpstr>PowerPoint Sunusu</vt:lpstr>
      <vt:lpstr>PowerPoint Sunusu</vt:lpstr>
      <vt:lpstr>PowerPoint Sunusu</vt:lpstr>
      <vt:lpstr>TIP ve ECZACILIĞA YAPILAN KATKILAR </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Mısr Dönemi Tıp ve Eczacılık Uygulamaları-2</dc:title>
  <dc:creator>Gizem Gulpinar</dc:creator>
  <cp:lastModifiedBy>Gizem Gulpinar</cp:lastModifiedBy>
  <cp:revision>2</cp:revision>
  <dcterms:created xsi:type="dcterms:W3CDTF">2022-11-11T16:02:10Z</dcterms:created>
  <dcterms:modified xsi:type="dcterms:W3CDTF">2022-11-11T16:03:59Z</dcterms:modified>
</cp:coreProperties>
</file>