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2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8CDC-5123-40E3-B8B2-A6337EB45E66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033A1-37C4-4CA7-AD0B-1713FBE5F2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5497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8CDC-5123-40E3-B8B2-A6337EB45E66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033A1-37C4-4CA7-AD0B-1713FBE5F2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5865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8CDC-5123-40E3-B8B2-A6337EB45E66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033A1-37C4-4CA7-AD0B-1713FBE5F2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8832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8CDC-5123-40E3-B8B2-A6337EB45E66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033A1-37C4-4CA7-AD0B-1713FBE5F2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9743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8CDC-5123-40E3-B8B2-A6337EB45E66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033A1-37C4-4CA7-AD0B-1713FBE5F2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19396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8CDC-5123-40E3-B8B2-A6337EB45E66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033A1-37C4-4CA7-AD0B-1713FBE5F2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172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8CDC-5123-40E3-B8B2-A6337EB45E66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033A1-37C4-4CA7-AD0B-1713FBE5F2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0752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8CDC-5123-40E3-B8B2-A6337EB45E66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033A1-37C4-4CA7-AD0B-1713FBE5F2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5026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8CDC-5123-40E3-B8B2-A6337EB45E66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033A1-37C4-4CA7-AD0B-1713FBE5F2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9775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8CDC-5123-40E3-B8B2-A6337EB45E66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033A1-37C4-4CA7-AD0B-1713FBE5F2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5335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78CDC-5123-40E3-B8B2-A6337EB45E66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0033A1-37C4-4CA7-AD0B-1713FBE5F2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3270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78CDC-5123-40E3-B8B2-A6337EB45E66}" type="datetimeFigureOut">
              <a:rPr lang="tr-TR" smtClean="0"/>
              <a:t>5.04.2018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033A1-37C4-4CA7-AD0B-1713FBE5F23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7406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463041" y="1192696"/>
            <a:ext cx="966083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>
                <a:solidFill>
                  <a:srgbClr val="FF0000"/>
                </a:solidFill>
              </a:rPr>
              <a:t>ÇÖZELTİLER</a:t>
            </a:r>
          </a:p>
          <a:p>
            <a:endParaRPr lang="tr-TR" dirty="0"/>
          </a:p>
          <a:p>
            <a:r>
              <a:rPr lang="tr-TR" dirty="0" smtClean="0"/>
              <a:t>Başlıca iki gruba ayrılmaktadır.</a:t>
            </a:r>
          </a:p>
          <a:p>
            <a:endParaRPr lang="tr-TR" dirty="0"/>
          </a:p>
          <a:p>
            <a:pPr marL="342900" indent="-342900">
              <a:buAutoNum type="arabicPeriod"/>
            </a:pPr>
            <a:r>
              <a:rPr lang="tr-TR" i="1" dirty="0" smtClean="0">
                <a:solidFill>
                  <a:srgbClr val="FF0000"/>
                </a:solidFill>
              </a:rPr>
              <a:t>Homojen Çözeltiler :</a:t>
            </a:r>
          </a:p>
          <a:p>
            <a:endParaRPr lang="tr-TR" dirty="0" smtClean="0"/>
          </a:p>
          <a:p>
            <a:r>
              <a:rPr lang="tr-TR" dirty="0" smtClean="0"/>
              <a:t>Fiziksel özellikleri her noktasında aynı olan sistemlerdir.</a:t>
            </a:r>
          </a:p>
          <a:p>
            <a:endParaRPr lang="tr-TR" dirty="0"/>
          </a:p>
          <a:p>
            <a:r>
              <a:rPr lang="tr-TR" i="1" dirty="0" smtClean="0">
                <a:solidFill>
                  <a:srgbClr val="FF0000"/>
                </a:solidFill>
              </a:rPr>
              <a:t>2. Heterojen Çözeltiler :</a:t>
            </a:r>
          </a:p>
          <a:p>
            <a:endParaRPr lang="tr-TR" dirty="0"/>
          </a:p>
          <a:p>
            <a:r>
              <a:rPr lang="tr-TR" dirty="0" smtClean="0"/>
              <a:t>Fiziksel özellikleri her noktasında farklı olan sistemlerdir. Heterojen sistemlerin ayrı ayrı homojen olan bölümlerine faz adı verilmekte olup fazlar birbirlerinden kesin sınırlarla ayrılmaktadırlar.</a:t>
            </a:r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 </a:t>
            </a:r>
          </a:p>
          <a:p>
            <a:pPr marL="342900" indent="-342900">
              <a:buAutoNum type="arabicPeriod"/>
            </a:pPr>
            <a:endParaRPr lang="tr-TR" dirty="0"/>
          </a:p>
          <a:p>
            <a:pPr marL="342900" indent="-342900">
              <a:buAutoNum type="arabicPeriod"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169638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747423" y="683812"/>
            <a:ext cx="943819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dirty="0" smtClean="0"/>
              <a:t>Çözeltiler iki bileşenden meydana gelmektedir. İçerisinde çok bulunan bileşenine </a:t>
            </a:r>
            <a:r>
              <a:rPr lang="tr-TR" sz="2000" dirty="0" smtClean="0">
                <a:solidFill>
                  <a:srgbClr val="FF0000"/>
                </a:solidFill>
              </a:rPr>
              <a:t>çözücü</a:t>
            </a:r>
            <a:r>
              <a:rPr lang="tr-TR" sz="2000" dirty="0" smtClean="0"/>
              <a:t> az bulunan bileşene ise </a:t>
            </a:r>
            <a:r>
              <a:rPr lang="tr-TR" sz="2000" dirty="0" smtClean="0">
                <a:solidFill>
                  <a:srgbClr val="FF0000"/>
                </a:solidFill>
              </a:rPr>
              <a:t>çözünen</a:t>
            </a:r>
            <a:r>
              <a:rPr lang="tr-TR" sz="2000" dirty="0" smtClean="0"/>
              <a:t> adı verilmektedir.  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/>
              <a:t> Analitik Kimya açısından kullanılan çözeltiler katılarını sıvı içerisinde çözünmesiyle elde edilen  çözeltiler olup homojen özelliğe sahip çözeltilerdir.  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>
                <a:solidFill>
                  <a:srgbClr val="FF0000"/>
                </a:solidFill>
              </a:rPr>
              <a:t>Konsantrasyon</a:t>
            </a:r>
            <a:r>
              <a:rPr lang="tr-TR" sz="2000" dirty="0" smtClean="0"/>
              <a:t> :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/>
              <a:t>Çözeltilerin içerdiği çözünen madde miktarı konsantrasyon olarak ifade edilir.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Konsantrasyon ifade şekilleri  hacim </a:t>
            </a:r>
            <a:r>
              <a:rPr lang="tr-TR" sz="2000" dirty="0" err="1" smtClean="0"/>
              <a:t>yüzdesi,yoğunluk</a:t>
            </a:r>
            <a:r>
              <a:rPr lang="tr-TR" sz="2000" dirty="0" smtClean="0"/>
              <a:t>, </a:t>
            </a:r>
            <a:r>
              <a:rPr lang="tr-TR" sz="2000" dirty="0" err="1" smtClean="0"/>
              <a:t>molarite</a:t>
            </a:r>
            <a:r>
              <a:rPr lang="tr-TR" sz="2000" dirty="0" smtClean="0"/>
              <a:t> ve </a:t>
            </a:r>
            <a:r>
              <a:rPr lang="tr-TR" sz="2000" dirty="0" err="1" smtClean="0"/>
              <a:t>normalite</a:t>
            </a:r>
            <a:r>
              <a:rPr lang="tr-TR" sz="2000" dirty="0" smtClean="0"/>
              <a:t> gibi çözeltinin hacmine göre tanımlanan   şekillerde olduğu gibi , </a:t>
            </a:r>
            <a:r>
              <a:rPr lang="tr-TR" sz="2000" dirty="0" err="1" smtClean="0"/>
              <a:t>molalite</a:t>
            </a:r>
            <a:r>
              <a:rPr lang="tr-TR" sz="2000" dirty="0" smtClean="0"/>
              <a:t> , </a:t>
            </a:r>
            <a:r>
              <a:rPr lang="tr-TR" sz="2000" dirty="0" err="1" smtClean="0"/>
              <a:t>mol</a:t>
            </a:r>
            <a:r>
              <a:rPr lang="tr-TR" sz="2000" dirty="0" smtClean="0"/>
              <a:t> kesri , ağırlık yüzdesi ve </a:t>
            </a:r>
            <a:r>
              <a:rPr lang="tr-TR" sz="2000" dirty="0" err="1" smtClean="0"/>
              <a:t>mol</a:t>
            </a:r>
            <a:r>
              <a:rPr lang="tr-TR" sz="2000" dirty="0" smtClean="0"/>
              <a:t> yüzdesi gibi </a:t>
            </a:r>
            <a:r>
              <a:rPr lang="tr-TR" sz="2000" dirty="0" err="1" smtClean="0"/>
              <a:t>şekillerdede</a:t>
            </a:r>
            <a:r>
              <a:rPr lang="tr-TR" sz="2000" dirty="0" smtClean="0"/>
              <a:t> söylenmektedir.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443428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057523" y="731520"/>
            <a:ext cx="932688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dirty="0" smtClean="0">
                <a:solidFill>
                  <a:srgbClr val="FF0000"/>
                </a:solidFill>
              </a:rPr>
              <a:t>Temel kavramlar</a:t>
            </a:r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pPr>
              <a:lnSpc>
                <a:spcPct val="150000"/>
              </a:lnSpc>
            </a:pPr>
            <a:r>
              <a:rPr lang="tr-TR" sz="2000" i="1" u="sng" dirty="0" smtClean="0">
                <a:solidFill>
                  <a:srgbClr val="FF0000"/>
                </a:solidFill>
              </a:rPr>
              <a:t>Atom-gram :</a:t>
            </a:r>
            <a:r>
              <a:rPr lang="tr-TR" sz="2000" dirty="0" smtClean="0"/>
              <a:t> Elementin atom ağırlığına eşit olan miktarı atom gram olarak tanımlanır. Örneğin  1 atom gram hidrojen 1 gram, 1 atom gram magnezyum 55 gram olarak verilmektedir</a:t>
            </a:r>
            <a:r>
              <a:rPr lang="tr-TR" sz="2000" dirty="0" smtClean="0"/>
              <a:t>.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>
                <a:solidFill>
                  <a:srgbClr val="FF0000"/>
                </a:solidFill>
              </a:rPr>
              <a:t>Örnek</a:t>
            </a:r>
            <a:r>
              <a:rPr lang="tr-TR" sz="2000" dirty="0" smtClean="0"/>
              <a:t> : 2,4 gram karbon kaç atom gramdır?(C:12)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>
                <a:solidFill>
                  <a:srgbClr val="FF0000"/>
                </a:solidFill>
              </a:rPr>
              <a:t>Çözüm</a:t>
            </a:r>
            <a:r>
              <a:rPr lang="tr-TR" sz="2000" dirty="0" smtClean="0"/>
              <a:t>:  2.4/12 = 0.2 atom gram </a:t>
            </a:r>
            <a:r>
              <a:rPr lang="tr-TR" sz="2000" dirty="0" err="1" smtClean="0"/>
              <a:t>dır</a:t>
            </a:r>
            <a:r>
              <a:rPr lang="tr-TR" sz="2000" dirty="0" smtClean="0"/>
              <a:t>.</a:t>
            </a:r>
            <a:endParaRPr lang="tr-TR" sz="2000" dirty="0" smtClean="0"/>
          </a:p>
          <a:p>
            <a:pPr>
              <a:lnSpc>
                <a:spcPct val="150000"/>
              </a:lnSpc>
            </a:pPr>
            <a:endParaRPr lang="tr-TR" sz="2000" dirty="0" smtClean="0"/>
          </a:p>
          <a:p>
            <a:endParaRPr lang="tr-TR" sz="2000" dirty="0"/>
          </a:p>
          <a:p>
            <a:endParaRPr lang="tr-TR" sz="2000" dirty="0" smtClean="0"/>
          </a:p>
          <a:p>
            <a:endParaRPr lang="tr-TR" sz="2000" dirty="0" smtClean="0"/>
          </a:p>
          <a:p>
            <a:endParaRPr lang="tr-TR" sz="2000" dirty="0" smtClean="0"/>
          </a:p>
          <a:p>
            <a:endParaRPr lang="tr-TR" sz="2000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0135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811033" y="675861"/>
            <a:ext cx="997888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i="1" u="sng" dirty="0">
                <a:solidFill>
                  <a:srgbClr val="FF0000"/>
                </a:solidFill>
              </a:rPr>
              <a:t>Molekül Ağırlığı </a:t>
            </a:r>
            <a:r>
              <a:rPr lang="tr-TR" dirty="0"/>
              <a:t>: </a:t>
            </a:r>
            <a:endParaRPr lang="tr-TR" dirty="0" smtClean="0"/>
          </a:p>
          <a:p>
            <a:endParaRPr lang="tr-TR" dirty="0"/>
          </a:p>
          <a:p>
            <a:pPr>
              <a:lnSpc>
                <a:spcPct val="150000"/>
              </a:lnSpc>
            </a:pPr>
            <a:r>
              <a:rPr lang="tr-TR" dirty="0" smtClean="0"/>
              <a:t> </a:t>
            </a:r>
            <a:r>
              <a:rPr lang="tr-TR" sz="2000" dirty="0"/>
              <a:t>Bileşiği meydana </a:t>
            </a:r>
            <a:r>
              <a:rPr lang="tr-TR" sz="2000" dirty="0" err="1"/>
              <a:t>getiran</a:t>
            </a:r>
            <a:r>
              <a:rPr lang="tr-TR" sz="2000" dirty="0"/>
              <a:t> tüm atomların ağırlıklarının toplamına eşittir.</a:t>
            </a:r>
          </a:p>
          <a:p>
            <a:pPr>
              <a:lnSpc>
                <a:spcPct val="150000"/>
              </a:lnSpc>
            </a:pPr>
            <a:r>
              <a:rPr lang="tr-TR" sz="2000" dirty="0"/>
              <a:t>Örneğin  1 </a:t>
            </a:r>
            <a:r>
              <a:rPr lang="tr-TR" sz="2000" dirty="0" err="1"/>
              <a:t>mol</a:t>
            </a:r>
            <a:r>
              <a:rPr lang="tr-TR" sz="2000" dirty="0"/>
              <a:t> hidrojen (H</a:t>
            </a:r>
            <a:r>
              <a:rPr lang="tr-TR" sz="2000" baseline="-25000" dirty="0"/>
              <a:t>2</a:t>
            </a:r>
            <a:r>
              <a:rPr lang="tr-TR" sz="2000" dirty="0"/>
              <a:t> = 1+1 ) 2 gram, 1 </a:t>
            </a:r>
            <a:r>
              <a:rPr lang="tr-TR" sz="2000" dirty="0" err="1"/>
              <a:t>mol</a:t>
            </a:r>
            <a:r>
              <a:rPr lang="tr-TR" sz="2000" dirty="0"/>
              <a:t> CO</a:t>
            </a:r>
            <a:r>
              <a:rPr lang="tr-TR" sz="2000" baseline="-25000" dirty="0"/>
              <a:t>2</a:t>
            </a:r>
            <a:r>
              <a:rPr lang="tr-TR" sz="2000" dirty="0"/>
              <a:t>    (C: 12  O =16 ) 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/>
              <a:t>CO</a:t>
            </a:r>
            <a:r>
              <a:rPr lang="tr-TR" sz="2000" baseline="-25000" dirty="0"/>
              <a:t>2  </a:t>
            </a:r>
            <a:r>
              <a:rPr lang="tr-TR" sz="2000" dirty="0"/>
              <a:t>  = 12+2x16 = </a:t>
            </a:r>
            <a:r>
              <a:rPr lang="tr-TR" sz="2000" baseline="-25000" dirty="0"/>
              <a:t> </a:t>
            </a:r>
            <a:r>
              <a:rPr lang="tr-TR" sz="2000" dirty="0"/>
              <a:t>44 gram olarak tanımlanmaktadır</a:t>
            </a:r>
            <a:r>
              <a:rPr lang="tr-TR" sz="2000" dirty="0" smtClean="0"/>
              <a:t>.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>
                <a:solidFill>
                  <a:srgbClr val="FF0000"/>
                </a:solidFill>
              </a:rPr>
              <a:t>Örnek :</a:t>
            </a:r>
            <a:r>
              <a:rPr lang="tr-TR" sz="2000" dirty="0" smtClean="0"/>
              <a:t> </a:t>
            </a:r>
            <a:r>
              <a:rPr lang="tr-TR" sz="2000" dirty="0" err="1" smtClean="0"/>
              <a:t>NaCl</a:t>
            </a:r>
            <a:r>
              <a:rPr lang="tr-TR" sz="2000" dirty="0" smtClean="0"/>
              <a:t> ün molekül ağırlığını bulunuz? ( Na:23 Cl:35.5)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>
                <a:solidFill>
                  <a:srgbClr val="FF0000"/>
                </a:solidFill>
              </a:rPr>
              <a:t>Çözüm:</a:t>
            </a:r>
            <a:r>
              <a:rPr lang="tr-TR" sz="2000" dirty="0" smtClean="0"/>
              <a:t> </a:t>
            </a:r>
            <a:r>
              <a:rPr lang="tr-TR" sz="2000" dirty="0" err="1" smtClean="0"/>
              <a:t>NaCl</a:t>
            </a:r>
            <a:r>
              <a:rPr lang="tr-TR" sz="2000" dirty="0" smtClean="0"/>
              <a:t> = 23+35.5 =58.5 g</a:t>
            </a:r>
            <a:endParaRPr lang="tr-TR" sz="2000" dirty="0"/>
          </a:p>
          <a:p>
            <a:pPr>
              <a:lnSpc>
                <a:spcPct val="150000"/>
              </a:lnSpc>
            </a:pPr>
            <a:endParaRPr lang="tr-TR" sz="20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8988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44988" y="898497"/>
            <a:ext cx="1012996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000" dirty="0" smtClean="0">
                <a:solidFill>
                  <a:srgbClr val="FF0000"/>
                </a:solidFill>
              </a:rPr>
              <a:t>Yüzdeli Çözeltiler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>
              <a:lnSpc>
                <a:spcPct val="150000"/>
              </a:lnSpc>
            </a:pPr>
            <a:r>
              <a:rPr lang="tr-TR" sz="2000" dirty="0" smtClean="0"/>
              <a:t>Üç grupta incelenir.</a:t>
            </a:r>
          </a:p>
          <a:p>
            <a:pPr>
              <a:lnSpc>
                <a:spcPct val="150000"/>
              </a:lnSpc>
            </a:pPr>
            <a:endParaRPr lang="tr-TR" sz="2000" dirty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tr-TR" sz="2000" dirty="0" smtClean="0">
                <a:solidFill>
                  <a:srgbClr val="FF0000"/>
                </a:solidFill>
              </a:rPr>
              <a:t>Ağırlık /Ağırlık  (a/a) </a:t>
            </a:r>
            <a:r>
              <a:rPr lang="tr-TR" sz="2000" dirty="0" smtClean="0"/>
              <a:t>şeklinde gösterilmektedir.  100 gram çözelti </a:t>
            </a:r>
            <a:r>
              <a:rPr lang="tr-TR" sz="2000" dirty="0" err="1" smtClean="0"/>
              <a:t>içeriside</a:t>
            </a:r>
            <a:r>
              <a:rPr lang="tr-TR" sz="2000" dirty="0" smtClean="0"/>
              <a:t> gram olarak çözünen madde miktarıdır.  Örneğin %3 ‘(a/a) ‘</a:t>
            </a:r>
            <a:r>
              <a:rPr lang="tr-TR" sz="2000" dirty="0" err="1" smtClean="0"/>
              <a:t>lık</a:t>
            </a:r>
            <a:r>
              <a:rPr lang="tr-TR" sz="2000" dirty="0" smtClean="0"/>
              <a:t> </a:t>
            </a:r>
            <a:r>
              <a:rPr lang="tr-TR" sz="2000" dirty="0" err="1" smtClean="0"/>
              <a:t>rivanol</a:t>
            </a:r>
            <a:r>
              <a:rPr lang="tr-TR" sz="2000" dirty="0" smtClean="0"/>
              <a:t> çözeltisi denildiği zaman  100 gram çözelti 3 gram </a:t>
            </a:r>
            <a:r>
              <a:rPr lang="tr-TR" sz="2000" dirty="0" err="1" smtClean="0"/>
              <a:t>rivanol</a:t>
            </a:r>
            <a:r>
              <a:rPr lang="tr-TR" sz="2000" dirty="0" smtClean="0"/>
              <a:t> çözünen ve  95 gram ise çözücü var  denilmektedir.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endParaRPr lang="tr-TR" sz="2000" dirty="0"/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tr-TR" sz="2000" dirty="0" smtClean="0">
                <a:solidFill>
                  <a:srgbClr val="FF0000"/>
                </a:solidFill>
              </a:rPr>
              <a:t>Ağırlık / Hacim (a/h)  </a:t>
            </a:r>
            <a:r>
              <a:rPr lang="tr-TR" sz="2000" dirty="0" smtClean="0"/>
              <a:t>şeklinde ifade edilmektedir.  100 </a:t>
            </a:r>
            <a:r>
              <a:rPr lang="tr-TR" sz="2000" dirty="0" err="1" smtClean="0"/>
              <a:t>mL</a:t>
            </a:r>
            <a:r>
              <a:rPr lang="tr-TR" sz="2000" dirty="0" smtClean="0"/>
              <a:t> çözeltide çözünen maddenin gram olarak ifade edilen ağırlığıdır.  Örneğin % 3 ‘(a/h)  </a:t>
            </a:r>
            <a:r>
              <a:rPr lang="tr-TR" sz="2000" dirty="0" err="1" smtClean="0"/>
              <a:t>lik</a:t>
            </a:r>
            <a:r>
              <a:rPr lang="tr-TR" sz="2000" dirty="0" smtClean="0"/>
              <a:t> </a:t>
            </a:r>
            <a:r>
              <a:rPr lang="tr-TR" sz="2000" dirty="0" err="1" smtClean="0"/>
              <a:t>rivanol</a:t>
            </a:r>
            <a:r>
              <a:rPr lang="tr-TR" sz="2000" dirty="0" smtClean="0"/>
              <a:t> çözeltisi denildiği zaman 100 ml çözelti içerisinde 3 gram </a:t>
            </a:r>
            <a:r>
              <a:rPr lang="tr-TR" sz="2000" dirty="0" err="1" smtClean="0"/>
              <a:t>rivanol</a:t>
            </a:r>
            <a:r>
              <a:rPr lang="tr-TR" sz="2000" dirty="0" smtClean="0"/>
              <a:t> yani çözünen maddenin var olduğu  ifade edilir.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0835595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etin kutusu 1"/>
          <p:cNvSpPr txBox="1"/>
          <p:nvPr/>
        </p:nvSpPr>
        <p:spPr>
          <a:xfrm>
            <a:off x="1137036" y="970059"/>
            <a:ext cx="970854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tr-TR" dirty="0" smtClean="0">
                <a:solidFill>
                  <a:srgbClr val="FF0000"/>
                </a:solidFill>
              </a:rPr>
              <a:t>3</a:t>
            </a:r>
            <a:r>
              <a:rPr lang="tr-TR" sz="2000" dirty="0" smtClean="0">
                <a:solidFill>
                  <a:srgbClr val="FF0000"/>
                </a:solidFill>
              </a:rPr>
              <a:t>. Hacim/hacim  (h/h) yüzdesi </a:t>
            </a:r>
            <a:r>
              <a:rPr lang="tr-TR" sz="2000" dirty="0" smtClean="0"/>
              <a:t>ise 100 ml çözelti içerisinde  çözünen maddenin ml cinsinden ifadesi anlaşılmaktadır. Örneğin  % 95 (h/h)’</a:t>
            </a:r>
            <a:r>
              <a:rPr lang="tr-TR" sz="2000" dirty="0" err="1" smtClean="0"/>
              <a:t>lik</a:t>
            </a:r>
            <a:r>
              <a:rPr lang="tr-TR" sz="2000" dirty="0" smtClean="0"/>
              <a:t> etanol çözeltisi  95 ml saf </a:t>
            </a:r>
            <a:r>
              <a:rPr lang="tr-TR" sz="2000" dirty="0" err="1" smtClean="0"/>
              <a:t>çözünenün</a:t>
            </a:r>
            <a:r>
              <a:rPr lang="tr-TR" sz="2000" dirty="0" smtClean="0"/>
              <a:t> bulunduğu 100 ml çözelti ifade edilmiş olmaktadır.</a:t>
            </a:r>
          </a:p>
          <a:p>
            <a:pPr>
              <a:lnSpc>
                <a:spcPct val="150000"/>
              </a:lnSpc>
            </a:pPr>
            <a:endParaRPr lang="tr-TR" sz="2000" i="1" u="sng" dirty="0" smtClean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tr-TR" sz="2000" i="1" u="sng" dirty="0" smtClean="0">
                <a:solidFill>
                  <a:srgbClr val="FF0000"/>
                </a:solidFill>
              </a:rPr>
              <a:t>Örnek :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750 ml % 10 ‘(a/h)’</a:t>
            </a:r>
            <a:r>
              <a:rPr lang="tr-TR" sz="2000" dirty="0" err="1" smtClean="0"/>
              <a:t>lık</a:t>
            </a:r>
            <a:r>
              <a:rPr lang="tr-TR" sz="2000" dirty="0" smtClean="0"/>
              <a:t> borik asit çözeltisi hazırlamak için kaç gram borik asit tartılmalıdır.?</a:t>
            </a:r>
          </a:p>
          <a:p>
            <a:pPr>
              <a:lnSpc>
                <a:spcPct val="150000"/>
              </a:lnSpc>
            </a:pPr>
            <a:r>
              <a:rPr lang="tr-TR" sz="2000" i="1" u="sng" dirty="0" smtClean="0">
                <a:solidFill>
                  <a:srgbClr val="FF0000"/>
                </a:solidFill>
              </a:rPr>
              <a:t>Çözüm :</a:t>
            </a:r>
          </a:p>
          <a:p>
            <a:pPr>
              <a:lnSpc>
                <a:spcPct val="150000"/>
              </a:lnSpc>
            </a:pPr>
            <a:r>
              <a:rPr lang="tr-TR" sz="2000" i="1" dirty="0" smtClean="0"/>
              <a:t>100 ml     10 gram borik asit 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750 ml      x= 75 gram olarak hesaplanmaktadır.</a:t>
            </a:r>
            <a:endParaRPr lang="tr-TR" sz="2000" dirty="0"/>
          </a:p>
          <a:p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134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425</Words>
  <Application>Microsoft Office PowerPoint</Application>
  <PresentationFormat>Geniş ekran</PresentationFormat>
  <Paragraphs>59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Erkan ERK</dc:creator>
  <cp:lastModifiedBy>Erkan ERK</cp:lastModifiedBy>
  <cp:revision>21</cp:revision>
  <dcterms:created xsi:type="dcterms:W3CDTF">2018-04-03T21:43:43Z</dcterms:created>
  <dcterms:modified xsi:type="dcterms:W3CDTF">2018-04-04T21:24:22Z</dcterms:modified>
</cp:coreProperties>
</file>