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08237" y="2190750"/>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7465" y="71755"/>
            <a:ext cx="12117070" cy="6725285"/>
          </a:xfrm>
        </p:spPr>
        <p:txBody>
          <a:bodyPr/>
          <a:p>
            <a:pPr marL="0" indent="0">
              <a:buNone/>
            </a:pPr>
            <a:r>
              <a:rPr lang="en-US" sz="2800" b="1">
                <a:solidFill>
                  <a:srgbClr val="FF0000"/>
                </a:solidFill>
                <a:latin typeface="Times New Roman" panose="02020603050405020304" charset="0"/>
              </a:rPr>
              <a:t>Yatağın önemi:</a:t>
            </a:r>
            <a:r>
              <a:rPr lang="en-US" sz="2400" b="1">
                <a:solidFill>
                  <a:srgbClr val="FF0000"/>
                </a:solidFill>
                <a:latin typeface="Times New Roman" panose="02020603050405020304" charset="0"/>
              </a:rPr>
              <a:t> </a:t>
            </a:r>
            <a:r>
              <a:rPr lang="en-US" sz="2400">
                <a:latin typeface="Times New Roman" panose="02020603050405020304" charset="0"/>
              </a:rPr>
              <a:t>Yatak konuğun geceyi rahat, huzurlu geçirerek güne zinde başlamasına neden olan önemli bir oda donanımıdır.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lgn="ctr">
              <a:buNone/>
            </a:pPr>
            <a:r>
              <a:rPr lang="en-US" sz="2800" b="1">
                <a:latin typeface="Times New Roman" panose="02020603050405020304" charset="0"/>
              </a:rPr>
              <a:t>Yapıldığı Malzemelere Göre Yatak Çeşitleri</a:t>
            </a:r>
            <a:r>
              <a:rPr lang="en-US" sz="2800">
                <a:latin typeface="Times New Roman" panose="02020603050405020304" charset="0"/>
              </a:rPr>
              <a:t> </a:t>
            </a: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a) Sünger Yataklar ve Özellikleri:</a:t>
            </a:r>
            <a:r>
              <a:rPr lang="en-US" sz="2400">
                <a:latin typeface="Times New Roman" panose="02020603050405020304" charset="0"/>
              </a:rPr>
              <a:t> Yapıldıkları malzemenin özelliğinden dolayı konuk yattığı zaman vücuduna göre esneyemediğinden, insan sağlığı açısından tercih edilmemektedir. Aynı zamanda içerisinde bakteri ve zararlılar barındırdığından kullanılması çok tercih edilmez.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b) Yaylı Yataklar ve Özellikleri:</a:t>
            </a:r>
            <a:r>
              <a:rPr lang="en-US" sz="2800">
                <a:latin typeface="Times New Roman" panose="02020603050405020304" charset="0"/>
              </a:rPr>
              <a:t> </a:t>
            </a:r>
            <a:r>
              <a:rPr lang="en-US" sz="2400">
                <a:latin typeface="Times New Roman" panose="02020603050405020304" charset="0"/>
              </a:rPr>
              <a:t>Oteller için en uygun ve kullanışlı olanı yaylı yataklardır. Yayların üstü ve altı, pamuk ve yün ile kapitone edilmiş ‘ikiz yatak’ denilen yatak türüdür. Mevsime göre yün ya da pamuk tarafı çevrilerek kullanılır.</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7465" y="71755"/>
            <a:ext cx="12047855" cy="6670040"/>
          </a:xfrm>
        </p:spPr>
        <p:txBody>
          <a:bodyPr/>
          <a:p>
            <a:pPr marL="0" indent="0">
              <a:buNone/>
            </a:pPr>
            <a:r>
              <a:rPr lang="en-US" sz="2800" b="1">
                <a:latin typeface="Times New Roman" panose="02020603050405020304" charset="0"/>
              </a:rPr>
              <a:t>Özellikleri: </a:t>
            </a:r>
            <a:endParaRPr lang="en-US" sz="2800" b="1">
              <a:latin typeface="Times New Roman" panose="02020603050405020304" charset="0"/>
            </a:endParaRPr>
          </a:p>
          <a:p>
            <a:r>
              <a:rPr lang="en-US" sz="2800">
                <a:latin typeface="Times New Roman" panose="02020603050405020304" charset="0"/>
              </a:rPr>
              <a:t> </a:t>
            </a:r>
            <a:r>
              <a:rPr lang="en-US" sz="2400">
                <a:latin typeface="Times New Roman" panose="02020603050405020304" charset="0"/>
              </a:rPr>
              <a:t>Şekil olarak çabuk bozulmaz, </a:t>
            </a:r>
            <a:endParaRPr lang="en-US" sz="2400">
              <a:latin typeface="Times New Roman" panose="02020603050405020304" charset="0"/>
            </a:endParaRPr>
          </a:p>
          <a:p>
            <a:r>
              <a:rPr lang="en-US" sz="2400">
                <a:latin typeface="Times New Roman" panose="02020603050405020304" charset="0"/>
              </a:rPr>
              <a:t> Uzun ömürlüdür, </a:t>
            </a:r>
            <a:endParaRPr lang="en-US" sz="2400">
              <a:latin typeface="Times New Roman" panose="02020603050405020304" charset="0"/>
            </a:endParaRPr>
          </a:p>
          <a:p>
            <a:r>
              <a:rPr lang="en-US" sz="2400">
                <a:latin typeface="Times New Roman" panose="02020603050405020304" charset="0"/>
              </a:rPr>
              <a:t> Yayların üstü yün ve pamukla kaplandığından her sezon kullanılır, </a:t>
            </a:r>
            <a:endParaRPr lang="en-US" sz="2400">
              <a:latin typeface="Times New Roman" panose="02020603050405020304" charset="0"/>
            </a:endParaRPr>
          </a:p>
          <a:p>
            <a:r>
              <a:rPr lang="en-US" sz="2400">
                <a:latin typeface="Times New Roman" panose="02020603050405020304" charset="0"/>
              </a:rPr>
              <a:t> Zararlıları yaşatmaz, </a:t>
            </a:r>
            <a:endParaRPr lang="en-US" sz="2400">
              <a:latin typeface="Times New Roman" panose="02020603050405020304" charset="0"/>
            </a:endParaRPr>
          </a:p>
          <a:p>
            <a:r>
              <a:rPr lang="en-US" sz="2400">
                <a:latin typeface="Times New Roman" panose="02020603050405020304" charset="0"/>
              </a:rPr>
              <a:t> Yün ve pamuk yataklar gibi her yıl özel bakım istemez, </a:t>
            </a:r>
            <a:endParaRPr lang="en-US" sz="2400">
              <a:latin typeface="Times New Roman" panose="02020603050405020304" charset="0"/>
            </a:endParaRPr>
          </a:p>
          <a:p>
            <a:r>
              <a:rPr lang="en-US" sz="2400">
                <a:latin typeface="Times New Roman" panose="02020603050405020304" charset="0"/>
              </a:rPr>
              <a:t> Yatağın yapılması kolaydır, </a:t>
            </a:r>
            <a:endParaRPr lang="en-US" sz="2400">
              <a:latin typeface="Times New Roman" panose="02020603050405020304" charset="0"/>
            </a:endParaRPr>
          </a:p>
          <a:p>
            <a:r>
              <a:rPr lang="en-US" sz="2400">
                <a:latin typeface="Times New Roman" panose="02020603050405020304" charset="0"/>
              </a:rPr>
              <a:t> Güzel yapıldığı takdirde göze hoş görünür.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Yatak Ölçüleri: </a:t>
            </a:r>
            <a:endParaRPr lang="en-US" sz="2800" b="1">
              <a:latin typeface="Times New Roman" panose="02020603050405020304" charset="0"/>
            </a:endParaRPr>
          </a:p>
          <a:p>
            <a:r>
              <a:rPr lang="en-US" sz="2400">
                <a:latin typeface="Times New Roman" panose="02020603050405020304" charset="0"/>
              </a:rPr>
              <a:t> Tek kişilik: 90x190 cm </a:t>
            </a:r>
            <a:endParaRPr lang="en-US" sz="2400">
              <a:latin typeface="Times New Roman" panose="02020603050405020304" charset="0"/>
            </a:endParaRPr>
          </a:p>
          <a:p>
            <a:r>
              <a:rPr lang="en-US" sz="2400">
                <a:latin typeface="Times New Roman" panose="02020603050405020304" charset="0"/>
              </a:rPr>
              <a:t> Çift kişilik: 140x190 cm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15875"/>
            <a:ext cx="12103735" cy="6753860"/>
          </a:xfrm>
        </p:spPr>
        <p:txBody>
          <a:bodyPr/>
          <a:p>
            <a:r>
              <a:rPr lang="en-US" sz="2800">
                <a:latin typeface="Times New Roman" panose="02020603050405020304" charset="0"/>
              </a:rPr>
              <a:t> Özel ebatlar: </a:t>
            </a:r>
            <a:r>
              <a:rPr lang="en-US" sz="2400">
                <a:latin typeface="Times New Roman" panose="02020603050405020304" charset="0"/>
              </a:rPr>
              <a:t>160x200 cm, 90x200 cm, 180x220 cm, 90x205 cm gibi ölçüler tercih edilmektedir.</a:t>
            </a:r>
            <a:r>
              <a:rPr lang="en-US" sz="2800">
                <a:latin typeface="Times New Roman" panose="02020603050405020304" charset="0"/>
              </a:rPr>
              <a:t> </a:t>
            </a:r>
            <a:r>
              <a:rPr lang="en-US" sz="2400">
                <a:latin typeface="Times New Roman" panose="02020603050405020304" charset="0"/>
              </a:rPr>
              <a:t>Bu ölçülerin tercih edilme sebebi işletmeye gelen konukların boylarının uzun olmasıdır. </a:t>
            </a:r>
            <a:endParaRPr lang="en-US" sz="2400">
              <a:latin typeface="Times New Roman" panose="02020603050405020304" charset="0"/>
            </a:endParaRPr>
          </a:p>
          <a:p>
            <a:r>
              <a:rPr lang="en-US" sz="2800">
                <a:latin typeface="Times New Roman" panose="02020603050405020304" charset="0"/>
              </a:rPr>
              <a:t> Bebek yatağı:</a:t>
            </a:r>
            <a:r>
              <a:rPr lang="en-US" sz="2400">
                <a:latin typeface="Times New Roman" panose="02020603050405020304" charset="0"/>
              </a:rPr>
              <a:t> İşletmelere göre farklılık göstermektedir. </a:t>
            </a:r>
            <a:endParaRPr lang="en-US" sz="2400">
              <a:latin typeface="Times New Roman" panose="02020603050405020304" charset="0"/>
            </a:endParaRPr>
          </a:p>
          <a:p>
            <a:r>
              <a:rPr lang="en-US" sz="2800">
                <a:latin typeface="Times New Roman" panose="02020603050405020304" charset="0"/>
              </a:rPr>
              <a:t> Katlanır yatak: </a:t>
            </a:r>
            <a:r>
              <a:rPr lang="en-US" sz="2400">
                <a:latin typeface="Times New Roman" panose="02020603050405020304" charset="0"/>
              </a:rPr>
              <a:t>90x190 cm</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2. Karyola (Baza): </a:t>
            </a:r>
            <a:endParaRPr lang="en-US" sz="2800" b="1">
              <a:solidFill>
                <a:srgbClr val="FF0000"/>
              </a:solidFill>
              <a:latin typeface="Times New Roman" panose="02020603050405020304" charset="0"/>
            </a:endParaRPr>
          </a:p>
          <a:p>
            <a:pPr marL="0" indent="0">
              <a:buNone/>
            </a:pPr>
            <a:r>
              <a:rPr lang="en-US" sz="2800">
                <a:solidFill>
                  <a:schemeClr val="tx1"/>
                </a:solidFill>
                <a:latin typeface="Times New Roman" panose="02020603050405020304" charset="0"/>
              </a:rPr>
              <a:t>Karyola: </a:t>
            </a:r>
            <a:r>
              <a:rPr lang="en-US" sz="2400">
                <a:solidFill>
                  <a:schemeClr val="tx1"/>
                </a:solidFill>
                <a:latin typeface="Times New Roman" panose="02020603050405020304" charset="0"/>
              </a:rPr>
              <a:t>Üzerine yatak (döşek) konularak yatılan yerdir. Ahşap, metal vb. malzemelerden yapılan karyolaya yatak kasası da denilmektedir. </a:t>
            </a:r>
            <a:endParaRPr lang="en-US" sz="2400">
              <a:solidFill>
                <a:schemeClr val="tx1"/>
              </a:solidFill>
              <a:latin typeface="Times New Roman" panose="02020603050405020304" charset="0"/>
            </a:endParaRPr>
          </a:p>
          <a:p>
            <a:pPr marL="0" indent="0">
              <a:buNone/>
            </a:pPr>
            <a:endParaRPr lang="en-US" sz="20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Baza: Ahşaptan yapılan içi sandık şeklinde olan ve yukarı açılan üzerine yatak konan bir mobilyadır. Baş tarafı tekerlekli ayak tarafı tekerleksizdir. </a:t>
            </a:r>
            <a:endParaRPr lang="en-US" sz="2400">
              <a:solidFill>
                <a:schemeClr val="tx1"/>
              </a:solidFill>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0480" y="156210"/>
            <a:ext cx="11907520" cy="6152515"/>
          </a:xfrm>
        </p:spPr>
        <p:txBody>
          <a:bodyPr/>
          <a:p>
            <a:pPr marL="0" indent="0">
              <a:buNone/>
            </a:pPr>
            <a:r>
              <a:rPr lang="en-US" sz="2800" b="1">
                <a:latin typeface="Times New Roman" panose="02020603050405020304" charset="0"/>
              </a:rPr>
              <a:t>Karyolanın Özellikleri </a:t>
            </a:r>
            <a:endParaRPr lang="en-US" sz="2800" b="1">
              <a:latin typeface="Times New Roman" panose="02020603050405020304" charset="0"/>
            </a:endParaRPr>
          </a:p>
          <a:p>
            <a:r>
              <a:rPr lang="en-US" sz="2400">
                <a:latin typeface="Times New Roman" panose="02020603050405020304" charset="0"/>
              </a:rPr>
              <a:t> Sağlam, </a:t>
            </a:r>
            <a:endParaRPr lang="en-US" sz="2400">
              <a:latin typeface="Times New Roman" panose="02020603050405020304" charset="0"/>
            </a:endParaRPr>
          </a:p>
          <a:p>
            <a:r>
              <a:rPr lang="en-US" sz="2400">
                <a:latin typeface="Times New Roman" panose="02020603050405020304" charset="0"/>
              </a:rPr>
              <a:t> Hafif, </a:t>
            </a:r>
            <a:endParaRPr lang="en-US" sz="2400">
              <a:latin typeface="Times New Roman" panose="02020603050405020304" charset="0"/>
            </a:endParaRPr>
          </a:p>
          <a:p>
            <a:r>
              <a:rPr lang="en-US" sz="2400">
                <a:latin typeface="Times New Roman" panose="02020603050405020304" charset="0"/>
              </a:rPr>
              <a:t> Hareketli (tekerlekli), </a:t>
            </a:r>
            <a:endParaRPr lang="en-US" sz="2400">
              <a:latin typeface="Times New Roman" panose="02020603050405020304" charset="0"/>
            </a:endParaRPr>
          </a:p>
          <a:p>
            <a:r>
              <a:rPr lang="en-US" sz="2400">
                <a:latin typeface="Times New Roman" panose="02020603050405020304" charset="0"/>
              </a:rPr>
              <a:t> Yerden yüksekliği 15-20 cm olmalıdır.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195" y="376555"/>
            <a:ext cx="11993880" cy="5626735"/>
          </a:xfrm>
        </p:spPr>
        <p:txBody>
          <a:bodyPr/>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Bu üniteyi tamamladığınızda, </a:t>
            </a:r>
            <a:endParaRPr lang="en-US" sz="2400">
              <a:latin typeface="Times New Roman" panose="02020603050405020304" charset="0"/>
            </a:endParaRPr>
          </a:p>
          <a:p>
            <a:pPr marL="0" indent="0">
              <a:buNone/>
            </a:pPr>
            <a:endParaRPr lang="en-US" sz="2400">
              <a:latin typeface="Times New Roman" panose="02020603050405020304" charset="0"/>
            </a:endParaRPr>
          </a:p>
          <a:p>
            <a:r>
              <a:rPr lang="en-US" sz="2400">
                <a:latin typeface="Times New Roman" panose="02020603050405020304" charset="0"/>
              </a:rPr>
              <a:t> Oda tiplerini biliyor olacaksınız. </a:t>
            </a:r>
            <a:endParaRPr lang="en-US" sz="2400">
              <a:latin typeface="Times New Roman" panose="02020603050405020304" charset="0"/>
            </a:endParaRPr>
          </a:p>
          <a:p>
            <a:r>
              <a:rPr lang="en-US" sz="2400">
                <a:latin typeface="Times New Roman" panose="02020603050405020304" charset="0"/>
              </a:rPr>
              <a:t>Yatak yapımını biliyor olacaksınız. </a:t>
            </a:r>
            <a:endParaRPr lang="en-US" sz="2400">
              <a:latin typeface="Times New Roman" panose="02020603050405020304" charset="0"/>
            </a:endParaRPr>
          </a:p>
          <a:p>
            <a:r>
              <a:rPr lang="en-US" sz="2400">
                <a:latin typeface="Times New Roman" panose="02020603050405020304" charset="0"/>
              </a:rPr>
              <a:t>Çöp toplamayı biliyor olacaksınız.</a:t>
            </a:r>
            <a:r>
              <a:rPr lang="en-US" sz="2800">
                <a:latin typeface="Times New Roman" panose="02020603050405020304" charset="0"/>
              </a:rPr>
              <a:t> </a:t>
            </a:r>
            <a:endParaRPr lang="en-US" sz="28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2710" y="190500"/>
            <a:ext cx="12047855" cy="582930"/>
          </a:xfrm>
        </p:spPr>
        <p:txBody>
          <a:bodyPr/>
          <a:p>
            <a:pPr algn="ctr"/>
            <a:r>
              <a:rPr lang="en-US" sz="2800" b="1">
                <a:solidFill>
                  <a:srgbClr val="FF0000"/>
                </a:solidFill>
                <a:latin typeface="Times New Roman" panose="02020603050405020304" charset="0"/>
              </a:rPr>
              <a:t> ODA TEMİZLEME I (YATAK YAPMA VE ÇÖP TOPLAMA)</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2710" y="909320"/>
            <a:ext cx="12047855" cy="5901690"/>
          </a:xfrm>
        </p:spPr>
        <p:txBody>
          <a:bodyPr/>
          <a:p>
            <a:pPr marL="0" indent="0">
              <a:buNone/>
            </a:pPr>
            <a:r>
              <a:rPr lang="en-US" sz="2800" b="1">
                <a:latin typeface="Times New Roman" panose="02020603050405020304" charset="0"/>
              </a:rPr>
              <a:t>1. YATAK ÇEŞİDİNE (SAYISINA) GÖRE ODA TİPLERİ VE ÖZELLİKLERİ: </a:t>
            </a:r>
            <a:endParaRPr lang="en-US" sz="2800" b="1">
              <a:latin typeface="Times New Roman" panose="02020603050405020304" charset="0"/>
            </a:endParaRPr>
          </a:p>
          <a:p>
            <a:pPr marL="0" indent="0">
              <a:buNone/>
            </a:pPr>
            <a:r>
              <a:rPr lang="en-US" sz="2800" b="1">
                <a:solidFill>
                  <a:srgbClr val="FF0000"/>
                </a:solidFill>
                <a:latin typeface="Times New Roman" panose="02020603050405020304" charset="0"/>
              </a:rPr>
              <a:t>a) Tek kişilik oda (single room):</a:t>
            </a:r>
            <a:r>
              <a:rPr lang="en-US" sz="2400" b="1">
                <a:solidFill>
                  <a:srgbClr val="FF0000"/>
                </a:solidFill>
                <a:latin typeface="Times New Roman" panose="02020603050405020304" charset="0"/>
              </a:rPr>
              <a:t> </a:t>
            </a:r>
            <a:r>
              <a:rPr lang="en-US" sz="2400">
                <a:latin typeface="Times New Roman" panose="02020603050405020304" charset="0"/>
              </a:rPr>
              <a:t>Konuğun konaklarken ihtiyaç duyabileceği mobilyalarla döşeli içerisinde banyo ve tuvaletin bulunduğu, ısıtma, havalandırma, aydınlatma sisteminin olduğu bağımsız bir bölümdür. Bir tane, tek kişilik yatağın bulunduğu oda tipidir. </a:t>
            </a:r>
            <a:endParaRPr lang="en-US" sz="2400">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b) Çift kişilik oda (double room): </a:t>
            </a:r>
            <a:r>
              <a:rPr lang="en-US" sz="2400">
                <a:latin typeface="Times New Roman" panose="02020603050405020304" charset="0"/>
              </a:rPr>
              <a:t>Konuğun gereksinimini karşılayacak, donanımlarla düzenlenmiş, hacim olarak daha büyük, içerisinde bir tane çift kişilik yatağın bulunduğu oda tipidir. </a:t>
            </a: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57150"/>
            <a:ext cx="12061825" cy="6712585"/>
          </a:xfrm>
        </p:spPr>
        <p:txBody>
          <a:bodyPr/>
          <a:p>
            <a:pPr marL="0" indent="0">
              <a:buNone/>
            </a:pPr>
            <a:r>
              <a:rPr lang="en-US" sz="2800" b="1">
                <a:solidFill>
                  <a:srgbClr val="FF0000"/>
                </a:solidFill>
                <a:latin typeface="Times New Roman" panose="02020603050405020304" charset="0"/>
              </a:rPr>
              <a:t>c) İki kişilik oda (twin bed):</a:t>
            </a:r>
            <a:r>
              <a:rPr lang="en-US" sz="2800">
                <a:latin typeface="Times New Roman" panose="02020603050405020304" charset="0"/>
              </a:rPr>
              <a:t> </a:t>
            </a:r>
            <a:r>
              <a:rPr lang="en-US" sz="2400">
                <a:latin typeface="Times New Roman" panose="02020603050405020304" charset="0"/>
              </a:rPr>
              <a:t>Konuğun gereksinimini karşılayacak, donanımlarla düzenlenmiş, hacim olarak daha büyük içerisinde iki tane tek kişilik yatağın bulunduğu oda tipidir.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d) Üç Kişilik Oda (Triple room) :</a:t>
            </a:r>
            <a:r>
              <a:rPr lang="en-US" sz="2400">
                <a:latin typeface="Times New Roman" panose="02020603050405020304" charset="0"/>
              </a:rPr>
              <a:t> Konuğun gereksinimini karşılayacak, donanımlarla düzenlenmiş, hacim olarak büyük, içerisinde bir tane çift kişilik, bir tane tek kişilik veya üç tane tek kişilik yatağın bulunduğu oda tipidir.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e) Dört Kişilik Oda (Double double room):</a:t>
            </a:r>
            <a:r>
              <a:rPr lang="en-US" sz="2400" b="1">
                <a:solidFill>
                  <a:srgbClr val="FF0000"/>
                </a:solidFill>
                <a:latin typeface="Times New Roman" panose="02020603050405020304" charset="0"/>
              </a:rPr>
              <a:t> </a:t>
            </a:r>
            <a:r>
              <a:rPr lang="en-US" sz="2400">
                <a:latin typeface="Times New Roman" panose="02020603050405020304" charset="0"/>
              </a:rPr>
              <a:t>Konuğun gereksinimini karşılayacak, donanımlarla düzenlenmiş, hacim olarak daha büyük, içerisinde, iki tane çift kişilik yatağın bulunduğu veya dört tane tek kişilik yatak ya da bir çift kişilik, iki tane tek kişilik yatağın bulunduğu oda tipidir.</a:t>
            </a:r>
            <a:r>
              <a:rPr lang="en-US" sz="2800">
                <a:latin typeface="Times New Roman" panose="02020603050405020304" charset="0"/>
              </a:rPr>
              <a:t> </a:t>
            </a:r>
            <a:endParaRPr lang="en-US" sz="28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8740" y="190500"/>
            <a:ext cx="11950065" cy="555625"/>
          </a:xfrm>
        </p:spPr>
        <p:txBody>
          <a:bodyPr/>
          <a:p>
            <a:pPr algn="ctr"/>
            <a:r>
              <a:rPr lang="en-US" sz="2800" b="1">
                <a:latin typeface="Times New Roman" panose="02020603050405020304" charset="0"/>
              </a:rPr>
              <a:t>2. FİZİKİ YAPILARINA GÖRE ODA TİPLERİ VE ÖZELİKLERİ </a:t>
            </a:r>
            <a:endParaRPr lang="en-US" sz="2800" b="1">
              <a:latin typeface="Times New Roman" panose="02020603050405020304" charset="0"/>
            </a:endParaRPr>
          </a:p>
        </p:txBody>
      </p:sp>
      <p:sp>
        <p:nvSpPr>
          <p:cNvPr id="3" name="Content Placeholder 2"/>
          <p:cNvSpPr>
            <a:spLocks noGrp="1"/>
          </p:cNvSpPr>
          <p:nvPr>
            <p:ph idx="1"/>
          </p:nvPr>
        </p:nvSpPr>
        <p:spPr>
          <a:xfrm>
            <a:off x="78740" y="839470"/>
            <a:ext cx="12062460" cy="5915660"/>
          </a:xfrm>
        </p:spPr>
        <p:txBody>
          <a:bodyPr/>
          <a:p>
            <a:pPr marL="0" indent="0">
              <a:buNone/>
            </a:pPr>
            <a:r>
              <a:rPr lang="en-US" sz="2800" b="1">
                <a:solidFill>
                  <a:srgbClr val="FF0000"/>
                </a:solidFill>
                <a:latin typeface="Times New Roman" panose="02020603050405020304" charset="0"/>
              </a:rPr>
              <a:t>a) Suit Oda:</a:t>
            </a:r>
            <a:r>
              <a:rPr lang="en-US" sz="2400" b="1">
                <a:solidFill>
                  <a:srgbClr val="FF0000"/>
                </a:solidFill>
                <a:latin typeface="Times New Roman" panose="02020603050405020304" charset="0"/>
              </a:rPr>
              <a:t> </a:t>
            </a:r>
            <a:r>
              <a:rPr lang="en-US" sz="2400">
                <a:latin typeface="Times New Roman" panose="02020603050405020304" charset="0"/>
              </a:rPr>
              <a:t>Bir salon, bir oturma odasının, bir veya daha fazla tam donanımlı yatak odasına bağlanması ile oluşan oda tipidir. Bir tuvalet-banyo, geniş ölçüleri olan divan tipi yatakları, koltuklar, telefon, lüks dekor, giysiler ve bavullar için yer, kişiye özel kasa, mini bar/buzdolabı, güzel manzara, çiçekler havalandırma/iklimlendirme, oda servisi, kullanılan yüksek kaliteli mobilyalar ve temizlik için çok yüksek standartlar içerir. </a:t>
            </a:r>
            <a:endParaRPr lang="en-US" sz="2400">
              <a:latin typeface="Times New Roman" panose="02020603050405020304" charset="0"/>
            </a:endParaRPr>
          </a:p>
          <a:p>
            <a:pPr marL="0" indent="0">
              <a:buNone/>
            </a:pPr>
            <a:r>
              <a:rPr lang="en-US" sz="2800">
                <a:solidFill>
                  <a:srgbClr val="FF0000"/>
                </a:solidFill>
                <a:latin typeface="Times New Roman" panose="02020603050405020304" charset="0"/>
              </a:rPr>
              <a:t>* Küçük Suit Oda:</a:t>
            </a:r>
            <a:r>
              <a:rPr lang="en-US" sz="2400">
                <a:solidFill>
                  <a:srgbClr val="FF0000"/>
                </a:solidFill>
                <a:latin typeface="Times New Roman" panose="02020603050405020304" charset="0"/>
              </a:rPr>
              <a:t> </a:t>
            </a:r>
            <a:r>
              <a:rPr lang="en-US" sz="2400">
                <a:latin typeface="Times New Roman" panose="02020603050405020304" charset="0"/>
              </a:rPr>
              <a:t>Suit odaya nazaran daha küçük, bir salon ve tam donanımlı yatak odasından meydana gelen suit oda tipidir. </a:t>
            </a:r>
            <a:endParaRPr lang="en-US" sz="2400">
              <a:latin typeface="Times New Roman" panose="02020603050405020304" charset="0"/>
            </a:endParaRPr>
          </a:p>
          <a:p>
            <a:pPr marL="0" indent="0">
              <a:buNone/>
            </a:pPr>
            <a:r>
              <a:rPr lang="en-US" sz="2800">
                <a:solidFill>
                  <a:srgbClr val="FF0000"/>
                </a:solidFill>
                <a:latin typeface="Times New Roman" panose="02020603050405020304" charset="0"/>
              </a:rPr>
              <a:t>* Büyük Suit Oda (Presidental Suite):</a:t>
            </a:r>
            <a:r>
              <a:rPr lang="en-US" sz="2800">
                <a:latin typeface="Times New Roman" panose="02020603050405020304" charset="0"/>
              </a:rPr>
              <a:t> </a:t>
            </a:r>
            <a:r>
              <a:rPr lang="en-US" sz="2400">
                <a:latin typeface="Times New Roman" panose="02020603050405020304" charset="0"/>
              </a:rPr>
              <a:t>Ekstra olarak döşenmiş, bir büyük salon, bir oturma odası, bir veya daha fazla yatak odası, davetler için uygun bar ve mutfağı bulunan, her türlü ihtiyaçların karşılandığı, genellikle yüksek düzeydeki misafirlere hizmet veren çok kaliteli odadır. </a:t>
            </a: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238760"/>
            <a:ext cx="12061825" cy="6461125"/>
          </a:xfrm>
        </p:spPr>
        <p:txBody>
          <a:bodyPr/>
          <a:p>
            <a:pPr marL="0" indent="0">
              <a:buNone/>
            </a:pPr>
            <a:r>
              <a:rPr lang="en-US" sz="2800" b="1">
                <a:solidFill>
                  <a:srgbClr val="FF0000"/>
                </a:solidFill>
                <a:latin typeface="Times New Roman" panose="02020603050405020304" charset="0"/>
              </a:rPr>
              <a:t>b) Studio Room (Mutfak ve salon içeren oda ):</a:t>
            </a:r>
            <a:r>
              <a:rPr lang="en-US" sz="2400" b="1">
                <a:solidFill>
                  <a:srgbClr val="FF0000"/>
                </a:solidFill>
                <a:latin typeface="Times New Roman" panose="02020603050405020304" charset="0"/>
              </a:rPr>
              <a:t> </a:t>
            </a:r>
            <a:r>
              <a:rPr lang="en-US" sz="2400">
                <a:latin typeface="Times New Roman" panose="02020603050405020304" charset="0"/>
              </a:rPr>
              <a:t>Yatağa dönüşebilen bir kanepenin veya duvara monteli bir yatağın bulunduğu, içerisinde mutfağın olduğu oda tipidir. </a:t>
            </a: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c) Connectıng Room (Birbirine içten geçiş kapısı bulunan yan yana oda):</a:t>
            </a:r>
            <a:r>
              <a:rPr lang="en-US" sz="2400">
                <a:latin typeface="Times New Roman" panose="02020603050405020304" charset="0"/>
              </a:rPr>
              <a:t>Genellikle çocuklu ailelerin tercih ettiği birbirlerine bağlantısı bulunan oda tipidir.  </a:t>
            </a: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d) Adjoining Room (Dıştan girişli yan yana odalar): </a:t>
            </a:r>
            <a:r>
              <a:rPr lang="en-US" sz="2400">
                <a:latin typeface="Times New Roman" panose="02020603050405020304" charset="0"/>
              </a:rPr>
              <a:t>Yan yana yer alan, aralarında herhangi bir bağlantı olmayan oda tipidir. </a:t>
            </a: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e) Standart Oda:</a:t>
            </a:r>
            <a:r>
              <a:rPr lang="en-US" sz="2400">
                <a:latin typeface="Times New Roman" panose="02020603050405020304" charset="0"/>
              </a:rPr>
              <a:t> Konuğun temel ihtiyaçlarını karşılayacak şekilde düzenlenmiş oda tipidir. En az 20 m²’dir.</a:t>
            </a: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f) Corner Room (köşe oda):</a:t>
            </a:r>
            <a:r>
              <a:rPr lang="en-US" sz="2800">
                <a:latin typeface="Times New Roman" panose="02020603050405020304" charset="0"/>
              </a:rPr>
              <a:t> </a:t>
            </a:r>
            <a:r>
              <a:rPr lang="en-US" sz="2400">
                <a:latin typeface="Times New Roman" panose="02020603050405020304" charset="0"/>
              </a:rPr>
              <a:t>Otellerdeki köşe odalarıdır. Bu odalar manzara olarak tercih edilir. </a:t>
            </a: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5405" y="190500"/>
            <a:ext cx="12005945" cy="582930"/>
          </a:xfrm>
        </p:spPr>
        <p:txBody>
          <a:bodyPr/>
          <a:p>
            <a:pPr algn="ctr"/>
            <a:r>
              <a:rPr lang="en-US" sz="2800" b="1">
                <a:latin typeface="Times New Roman" panose="02020603050405020304" charset="0"/>
              </a:rPr>
              <a:t>3. ODALARIN ÖZELLİKLERİ</a:t>
            </a:r>
            <a:r>
              <a:rPr lang="en-US" sz="2800">
                <a:latin typeface="Times New Roman" panose="02020603050405020304" charset="0"/>
              </a:rPr>
              <a:t> </a:t>
            </a:r>
            <a:endParaRPr lang="en-US" sz="2800">
              <a:latin typeface="Times New Roman" panose="02020603050405020304" charset="0"/>
            </a:endParaRPr>
          </a:p>
        </p:txBody>
      </p:sp>
      <p:sp>
        <p:nvSpPr>
          <p:cNvPr id="3" name="Content Placeholder 2"/>
          <p:cNvSpPr>
            <a:spLocks noGrp="1"/>
          </p:cNvSpPr>
          <p:nvPr>
            <p:ph idx="1"/>
          </p:nvPr>
        </p:nvSpPr>
        <p:spPr>
          <a:xfrm>
            <a:off x="65405" y="774065"/>
            <a:ext cx="12005945" cy="5995035"/>
          </a:xfrm>
        </p:spPr>
        <p:txBody>
          <a:bodyPr/>
          <a:p>
            <a:pPr marL="0" indent="0">
              <a:buNone/>
            </a:pPr>
            <a:r>
              <a:rPr lang="en-US" sz="2800" b="1">
                <a:solidFill>
                  <a:srgbClr val="FF0000"/>
                </a:solidFill>
                <a:latin typeface="Times New Roman" panose="02020603050405020304" charset="0"/>
              </a:rPr>
              <a:t>a) Otel odasının önemi: </a:t>
            </a:r>
            <a:r>
              <a:rPr lang="en-US" sz="2400">
                <a:latin typeface="Times New Roman" panose="02020603050405020304" charset="0"/>
              </a:rPr>
              <a:t>Konuğun ihtiyaçlarına uygun düzenlenmiş oda, geceyi rahat, uyuyarak geçirmesi ve güne zinde başlaması için önemlidir.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b) Odaların, Müşteriler Açısından Taşıması Gereken Özellikler: </a:t>
            </a:r>
            <a:endParaRPr lang="en-US" sz="2800" b="1">
              <a:solidFill>
                <a:srgbClr val="FF0000"/>
              </a:solidFill>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Konuk odaları aydınlık, havadar ve temiz olmalıdır.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Konukların temel ihtiyaçlarını karşılayan, teknik donanıma sahip olmalıdır.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Konukların rahat etmelerini sağlayacak mobilyalarla donatılmalıdır.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Konukların rahat hareket edeceği genişlikte olmalıdır.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Döşemeler göz alıcı, rahatlatıcı ve kullanışlı olmalıdır.</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0480" y="713740"/>
            <a:ext cx="12131040" cy="4925695"/>
          </a:xfrm>
        </p:spPr>
        <p:txBody>
          <a:bodyPr/>
          <a:p>
            <a:pPr marL="0" indent="0">
              <a:buNone/>
            </a:pPr>
            <a:r>
              <a:rPr lang="en-US" sz="2800" b="1">
                <a:solidFill>
                  <a:srgbClr val="FF0000"/>
                </a:solidFill>
                <a:latin typeface="Times New Roman" panose="02020603050405020304" charset="0"/>
              </a:rPr>
              <a:t>c) Odaların, Personel Açısından Taşıması Gereken Özellikler: </a:t>
            </a:r>
            <a:endParaRPr lang="en-US" sz="2800" b="1">
              <a:solidFill>
                <a:srgbClr val="FF0000"/>
              </a:solidFill>
              <a:latin typeface="Times New Roman" panose="02020603050405020304" charset="0"/>
            </a:endParaRPr>
          </a:p>
          <a:p>
            <a:r>
              <a:rPr lang="en-US" sz="2400">
                <a:latin typeface="Times New Roman" panose="02020603050405020304" charset="0"/>
              </a:rPr>
              <a:t> Döşemeleri, kolay temizlenen, sağlam ve kullanışlı olmalıdır. </a:t>
            </a:r>
            <a:endParaRPr lang="en-US" sz="2400">
              <a:latin typeface="Times New Roman" panose="02020603050405020304" charset="0"/>
            </a:endParaRPr>
          </a:p>
          <a:p>
            <a:r>
              <a:rPr lang="en-US" sz="2400">
                <a:latin typeface="Times New Roman" panose="02020603050405020304" charset="0"/>
              </a:rPr>
              <a:t> Temizlik esnasında kullanılacak alan, rahat hareket edilebilecek ve temizlik araçlarını kullanabilecek genişlikte olmalıdır. </a:t>
            </a:r>
            <a:endParaRPr lang="en-US" sz="2400">
              <a:latin typeface="Times New Roman" panose="02020603050405020304" charset="0"/>
            </a:endParaRPr>
          </a:p>
          <a:p>
            <a:r>
              <a:rPr lang="en-US" sz="2400">
                <a:latin typeface="Times New Roman" panose="02020603050405020304" charset="0"/>
              </a:rPr>
              <a:t> Odada kullanılan mobilyalar, kolay çekilebilir özellikte olmalıdır. </a:t>
            </a:r>
            <a:endParaRPr lang="en-US" sz="2400">
              <a:latin typeface="Times New Roman" panose="02020603050405020304" charset="0"/>
            </a:endParaRPr>
          </a:p>
          <a:p>
            <a:r>
              <a:rPr lang="en-US" sz="2400">
                <a:latin typeface="Times New Roman" panose="02020603050405020304" charset="0"/>
              </a:rPr>
              <a:t> Odanın havalandırılabilir ve aydınlık olması gerekir.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5405" y="190500"/>
            <a:ext cx="12033885" cy="499110"/>
          </a:xfrm>
        </p:spPr>
        <p:txBody>
          <a:bodyPr/>
          <a:p>
            <a:pPr algn="ctr"/>
            <a:r>
              <a:rPr lang="en-US" sz="2800" b="1">
                <a:latin typeface="Times New Roman" panose="02020603050405020304" charset="0"/>
              </a:rPr>
              <a:t>4. YATAK YAPIM MALZEMELERİ</a:t>
            </a:r>
            <a:endParaRPr lang="en-US" sz="2800" b="1">
              <a:latin typeface="Times New Roman" panose="02020603050405020304" charset="0"/>
            </a:endParaRPr>
          </a:p>
        </p:txBody>
      </p:sp>
      <p:sp>
        <p:nvSpPr>
          <p:cNvPr id="3" name="Content Placeholder 2"/>
          <p:cNvSpPr>
            <a:spLocks noGrp="1"/>
          </p:cNvSpPr>
          <p:nvPr>
            <p:ph idx="1"/>
          </p:nvPr>
        </p:nvSpPr>
        <p:spPr>
          <a:xfrm>
            <a:off x="65405" y="909320"/>
            <a:ext cx="12117705" cy="5916295"/>
          </a:xfrm>
        </p:spPr>
        <p:txBody>
          <a:bodyPr/>
          <a:p>
            <a:pPr marL="0" indent="0">
              <a:buNone/>
            </a:pPr>
            <a:r>
              <a:rPr lang="en-US" sz="2800" b="1">
                <a:solidFill>
                  <a:srgbClr val="FF0000"/>
                </a:solidFill>
                <a:latin typeface="Times New Roman" panose="02020603050405020304" charset="0"/>
              </a:rPr>
              <a:t>1. Yatak: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Yatak, uyumak için yatılan yerdir. Yatak, karyola ve döşekten oluşur. Tek kişilik ve çift kişilik yatakların yanı sıra, yatağa dönüştürülebilir kanepe ve portatif çeşitli yatak tipleri vardır. </a:t>
            </a:r>
            <a:endParaRPr lang="en-US" sz="2400">
              <a:latin typeface="Times New Roman" panose="02020603050405020304" charset="0"/>
            </a:endParaRPr>
          </a:p>
          <a:p>
            <a:pPr marL="0" indent="0">
              <a:buNone/>
            </a:pPr>
            <a:r>
              <a:rPr lang="en-US" sz="2400">
                <a:latin typeface="Times New Roman" panose="02020603050405020304" charset="0"/>
              </a:rPr>
              <a:t>Sağlıklı bir uyku için yatağın bazı özellikler taşıması gerekir: </a:t>
            </a:r>
            <a:endParaRPr lang="en-US" sz="2400">
              <a:latin typeface="Times New Roman" panose="02020603050405020304" charset="0"/>
            </a:endParaRPr>
          </a:p>
          <a:p>
            <a:r>
              <a:rPr lang="en-US" sz="2400">
                <a:latin typeface="Times New Roman" panose="02020603050405020304" charset="0"/>
              </a:rPr>
              <a:t> Sıhhi (terletmeyen, üşütmeyen, alerjik olmayan vb.), </a:t>
            </a:r>
            <a:endParaRPr lang="en-US" sz="2400">
              <a:latin typeface="Times New Roman" panose="02020603050405020304" charset="0"/>
            </a:endParaRPr>
          </a:p>
          <a:p>
            <a:r>
              <a:rPr lang="en-US" sz="2400">
                <a:latin typeface="Times New Roman" panose="02020603050405020304" charset="0"/>
              </a:rPr>
              <a:t> Sessiz (yayları sağlam), </a:t>
            </a:r>
            <a:endParaRPr lang="en-US" sz="2400">
              <a:latin typeface="Times New Roman" panose="02020603050405020304" charset="0"/>
            </a:endParaRPr>
          </a:p>
          <a:p>
            <a:r>
              <a:rPr lang="en-US" sz="2400">
                <a:latin typeface="Times New Roman" panose="02020603050405020304" charset="0"/>
              </a:rPr>
              <a:t> Ortopedik (vücudun şekline uygun), </a:t>
            </a:r>
            <a:endParaRPr lang="en-US" sz="2400">
              <a:latin typeface="Times New Roman" panose="02020603050405020304" charset="0"/>
            </a:endParaRPr>
          </a:p>
          <a:p>
            <a:r>
              <a:rPr lang="en-US" sz="2400">
                <a:latin typeface="Times New Roman" panose="02020603050405020304" charset="0"/>
              </a:rPr>
              <a:t> Sağlam (yırtılmamış, sökülmemiş, deforme olmamış), </a:t>
            </a:r>
            <a:endParaRPr lang="en-US" sz="2400">
              <a:latin typeface="Times New Roman" panose="02020603050405020304" charset="0"/>
            </a:endParaRPr>
          </a:p>
          <a:p>
            <a:r>
              <a:rPr lang="en-US" sz="2400">
                <a:latin typeface="Times New Roman" panose="02020603050405020304" charset="0"/>
              </a:rPr>
              <a:t> 15-20 cm kalınlıkta, </a:t>
            </a:r>
            <a:endParaRPr lang="en-US" sz="2400">
              <a:latin typeface="Times New Roman" panose="02020603050405020304" charset="0"/>
            </a:endParaRPr>
          </a:p>
          <a:p>
            <a:r>
              <a:rPr lang="en-US" sz="2400">
                <a:latin typeface="Times New Roman" panose="02020603050405020304" charset="0"/>
              </a:rPr>
              <a:t> Hafif ve taşınabilir olmalıdır.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6180</Words>
  <Application>WPS Presentation</Application>
  <PresentationFormat>Widescreen</PresentationFormat>
  <Paragraphs>108</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Times New Roman</vt:lpstr>
      <vt:lpstr>Microsoft YaHei</vt:lpstr>
      <vt:lpstr/>
      <vt:lpstr>Arial Unicode MS</vt:lpstr>
      <vt:lpstr>Calibri</vt:lpstr>
      <vt:lpstr>Blue Waves</vt:lpstr>
      <vt:lpstr>KAT HİZMETLERİ YÖNETİMİ</vt:lpstr>
      <vt:lpstr>PowerPoint 演示文稿</vt:lpstr>
      <vt:lpstr> ODA TEMİZLEME I (YATAK YAPMA VE ÇÖP TOPLAMA)</vt:lpstr>
      <vt:lpstr>PowerPoint 演示文稿</vt:lpstr>
      <vt:lpstr>2. FİZİKİ YAPILARINA GÖRE ODA TİPLERİ VE ÖZELİKLERİ </vt:lpstr>
      <vt:lpstr>PowerPoint 演示文稿</vt:lpstr>
      <vt:lpstr>3. ODALARIN ÖZELLİKLERİ </vt:lpstr>
      <vt:lpstr>PowerPoint 演示文稿</vt:lpstr>
      <vt:lpstr>4. YATAK YAPIM MALZEMELERİ</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4</cp:revision>
  <dcterms:created xsi:type="dcterms:W3CDTF">2018-01-28T22:28:00Z</dcterms:created>
  <dcterms:modified xsi:type="dcterms:W3CDTF">2018-02-16T11:53:29Z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