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4" r:id="rId3"/>
    <p:sldId id="277" r:id="rId4"/>
    <p:sldId id="278" r:id="rId5"/>
    <p:sldId id="279" r:id="rId6"/>
    <p:sldId id="280" r:id="rId7"/>
    <p:sldId id="281" r:id="rId8"/>
    <p:sldId id="282" r:id="rId9"/>
    <p:sldId id="283" r:id="rId10"/>
    <p:sldId id="28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FAFDD"/>
    <a:srgbClr val="AA3AAD"/>
    <a:srgbClr val="FF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2555776" y="188640"/>
            <a:ext cx="6275040" cy="780696"/>
          </a:xfrm>
        </p:spPr>
        <p:txBody>
          <a:bodyPr>
            <a:normAutofit/>
          </a:bodyPr>
          <a:lstStyle>
            <a:lvl1pPr algn="ctr">
              <a:defRPr sz="3600" baseline="0"/>
            </a:lvl1pPr>
          </a:lstStyle>
          <a:p>
            <a:r>
              <a:rPr kumimoji="0" lang="tr-TR" dirty="0" smtClean="0"/>
              <a:t>Kamu Yönetimi ve Sosyal Hizmet</a:t>
            </a:r>
            <a:endParaRPr kumimoji="0" lang="en-US" dirty="0"/>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pic>
        <p:nvPicPr>
          <p:cNvPr id="33798" name="Picture 6" descr="Related image"/>
          <p:cNvPicPr>
            <a:picLocks noChangeAspect="1" noChangeArrowheads="1"/>
          </p:cNvPicPr>
          <p:nvPr userDrawn="1"/>
        </p:nvPicPr>
        <p:blipFill>
          <a:blip r:embed="rId2" cstate="print"/>
          <a:srcRect/>
          <a:stretch>
            <a:fillRect/>
          </a:stretch>
        </p:blipFill>
        <p:spPr bwMode="auto">
          <a:xfrm>
            <a:off x="251520" y="188640"/>
            <a:ext cx="1919490" cy="10801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hasCustomPrompt="1"/>
          </p:nvPr>
        </p:nvSpPr>
        <p:spPr>
          <a:xfrm>
            <a:off x="530352" y="1490480"/>
            <a:ext cx="7772400" cy="1362456"/>
          </a:xfrm>
          <a:noFill/>
          <a:ln>
            <a:noFill/>
          </a:ln>
        </p:spPr>
        <p:txBody>
          <a:bodyPr vert="horz" tIns="0" bIns="0" anchor="b">
            <a:noAutofit/>
            <a:scene3d>
              <a:camera prst="orthographicFront"/>
              <a:lightRig rig="freezing" dir="t">
                <a:rot lat="0" lon="0" rev="5640000"/>
              </a:lightRig>
            </a:scene3d>
            <a:sp3d prstMaterial="flat">
              <a:bevelT w="38100" h="38100"/>
            </a:sp3d>
          </a:bodyPr>
          <a:lstStyle>
            <a:lvl1pPr algn="ctr" rtl="0">
              <a:spcBef>
                <a:spcPct val="0"/>
              </a:spcBef>
              <a:buNone/>
              <a:defRPr lang="en-US" sz="4800" b="0" cap="none" baseline="0" dirty="0">
                <a:ln w="635">
                  <a:noFill/>
                </a:ln>
                <a:solidFill>
                  <a:srgbClr val="002060"/>
                </a:solidFill>
                <a:effectLst>
                  <a:outerShdw blurRad="38100" dist="25400" dir="5400000" algn="tl" rotWithShape="0">
                    <a:srgbClr val="000000">
                      <a:alpha val="43000"/>
                    </a:srgbClr>
                  </a:outerShdw>
                </a:effectLst>
                <a:latin typeface="+mj-lt"/>
                <a:ea typeface="+mj-ea"/>
                <a:cs typeface="+mj-cs"/>
              </a:defRPr>
            </a:lvl1pPr>
          </a:lstStyle>
          <a:p>
            <a:r>
              <a:rPr kumimoji="0" lang="tr-TR" dirty="0" smtClean="0"/>
              <a:t>Kamu Yönetimi ve Sosyal Hizmet</a:t>
            </a:r>
            <a:endParaRPr kumimoji="0" lang="en-US" dirty="0"/>
          </a:p>
        </p:txBody>
      </p:sp>
      <p:sp>
        <p:nvSpPr>
          <p:cNvPr id="3" name="2 Metin Yer Tutucusu"/>
          <p:cNvSpPr>
            <a:spLocks noGrp="1"/>
          </p:cNvSpPr>
          <p:nvPr>
            <p:ph type="body" idx="1" hasCustomPrompt="1"/>
          </p:nvPr>
        </p:nvSpPr>
        <p:spPr>
          <a:xfrm>
            <a:off x="530352" y="3719488"/>
            <a:ext cx="7772400" cy="1509712"/>
          </a:xfrm>
        </p:spPr>
        <p:txBody>
          <a:bodyPr lIns="45720" rIns="45720" anchor="t"/>
          <a:lstStyle>
            <a:lvl1pPr marL="0" indent="0" algn="ctr">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dirty="0" smtClean="0"/>
              <a:t>Dr. Özkan LEBLEBİCİ</a:t>
            </a:r>
          </a:p>
        </p:txBody>
      </p:sp>
      <p:sp>
        <p:nvSpPr>
          <p:cNvPr id="4" name="3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
        <p:nvSpPr>
          <p:cNvPr id="5" name="4 Başlık"/>
          <p:cNvSpPr>
            <a:spLocks noGrp="1"/>
          </p:cNvSpPr>
          <p:nvPr>
            <p:ph type="title" hasCustomPrompt="1"/>
          </p:nvPr>
        </p:nvSpPr>
        <p:spPr>
          <a:xfrm>
            <a:off x="1979712" y="476672"/>
            <a:ext cx="6537920" cy="648072"/>
          </a:xfrm>
        </p:spPr>
        <p:txBody>
          <a:bodyPr>
            <a:normAutofit/>
          </a:bodyPr>
          <a:lstStyle>
            <a:lvl1pPr algn="ctr">
              <a:defRPr sz="3200" b="1">
                <a:solidFill>
                  <a:srgbClr val="002060"/>
                </a:solidFill>
              </a:defRPr>
            </a:lvl1pPr>
          </a:lstStyle>
          <a:p>
            <a:r>
              <a:rPr lang="tr-TR" dirty="0" smtClean="0"/>
              <a:t>Sivil Toplum Örgütleri</a:t>
            </a:r>
            <a:endParaRPr lang="tr-TR" dirty="0"/>
          </a:p>
        </p:txBody>
      </p:sp>
      <p:pic>
        <p:nvPicPr>
          <p:cNvPr id="6" name="Picture 2" descr="Image result for ankara üniversitesi logo"/>
          <p:cNvPicPr>
            <a:picLocks noChangeAspect="1" noChangeArrowheads="1"/>
          </p:cNvPicPr>
          <p:nvPr userDrawn="1"/>
        </p:nvPicPr>
        <p:blipFill>
          <a:blip r:embed="rId2" cstate="print"/>
          <a:srcRect/>
          <a:stretch>
            <a:fillRect/>
          </a:stretch>
        </p:blipFill>
        <p:spPr bwMode="auto">
          <a:xfrm>
            <a:off x="179512" y="188640"/>
            <a:ext cx="1440159" cy="107873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BE6839-661B-41A6-84D6-1AD33D387699}"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7EBCCC1-49AE-4BD0-A4E2-F066203A4D98}" type="datetimeFigureOut">
              <a:rPr lang="tr-TR" smtClean="0"/>
              <a:pPr/>
              <a:t>28.4.2020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F3BE6839-661B-41A6-84D6-1AD33D387699}"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7EBCCC1-49AE-4BD0-A4E2-F066203A4D98}" type="datetimeFigureOut">
              <a:rPr lang="tr-TR" smtClean="0"/>
              <a:pPr/>
              <a:t>28.4.2020</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F3BE6839-661B-41A6-84D6-1AD33D387699}"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971600" y="2060848"/>
            <a:ext cx="7056784" cy="965969"/>
          </a:xfrm>
          <a:noFill/>
        </p:spPr>
        <p:txBody>
          <a:bodyPr>
            <a:noAutofit/>
          </a:bodyPr>
          <a:lstStyle/>
          <a:p>
            <a:pPr algn="ctr"/>
            <a:r>
              <a:rPr lang="tr-TR" sz="4400" b="1" dirty="0" smtClean="0">
                <a:solidFill>
                  <a:srgbClr val="00B050"/>
                </a:solidFill>
                <a:latin typeface="Arial Black" pitchFamily="34" charset="0"/>
              </a:rPr>
              <a:t>Sivil </a:t>
            </a:r>
            <a:r>
              <a:rPr lang="tr-TR" sz="4400" dirty="0" smtClean="0">
                <a:solidFill>
                  <a:srgbClr val="00B050"/>
                </a:solidFill>
                <a:latin typeface="Arial Black" pitchFamily="34" charset="0"/>
              </a:rPr>
              <a:t>Toplum Örgütleri</a:t>
            </a:r>
            <a:br>
              <a:rPr lang="tr-TR" sz="4400" dirty="0" smtClean="0">
                <a:solidFill>
                  <a:srgbClr val="00B050"/>
                </a:solidFill>
                <a:latin typeface="Arial Black" pitchFamily="34" charset="0"/>
              </a:rPr>
            </a:br>
            <a:r>
              <a:rPr lang="tr-TR" sz="4400" dirty="0" smtClean="0">
                <a:solidFill>
                  <a:srgbClr val="00B050"/>
                </a:solidFill>
                <a:latin typeface="Arial Black" pitchFamily="34" charset="0"/>
              </a:rPr>
              <a:t>11</a:t>
            </a:r>
            <a:endParaRPr lang="tr-TR" sz="4400" b="1" dirty="0">
              <a:solidFill>
                <a:srgbClr val="00B050"/>
              </a:solidFill>
              <a:latin typeface="Arial Black" pitchFamily="34" charset="0"/>
            </a:endParaRPr>
          </a:p>
        </p:txBody>
      </p:sp>
      <p:sp>
        <p:nvSpPr>
          <p:cNvPr id="3" name="2 Alt Başlık"/>
          <p:cNvSpPr>
            <a:spLocks noGrp="1"/>
          </p:cNvSpPr>
          <p:nvPr>
            <p:ph type="subTitle" idx="1"/>
          </p:nvPr>
        </p:nvSpPr>
        <p:spPr>
          <a:xfrm>
            <a:off x="1483568" y="2852936"/>
            <a:ext cx="6400800" cy="1752600"/>
          </a:xfrm>
        </p:spPr>
        <p:txBody>
          <a:bodyPr>
            <a:normAutofit/>
          </a:bodyPr>
          <a:lstStyle/>
          <a:p>
            <a:endParaRPr lang="tr-TR" b="1" i="1" dirty="0" smtClean="0">
              <a:solidFill>
                <a:schemeClr val="bg1"/>
              </a:solidFill>
            </a:endParaRPr>
          </a:p>
          <a:p>
            <a:endParaRPr lang="tr-TR" b="1" i="1" dirty="0" smtClean="0">
              <a:solidFill>
                <a:schemeClr val="bg1"/>
              </a:solidFill>
            </a:endParaRPr>
          </a:p>
          <a:p>
            <a:pPr algn="ctr"/>
            <a:r>
              <a:rPr lang="tr-TR" b="1" dirty="0" smtClean="0">
                <a:solidFill>
                  <a:srgbClr val="002060"/>
                </a:solidFill>
              </a:rPr>
              <a:t>Dr. Özkan LEBLEBİCİ</a:t>
            </a:r>
            <a:endParaRPr lang="tr-TR" b="1"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4" name="Text Box 3"/>
          <p:cNvSpPr txBox="1">
            <a:spLocks noChangeArrowheads="1"/>
          </p:cNvSpPr>
          <p:nvPr/>
        </p:nvSpPr>
        <p:spPr bwMode="auto">
          <a:xfrm>
            <a:off x="323528" y="1548656"/>
            <a:ext cx="8496944" cy="4616648"/>
          </a:xfrm>
          <a:prstGeom prst="rect">
            <a:avLst/>
          </a:prstGeom>
          <a:noFill/>
          <a:ln w="9525">
            <a:noFill/>
            <a:miter lim="800000"/>
            <a:headEnd/>
            <a:tailEnd/>
          </a:ln>
        </p:spPr>
        <p:txBody>
          <a:bodyPr wrap="square">
            <a:spAutoFit/>
          </a:bodyP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pPr>
            <a:r>
              <a:rPr lang="tr-TR" sz="1400" dirty="0" smtClean="0">
                <a:latin typeface="Cambria" pitchFamily="18" charset="0"/>
              </a:rPr>
              <a:t>KAYNAKLAR:</a:t>
            </a:r>
          </a:p>
          <a:p>
            <a:pPr>
              <a:lnSpc>
                <a:spcPct val="150000"/>
              </a:lnSpc>
            </a:pPr>
            <a:r>
              <a:rPr lang="tr-TR" sz="1400" dirty="0" smtClean="0">
                <a:latin typeface="Cambria" pitchFamily="18" charset="0"/>
              </a:rPr>
              <a:t>Gökmen, Özgür (Ed.), Türkiye'de Hak Temelli Sivil Toplum Örgütleri-Sorunlar ve Çözüm Arayışları, STGM, Ankara, 2011.</a:t>
            </a:r>
          </a:p>
          <a:p>
            <a:pPr>
              <a:lnSpc>
                <a:spcPct val="150000"/>
              </a:lnSpc>
            </a:pPr>
            <a:r>
              <a:rPr lang="tr-TR" sz="1400" dirty="0" smtClean="0">
                <a:latin typeface="Cambria" pitchFamily="18" charset="0"/>
              </a:rPr>
              <a:t>Tekeli, İlhan, Türkiye'de </a:t>
            </a:r>
            <a:r>
              <a:rPr lang="tr-TR" sz="1400" dirty="0" err="1" smtClean="0">
                <a:latin typeface="Cambria" pitchFamily="18" charset="0"/>
              </a:rPr>
              <a:t>STK'lar</a:t>
            </a:r>
            <a:r>
              <a:rPr lang="tr-TR" sz="1400" dirty="0" smtClean="0">
                <a:latin typeface="Cambria" pitchFamily="18" charset="0"/>
              </a:rPr>
              <a:t> ve Katılımcı Demokrasi Yazıları, Tarih Vakfı Yurt Yayınları, İstanbul, 2012.</a:t>
            </a:r>
          </a:p>
          <a:p>
            <a:pPr>
              <a:lnSpc>
                <a:spcPct val="150000"/>
              </a:lnSpc>
            </a:pPr>
            <a:r>
              <a:rPr lang="tr-TR" sz="1400" dirty="0" smtClean="0">
                <a:latin typeface="Cambria" pitchFamily="18" charset="0"/>
              </a:rPr>
              <a:t>Sunar, Lütfi (Ed.), Sivil Toplum Kuruluşları İçin Yönetim Rehberi, </a:t>
            </a:r>
            <a:r>
              <a:rPr lang="tr-TR" sz="1400" dirty="0" err="1" smtClean="0">
                <a:latin typeface="Cambria" pitchFamily="18" charset="0"/>
              </a:rPr>
              <a:t>Kaknüs</a:t>
            </a:r>
            <a:r>
              <a:rPr lang="tr-TR" sz="1400" dirty="0" smtClean="0">
                <a:latin typeface="Cambria" pitchFamily="18" charset="0"/>
              </a:rPr>
              <a:t>, İstanbul, 2005.</a:t>
            </a:r>
          </a:p>
          <a:p>
            <a:pPr>
              <a:lnSpc>
                <a:spcPct val="150000"/>
              </a:lnSpc>
            </a:pPr>
            <a:r>
              <a:rPr lang="tr-TR" sz="1400" dirty="0" err="1" smtClean="0">
                <a:latin typeface="Cambria" pitchFamily="18" charset="0"/>
              </a:rPr>
              <a:t>Çalha</a:t>
            </a:r>
            <a:r>
              <a:rPr lang="tr-TR" sz="1400" dirty="0" smtClean="0">
                <a:latin typeface="Cambria" pitchFamily="18" charset="0"/>
              </a:rPr>
              <a:t>, Ömer, Aşkın Devletten Sivil Topluma, </a:t>
            </a:r>
            <a:r>
              <a:rPr lang="tr-TR" sz="1400" dirty="0" err="1" smtClean="0">
                <a:latin typeface="Cambria" pitchFamily="18" charset="0"/>
              </a:rPr>
              <a:t>Gendaş</a:t>
            </a:r>
            <a:r>
              <a:rPr lang="tr-TR" sz="1400" dirty="0" smtClean="0">
                <a:latin typeface="Cambria" pitchFamily="18" charset="0"/>
              </a:rPr>
              <a:t>, İstanbul, 2000.</a:t>
            </a:r>
          </a:p>
          <a:p>
            <a:pPr>
              <a:lnSpc>
                <a:spcPct val="150000"/>
              </a:lnSpc>
            </a:pPr>
            <a:r>
              <a:rPr lang="tr-TR" sz="1400" dirty="0" smtClean="0">
                <a:latin typeface="Cambria" pitchFamily="18" charset="0"/>
              </a:rPr>
              <a:t>Gözler, Kemal, İdare Hukukuna Giriş, Ekin </a:t>
            </a:r>
            <a:r>
              <a:rPr lang="tr-TR" sz="1400" dirty="0" err="1" smtClean="0">
                <a:latin typeface="Cambria" pitchFamily="18" charset="0"/>
              </a:rPr>
              <a:t>Kitabevi</a:t>
            </a:r>
            <a:r>
              <a:rPr lang="tr-TR" sz="1400" dirty="0" smtClean="0">
                <a:latin typeface="Cambria" pitchFamily="18" charset="0"/>
              </a:rPr>
              <a:t>, (7. Basım), Bursa, 2007.</a:t>
            </a:r>
          </a:p>
          <a:p>
            <a:pPr>
              <a:lnSpc>
                <a:spcPct val="150000"/>
              </a:lnSpc>
            </a:pPr>
            <a:r>
              <a:rPr lang="tr-TR" sz="1400" dirty="0" smtClean="0">
                <a:latin typeface="Cambria" pitchFamily="18" charset="0"/>
              </a:rPr>
              <a:t>Saylan, Türkan, 100 Soruda Sivil Toplum, Cumhuriyet Kitapları, İstanbul, 2008.</a:t>
            </a:r>
          </a:p>
          <a:p>
            <a:pPr>
              <a:lnSpc>
                <a:spcPct val="150000"/>
              </a:lnSpc>
            </a:pPr>
            <a:r>
              <a:rPr lang="tr-TR" sz="1400" dirty="0" smtClean="0">
                <a:latin typeface="Cambria" pitchFamily="18" charset="0"/>
              </a:rPr>
              <a:t>Doğan, İlyas, Sivil Toplum Anlayışı ve Siyasal Sistemler, (4. Basım), Astana Yayınları, Ankara, 2015.</a:t>
            </a:r>
          </a:p>
          <a:p>
            <a:pPr>
              <a:lnSpc>
                <a:spcPct val="150000"/>
              </a:lnSpc>
            </a:pPr>
            <a:r>
              <a:rPr lang="tr-TR" sz="1400" dirty="0" smtClean="0">
                <a:latin typeface="Cambria" pitchFamily="18" charset="0"/>
              </a:rPr>
              <a:t>Akbal, İsmail, Sivil Toplum, Çizgi Yayınları, Konya, 2017.</a:t>
            </a:r>
          </a:p>
          <a:p>
            <a:pPr>
              <a:lnSpc>
                <a:spcPct val="150000"/>
              </a:lnSpc>
            </a:pPr>
            <a:r>
              <a:rPr lang="tr-TR" sz="1400" dirty="0" smtClean="0">
                <a:latin typeface="Cambria" pitchFamily="18" charset="0"/>
              </a:rPr>
              <a:t>Türkiye Cumhuriyeti Anayasası</a:t>
            </a:r>
          </a:p>
          <a:p>
            <a:pPr>
              <a:lnSpc>
                <a:spcPct val="150000"/>
              </a:lnSpc>
            </a:pPr>
            <a:r>
              <a:rPr lang="tr-TR" sz="1400" dirty="0" smtClean="0">
                <a:latin typeface="Cambria" pitchFamily="18" charset="0"/>
              </a:rPr>
              <a:t>Dernekler Kanunu</a:t>
            </a:r>
          </a:p>
          <a:p>
            <a:pPr>
              <a:lnSpc>
                <a:spcPct val="150000"/>
              </a:lnSpc>
            </a:pPr>
            <a:r>
              <a:rPr lang="tr-TR" sz="1400" dirty="0" smtClean="0">
                <a:latin typeface="Cambria" pitchFamily="18" charset="0"/>
              </a:rPr>
              <a:t>Vakıflar kanunu</a:t>
            </a:r>
          </a:p>
          <a:p>
            <a:pPr>
              <a:lnSpc>
                <a:spcPct val="150000"/>
              </a:lnSpc>
            </a:pPr>
            <a:r>
              <a:rPr lang="tr-TR" sz="1400" dirty="0" smtClean="0">
                <a:latin typeface="Cambria" pitchFamily="18" charset="0"/>
              </a:rPr>
              <a:t>İlgili internet kaynakları</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 name="Text Box 3"/>
          <p:cNvSpPr txBox="1">
            <a:spLocks noChangeArrowheads="1"/>
          </p:cNvSpPr>
          <p:nvPr/>
        </p:nvSpPr>
        <p:spPr bwMode="auto">
          <a:xfrm>
            <a:off x="467544" y="2060848"/>
            <a:ext cx="8064896" cy="3194721"/>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Türk Medeni Kanununa Göre Noterce Resen Düzenlenen Senette;</a:t>
            </a:r>
          </a:p>
          <a:p>
            <a:pPr eaLnBrk="0" hangingPunct="0">
              <a:lnSpc>
                <a:spcPct val="120000"/>
              </a:lnSpc>
            </a:pPr>
            <a:r>
              <a:rPr lang="tr-TR" sz="2400" dirty="0" smtClean="0">
                <a:latin typeface="Cambria" pitchFamily="18" charset="0"/>
              </a:rPr>
              <a:t>- Vakfın gayesi</a:t>
            </a:r>
          </a:p>
          <a:p>
            <a:pPr eaLnBrk="0" hangingPunct="0">
              <a:lnSpc>
                <a:spcPct val="120000"/>
              </a:lnSpc>
            </a:pPr>
            <a:r>
              <a:rPr lang="tr-TR" sz="2400" dirty="0" smtClean="0">
                <a:latin typeface="Cambria" pitchFamily="18" charset="0"/>
              </a:rPr>
              <a:t>- Uzuvları (yönetimi, denetim kurulu)</a:t>
            </a:r>
          </a:p>
          <a:p>
            <a:pPr eaLnBrk="0" hangingPunct="0">
              <a:lnSpc>
                <a:spcPct val="120000"/>
              </a:lnSpc>
            </a:pPr>
            <a:r>
              <a:rPr lang="tr-TR" sz="2400" dirty="0" smtClean="0">
                <a:latin typeface="Cambria" pitchFamily="18" charset="0"/>
              </a:rPr>
              <a:t>- Bu gayeye tahsis edilen malları ve hakları</a:t>
            </a:r>
          </a:p>
          <a:p>
            <a:pPr eaLnBrk="0" hangingPunct="0">
              <a:lnSpc>
                <a:spcPct val="120000"/>
              </a:lnSpc>
            </a:pPr>
            <a:r>
              <a:rPr lang="tr-TR" sz="2400" dirty="0" smtClean="0">
                <a:latin typeface="Cambria" pitchFamily="18" charset="0"/>
              </a:rPr>
              <a:t>- Vakfın teşkilatı ( Vakfı idare edecek kişi ve kişiler)</a:t>
            </a:r>
          </a:p>
          <a:p>
            <a:pPr eaLnBrk="0" hangingPunct="0">
              <a:lnSpc>
                <a:spcPct val="120000"/>
              </a:lnSpc>
            </a:pPr>
            <a:r>
              <a:rPr lang="tr-TR" sz="2400" dirty="0" smtClean="0">
                <a:latin typeface="Cambria" pitchFamily="18" charset="0"/>
              </a:rPr>
              <a:t>- İkametgah ve vakfın ismi</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 name="Text Box 3"/>
          <p:cNvSpPr txBox="1">
            <a:spLocks noChangeArrowheads="1"/>
          </p:cNvSpPr>
          <p:nvPr/>
        </p:nvSpPr>
        <p:spPr bwMode="auto">
          <a:xfrm>
            <a:off x="539552" y="1890463"/>
            <a:ext cx="8064896" cy="3194721"/>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Asgari Kuruluş Malvarlığı;</a:t>
            </a:r>
          </a:p>
          <a:p>
            <a:pPr eaLnBrk="0" hangingPunct="0">
              <a:lnSpc>
                <a:spcPct val="120000"/>
              </a:lnSpc>
            </a:pPr>
            <a:r>
              <a:rPr lang="tr-TR" sz="2400" dirty="0" smtClean="0">
                <a:latin typeface="Cambria" pitchFamily="18" charset="0"/>
              </a:rPr>
              <a:t>5737 sayılı Vakıflar Kanununun 5. maddesi ile Vakıflar Yönetmeliğinin 111. maddesinin (ğ) bendine istinaden, 2019 yılı için yeni vakıfların kuruluşunda, amaçlarına özgülenecek asgari mal varlığı Vakıflar Meclisinin 10.12.2018 tarihli ve 595/537 sayılı kararı ile 60.000-TL (Altmış Bin Türk Lirası) olarak belirlenmiştir.​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 name="Text Box 3"/>
          <p:cNvSpPr txBox="1">
            <a:spLocks noChangeArrowheads="1"/>
          </p:cNvSpPr>
          <p:nvPr/>
        </p:nvSpPr>
        <p:spPr bwMode="auto">
          <a:xfrm>
            <a:off x="539552" y="1890463"/>
            <a:ext cx="8064896" cy="3597075"/>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a) Vakfın adı; kanuna ahlaka adaba aykırı olmamalı ve vakfın amaçları ile uyumlu olmalıdır. Üçüncü kişileri vakfın amacı konusunda yanıltıcı ya da yanlış çağırışımlar uyandıracak isimler verilemez. Her hangi bir kamu kurum ya da kuruluşunun ismi kullanılamaz.</a:t>
            </a:r>
          </a:p>
          <a:p>
            <a:pPr eaLnBrk="0" hangingPunct="0">
              <a:lnSpc>
                <a:spcPct val="120000"/>
              </a:lnSpc>
            </a:pPr>
            <a:endParaRPr lang="tr-TR" sz="2400" dirty="0" smtClean="0">
              <a:latin typeface="Cambria" pitchFamily="18" charset="0"/>
            </a:endParaRPr>
          </a:p>
          <a:p>
            <a:pPr eaLnBrk="0" hangingPunct="0">
              <a:lnSpc>
                <a:spcPct val="120000"/>
              </a:lnSpc>
            </a:pPr>
            <a:r>
              <a:rPr lang="tr-TR" sz="2400" dirty="0" smtClean="0">
                <a:latin typeface="Cambria" pitchFamily="18" charset="0"/>
              </a:rPr>
              <a:t>b) Vakfın amacı; Hukuka uygun, belirli, anlaşılabilir olmalı ve süreklilik arz etmelidir.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 name="Text Box 3"/>
          <p:cNvSpPr txBox="1">
            <a:spLocks noChangeArrowheads="1"/>
          </p:cNvSpPr>
          <p:nvPr/>
        </p:nvSpPr>
        <p:spPr bwMode="auto">
          <a:xfrm>
            <a:off x="539552" y="1484784"/>
            <a:ext cx="8208912" cy="4524315"/>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c) Özgülenen mal ve haklar; kurucuya ait olmalı ve amacı en azından başlangıç itibari ile gerçekleştirmeye yetmelidir. </a:t>
            </a:r>
          </a:p>
          <a:p>
            <a:pPr eaLnBrk="0" hangingPunct="0">
              <a:lnSpc>
                <a:spcPct val="120000"/>
              </a:lnSpc>
            </a:pPr>
            <a:r>
              <a:rPr lang="tr-TR" sz="2400" dirty="0" smtClean="0">
                <a:latin typeface="Cambria" pitchFamily="18" charset="0"/>
              </a:rPr>
              <a:t>Özgülenen malvarlığı nakit ise paranın vakıf adına Türkiye’de kurulu bir bankaya  kuruculardan birinin hesabına yatırılıp, vakıf adına bloke edilerek dekontunun tescil başvurusu yapılan mahkemeye ibrazı, taşınmaz ya da taşınır bir malvarlığı ise değer tespitinin mahkemece yaptırılması ve ilgili sicillerine (tapu sicili, trafik sicili gibi) vakıf adına tescili sağlanmalıdır. Vakfın kurulması ile özgülenen mal ve haklar vakıf tüzelkişiliğine geçer.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 name="Text Box 3"/>
          <p:cNvSpPr txBox="1">
            <a:spLocks noChangeArrowheads="1"/>
          </p:cNvSpPr>
          <p:nvPr/>
        </p:nvSpPr>
        <p:spPr bwMode="auto">
          <a:xfrm>
            <a:off x="251520" y="1299492"/>
            <a:ext cx="8640960" cy="5369868"/>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d) Organları; Vakfın bir yönetim organı olması zorunludur. Vakfın işleyişinin kolaylaşması açısından, amacının kapsamına ve faaliyetlerine uygun olarak mütevelli heyeti, yönetim organı ve bir denetim birimi olması uygun olur. Bu sayılan organlar dışında onur kurulu,araştırma kurulu, çalışma kurulu gibi vakfın yönetimi ile ilgili olmayan kurulların vakıf organları arasında gösterilmemesi gerekir. Vakfın organlarının kaç kişiden oluşacağı, toplantı ve karar yeter sayılarının senet metninde gösterilmesi, organların görev ve yetki sınırlarının yeterince belirtilmesi halinde, vakfın işleyişinde sıkıntıya düşülmesinin önüne geçilmiş olur. Vakıf organlarında kamu görevlileri görev unvanlarını kullanarak görev alamaz.</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 name="Text Box 3"/>
          <p:cNvSpPr txBox="1">
            <a:spLocks noChangeArrowheads="1"/>
          </p:cNvSpPr>
          <p:nvPr/>
        </p:nvSpPr>
        <p:spPr bwMode="auto">
          <a:xfrm>
            <a:off x="323528" y="2780928"/>
            <a:ext cx="8640960" cy="1381084"/>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e) Vakfın yerleşim yeri; vakfın faaliyetlerini yürüttüğü merkezin bulunduğu yerdir. Vakıf senedinde gösterilecek adresin açık olarak ayrıntılı şekilde yazılması zorunludur.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 name="Text Box 3"/>
          <p:cNvSpPr txBox="1">
            <a:spLocks noChangeArrowheads="1"/>
          </p:cNvSpPr>
          <p:nvPr/>
        </p:nvSpPr>
        <p:spPr bwMode="auto">
          <a:xfrm>
            <a:off x="179512" y="1340768"/>
            <a:ext cx="8640960" cy="5410712"/>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Vakfın tescili</a:t>
            </a:r>
          </a:p>
          <a:p>
            <a:pPr eaLnBrk="0" hangingPunct="0">
              <a:lnSpc>
                <a:spcPct val="120000"/>
              </a:lnSpc>
            </a:pPr>
            <a:r>
              <a:rPr lang="tr-TR" sz="2400" dirty="0" smtClean="0">
                <a:latin typeface="Cambria" pitchFamily="18" charset="0"/>
              </a:rPr>
              <a:t>Vakfın tesciline ilişkin açılan davada mahkemece davanın reddine ya da vakfın tesciline ilişkin vereceği karar, tebliğ tarihinden başlayarak bir ay içinde, başvuran veya Vakıflar Genel Müdürlüğü tarafından temyiz edilebilir. Aynı şekilde, vakfın kurulmasını engelleyen sebeplerin varlığı hâlinde, Vakıflar Genel Müdürlüğü veya ilgililer, iptal davası açabilirler.</a:t>
            </a:r>
          </a:p>
          <a:p>
            <a:pPr eaLnBrk="0" hangingPunct="0">
              <a:lnSpc>
                <a:spcPct val="120000"/>
              </a:lnSpc>
            </a:pPr>
            <a:r>
              <a:rPr lang="tr-TR" sz="2400" dirty="0" smtClean="0">
                <a:latin typeface="Cambria" pitchFamily="18" charset="0"/>
              </a:rPr>
              <a:t>Tesciline karar verilen vakıf, vakfın yerleşim yeri mahkemesi nezdinde tutulan sicile tescil edilir.</a:t>
            </a:r>
          </a:p>
          <a:p>
            <a:pPr eaLnBrk="0" hangingPunct="0">
              <a:lnSpc>
                <a:spcPct val="120000"/>
              </a:lnSpc>
            </a:pPr>
            <a:r>
              <a:rPr lang="tr-TR" sz="2400" dirty="0" smtClean="0">
                <a:latin typeface="Cambria" pitchFamily="18" charset="0"/>
              </a:rPr>
              <a:t>Yerleşim yeri mahkemesinin yapacağı bildirim üzerine vakıf, Vakıflar Genel Müdürlüğünce merkezî sicile kaydolunur ve Resmî Gazete ile ilân olunur.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1 Başlık"/>
          <p:cNvSpPr txBox="1">
            <a:spLocks/>
          </p:cNvSpPr>
          <p:nvPr/>
        </p:nvSpPr>
        <p:spPr>
          <a:xfrm>
            <a:off x="2123728" y="404664"/>
            <a:ext cx="6192688" cy="576064"/>
          </a:xfrm>
          <a:prstGeom prst="rect">
            <a:avLst/>
          </a:prstGeom>
          <a:noFill/>
        </p:spPr>
        <p:txBody>
          <a:bodyPr>
            <a:normAutofit fontScale="92500" lnSpcReduction="1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tr-TR" sz="3600" b="1" i="0" u="none" strike="noStrike" kern="1200" cap="none" spc="0" normalizeH="0" baseline="0" noProof="0" dirty="0" smtClean="0">
                <a:ln>
                  <a:noFill/>
                </a:ln>
                <a:solidFill>
                  <a:srgbClr val="002060"/>
                </a:solidFill>
                <a:effectLst/>
                <a:uLnTx/>
                <a:uFillTx/>
                <a:latin typeface="Arial Black" pitchFamily="34" charset="0"/>
                <a:ea typeface="+mj-ea"/>
                <a:cs typeface="+mj-cs"/>
              </a:rPr>
              <a:t>Sivil Toplum</a:t>
            </a:r>
            <a:r>
              <a:rPr kumimoji="0" lang="tr-TR" sz="3600" b="1" i="0" u="none" strike="noStrike" kern="1200" cap="none" spc="0" normalizeH="0" noProof="0" dirty="0" smtClean="0">
                <a:ln>
                  <a:noFill/>
                </a:ln>
                <a:solidFill>
                  <a:srgbClr val="002060"/>
                </a:solidFill>
                <a:effectLst/>
                <a:uLnTx/>
                <a:uFillTx/>
                <a:latin typeface="Arial Black" pitchFamily="34" charset="0"/>
                <a:ea typeface="+mj-ea"/>
                <a:cs typeface="+mj-cs"/>
              </a:rPr>
              <a:t> Örgütleri</a:t>
            </a:r>
            <a:endParaRPr kumimoji="0" lang="tr-TR" sz="3600" b="1" i="0" u="none" strike="noStrike" kern="1200" cap="none" spc="0" normalizeH="0" baseline="0" noProof="0" dirty="0">
              <a:ln>
                <a:noFill/>
              </a:ln>
              <a:solidFill>
                <a:srgbClr val="002060"/>
              </a:solidFill>
              <a:effectLst/>
              <a:uLnTx/>
              <a:uFillTx/>
              <a:latin typeface="Arial Black" pitchFamily="34" charset="0"/>
              <a:ea typeface="+mj-ea"/>
              <a:cs typeface="+mj-cs"/>
            </a:endParaRPr>
          </a:p>
        </p:txBody>
      </p:sp>
      <p:sp>
        <p:nvSpPr>
          <p:cNvPr id="3" name="Text Box 3"/>
          <p:cNvSpPr txBox="1">
            <a:spLocks noChangeArrowheads="1"/>
          </p:cNvSpPr>
          <p:nvPr/>
        </p:nvSpPr>
        <p:spPr bwMode="auto">
          <a:xfrm>
            <a:off x="179512" y="1340768"/>
            <a:ext cx="8640960" cy="5410712"/>
          </a:xfrm>
          <a:prstGeom prst="rect">
            <a:avLst/>
          </a:prstGeom>
          <a:noFill/>
          <a:ln w="9525">
            <a:noFill/>
            <a:miter lim="800000"/>
            <a:headEnd/>
            <a:tailEnd/>
          </a:ln>
        </p:spPr>
        <p:txBody>
          <a:bodyPr wrap="square">
            <a:spAutoFit/>
          </a:bodyPr>
          <a:lstStyle/>
          <a:p>
            <a:pPr eaLnBrk="0" hangingPunct="0">
              <a:lnSpc>
                <a:spcPct val="120000"/>
              </a:lnSpc>
            </a:pPr>
            <a:r>
              <a:rPr lang="tr-TR" sz="2400" dirty="0" smtClean="0">
                <a:latin typeface="Cambria" pitchFamily="18" charset="0"/>
              </a:rPr>
              <a:t>Vakıfların, şube ve temsilciliklerinin amaca ve yasalara uygunluk denetimi ile iktisadî işletme ve iştiraklerinin faaliyet ve mevzuata uygunluk denetimi Genel Müdürlükçe yapılır. Genel Müdürlük Rehberlik ve Teftiş Başkanlığınca vakıfların;</a:t>
            </a:r>
          </a:p>
          <a:p>
            <a:pPr eaLnBrk="0" hangingPunct="0">
              <a:lnSpc>
                <a:spcPct val="120000"/>
              </a:lnSpc>
            </a:pPr>
            <a:r>
              <a:rPr lang="tr-TR" sz="2400" dirty="0" smtClean="0">
                <a:latin typeface="Cambria" pitchFamily="18" charset="0"/>
              </a:rPr>
              <a:t>a) Vakfiye ve vakıf senedinde yazılı amaç doğrultusunda faaliyette bulunup bulunmadıkları,</a:t>
            </a:r>
          </a:p>
          <a:p>
            <a:pPr eaLnBrk="0" hangingPunct="0">
              <a:lnSpc>
                <a:spcPct val="120000"/>
              </a:lnSpc>
            </a:pPr>
            <a:r>
              <a:rPr lang="tr-TR" sz="2400" dirty="0" smtClean="0">
                <a:latin typeface="Cambria" pitchFamily="18" charset="0"/>
              </a:rPr>
              <a:t>b) Yürürlükteki mevzuata uygun yönetilip yönetilmedikleri,</a:t>
            </a:r>
          </a:p>
          <a:p>
            <a:pPr eaLnBrk="0" hangingPunct="0">
              <a:lnSpc>
                <a:spcPct val="120000"/>
              </a:lnSpc>
            </a:pPr>
            <a:r>
              <a:rPr lang="tr-TR" sz="2400" dirty="0" smtClean="0">
                <a:latin typeface="Cambria" pitchFamily="18" charset="0"/>
              </a:rPr>
              <a:t>c) Mallarını ve gelirlerini vakfiye, 1936 beyannamesi ve vakıf senedindeki şartlara uygun kullanıp kullanmadıkları,</a:t>
            </a:r>
          </a:p>
          <a:p>
            <a:pPr eaLnBrk="0" hangingPunct="0">
              <a:lnSpc>
                <a:spcPct val="120000"/>
              </a:lnSpc>
            </a:pPr>
            <a:r>
              <a:rPr lang="tr-TR" sz="2400" dirty="0" smtClean="0">
                <a:latin typeface="Cambria" pitchFamily="18" charset="0"/>
              </a:rPr>
              <a:t>ç) Vakıf iktisadi işletmeleri ile iştiraklerinin iş ve işlemleri ile gerektiğinde vakıflara ait diğer iştiraklerinin iş ve işlemleri,</a:t>
            </a:r>
          </a:p>
          <a:p>
            <a:pPr eaLnBrk="0" hangingPunct="0">
              <a:lnSpc>
                <a:spcPct val="120000"/>
              </a:lnSpc>
            </a:pPr>
            <a:r>
              <a:rPr lang="tr-TR" sz="2400" dirty="0" smtClean="0">
                <a:latin typeface="Cambria" pitchFamily="18" charset="0"/>
              </a:rPr>
              <a:t>Denetlenir.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1060</TotalTime>
  <Words>744</Words>
  <Application>Microsoft Office PowerPoint</Application>
  <PresentationFormat>Ekran Gösterisi (4:3)</PresentationFormat>
  <Paragraphs>51</Paragraphs>
  <Slides>10</Slides>
  <Notes>0</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Akış</vt:lpstr>
      <vt:lpstr>Sivil Toplum Örgütleri 11</vt:lpstr>
      <vt:lpstr>Slayt 2</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KAYSEM 2015</dc:title>
  <dc:creator>Teknosa</dc:creator>
  <cp:lastModifiedBy>Teknosa</cp:lastModifiedBy>
  <cp:revision>140</cp:revision>
  <dcterms:created xsi:type="dcterms:W3CDTF">2015-05-04T08:30:58Z</dcterms:created>
  <dcterms:modified xsi:type="dcterms:W3CDTF">2020-04-28T10:01:23Z</dcterms:modified>
</cp:coreProperties>
</file>