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7" r:id="rId4"/>
    <p:sldId id="278" r:id="rId5"/>
    <p:sldId id="279" r:id="rId6"/>
    <p:sldId id="280" r:id="rId7"/>
    <p:sldId id="281" r:id="rId8"/>
    <p:sldId id="282" r:id="rId9"/>
    <p:sldId id="283" r:id="rId10"/>
    <p:sldId id="28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060848"/>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11</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548656"/>
            <a:ext cx="8496944" cy="4616648"/>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467544" y="2060848"/>
            <a:ext cx="8064896" cy="3194721"/>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Türk Medeni Kanununa Göre Noterce Resen Düzenlenen Senette;</a:t>
            </a:r>
          </a:p>
          <a:p>
            <a:pPr eaLnBrk="0" hangingPunct="0">
              <a:lnSpc>
                <a:spcPct val="120000"/>
              </a:lnSpc>
            </a:pPr>
            <a:r>
              <a:rPr lang="tr-TR" sz="2400" dirty="0" smtClean="0">
                <a:latin typeface="Cambria" pitchFamily="18" charset="0"/>
              </a:rPr>
              <a:t>- Vakfın gayesi</a:t>
            </a:r>
          </a:p>
          <a:p>
            <a:pPr eaLnBrk="0" hangingPunct="0">
              <a:lnSpc>
                <a:spcPct val="120000"/>
              </a:lnSpc>
            </a:pPr>
            <a:r>
              <a:rPr lang="tr-TR" sz="2400" dirty="0" smtClean="0">
                <a:latin typeface="Cambria" pitchFamily="18" charset="0"/>
              </a:rPr>
              <a:t>- Uzuvları (yönetimi, denetim kurulu)</a:t>
            </a:r>
          </a:p>
          <a:p>
            <a:pPr eaLnBrk="0" hangingPunct="0">
              <a:lnSpc>
                <a:spcPct val="120000"/>
              </a:lnSpc>
            </a:pPr>
            <a:r>
              <a:rPr lang="tr-TR" sz="2400" dirty="0" smtClean="0">
                <a:latin typeface="Cambria" pitchFamily="18" charset="0"/>
              </a:rPr>
              <a:t>- Bu gayeye tahsis edilen malları ve hakları</a:t>
            </a:r>
          </a:p>
          <a:p>
            <a:pPr eaLnBrk="0" hangingPunct="0">
              <a:lnSpc>
                <a:spcPct val="120000"/>
              </a:lnSpc>
            </a:pPr>
            <a:r>
              <a:rPr lang="tr-TR" sz="2400" dirty="0" smtClean="0">
                <a:latin typeface="Cambria" pitchFamily="18" charset="0"/>
              </a:rPr>
              <a:t>- Vakfın teşkilatı ( Vakfı idare edecek kişi ve kişiler)</a:t>
            </a:r>
          </a:p>
          <a:p>
            <a:pPr eaLnBrk="0" hangingPunct="0">
              <a:lnSpc>
                <a:spcPct val="120000"/>
              </a:lnSpc>
            </a:pPr>
            <a:r>
              <a:rPr lang="tr-TR" sz="2400" dirty="0" smtClean="0">
                <a:latin typeface="Cambria" pitchFamily="18" charset="0"/>
              </a:rPr>
              <a:t>- İkametgah ve vakfın ismi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539552" y="1890463"/>
            <a:ext cx="8064896" cy="3194721"/>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Asgari Kuruluş Malvarlığı;</a:t>
            </a:r>
          </a:p>
          <a:p>
            <a:pPr eaLnBrk="0" hangingPunct="0">
              <a:lnSpc>
                <a:spcPct val="120000"/>
              </a:lnSpc>
            </a:pPr>
            <a:r>
              <a:rPr lang="tr-TR" sz="2400" dirty="0" smtClean="0">
                <a:latin typeface="Cambria" pitchFamily="18" charset="0"/>
              </a:rPr>
              <a:t>5737 sayılı Vakıflar Kanununun 5. maddesi ile Vakıflar Yönetmeliğinin 111. maddesinin (ğ) bendine istinaden, 2019 yılı için yeni vakıfların kuruluşunda, amaçlarına özgülenecek asgari mal varlığı Vakıflar Meclisinin 10.12.2018 tarihli ve 595/537 sayılı kararı ile 60.000-TL (Altmış Bin Türk Lirası) olarak belirlenmiştir.​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539552" y="1890463"/>
            <a:ext cx="8064896" cy="3597075"/>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a) Vakfın adı; kanuna ahlaka adaba aykırı olmamalı ve vakfın amaçları ile uyumlu olmalıdır. Üçüncü kişileri vakfın amacı konusunda yanıltıcı ya da yanlış çağırışımlar uyandıracak isimler verilemez. Her hangi bir kamu kurum ya da kuruluşunun ismi kullanılamaz.</a:t>
            </a:r>
          </a:p>
          <a:p>
            <a:pPr eaLnBrk="0" hangingPunct="0">
              <a:lnSpc>
                <a:spcPct val="120000"/>
              </a:lnSpc>
            </a:pPr>
            <a:endParaRPr lang="tr-TR" sz="2400" dirty="0" smtClean="0">
              <a:latin typeface="Cambria" pitchFamily="18" charset="0"/>
            </a:endParaRPr>
          </a:p>
          <a:p>
            <a:pPr eaLnBrk="0" hangingPunct="0">
              <a:lnSpc>
                <a:spcPct val="120000"/>
              </a:lnSpc>
            </a:pPr>
            <a:r>
              <a:rPr lang="tr-TR" sz="2400" dirty="0" smtClean="0">
                <a:latin typeface="Cambria" pitchFamily="18" charset="0"/>
              </a:rPr>
              <a:t>b) Vakfın amacı; Hukuka uygun, belirli, anlaşılabilir olmalı ve süreklilik arz etmelidir.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539552" y="1484784"/>
            <a:ext cx="8208912" cy="4524315"/>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c) Özgülenen mal ve haklar; kurucuya ait olmalı ve amacı en azından başlangıç itibari ile gerçekleştirmeye yetmelidir. </a:t>
            </a:r>
          </a:p>
          <a:p>
            <a:pPr eaLnBrk="0" hangingPunct="0">
              <a:lnSpc>
                <a:spcPct val="120000"/>
              </a:lnSpc>
            </a:pPr>
            <a:r>
              <a:rPr lang="tr-TR" sz="2400" dirty="0" smtClean="0">
                <a:latin typeface="Cambria" pitchFamily="18" charset="0"/>
              </a:rPr>
              <a:t>Özgülenen malvarlığı nakit ise paranın vakıf adına Türkiye’de kurulu bir bankaya  kuruculardan birinin hesabına yatırılıp, vakıf adına bloke edilerek dekontunun tescil başvurusu yapılan mahkemeye ibrazı, taşınmaz ya da taşınır bir malvarlığı ise değer tespitinin mahkemece yaptırılması ve ilgili sicillerine (tapu sicili, trafik sicili gibi) vakıf adına tescili sağlanmalıdır. Vakfın kurulması ile özgülenen mal ve haklar vakıf tüzelkişiliğine geçer.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251520" y="1299492"/>
            <a:ext cx="8640960" cy="5369868"/>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d) Organları; Vakfın bir yönetim organı olması zorunludur. Vakfın işleyişinin kolaylaşması açısından, amacının kapsamına ve faaliyetlerine uygun olarak mütevelli heyeti, yönetim organı ve bir denetim birimi olması uygun olur. Bu sayılan organlar dışında onur kurulu,araştırma kurulu, çalışma kurulu gibi vakfın yönetimi ile ilgili olmayan kurulların vakıf organları arasında gösterilmemesi gerekir. Vakfın organlarının kaç kişiden oluşacağı, toplantı ve karar yeter sayılarının senet metninde gösterilmesi, organların görev ve yetki sınırlarının yeterince belirtilmesi halinde, vakfın işleyişinde sıkıntıya düşülmesinin önüne geçilmiş olur. Vakıf organlarında kamu görevlileri görev unvanlarını kullanarak görev alamaz.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323528" y="2780928"/>
            <a:ext cx="8640960" cy="1381084"/>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e) Vakfın yerleşim yeri; vakfın faaliyetlerini yürüttüğü merkezin bulunduğu yerdir. Vakıf senedinde gösterilecek adresin açık olarak ayrıntılı şekilde yazılması zorunludur.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179512" y="1340768"/>
            <a:ext cx="8640960" cy="5410712"/>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Vakfın tescili</a:t>
            </a:r>
          </a:p>
          <a:p>
            <a:pPr eaLnBrk="0" hangingPunct="0">
              <a:lnSpc>
                <a:spcPct val="120000"/>
              </a:lnSpc>
            </a:pPr>
            <a:r>
              <a:rPr lang="tr-TR" sz="2400" dirty="0" smtClean="0">
                <a:latin typeface="Cambria" pitchFamily="18" charset="0"/>
              </a:rPr>
              <a:t>Vakfın tesciline ilişkin açılan davada mahkemece davanın reddine ya da vakfın tesciline ilişkin vereceği karar, tebliğ tarihinden başlayarak bir ay içinde, başvuran veya Vakıflar Genel Müdürlüğü tarafından temyiz edilebilir. Aynı şekilde, vakfın kurulmasını engelleyen sebeplerin varlığı hâlinde, Vakıflar Genel Müdürlüğü veya ilgililer, iptal davası açabilirler.</a:t>
            </a:r>
          </a:p>
          <a:p>
            <a:pPr eaLnBrk="0" hangingPunct="0">
              <a:lnSpc>
                <a:spcPct val="120000"/>
              </a:lnSpc>
            </a:pPr>
            <a:r>
              <a:rPr lang="tr-TR" sz="2400" dirty="0" smtClean="0">
                <a:latin typeface="Cambria" pitchFamily="18" charset="0"/>
              </a:rPr>
              <a:t>Tesciline karar verilen vakıf, vakfın yerleşim yeri mahkemesi nezdinde tutulan sicile tescil edilir.</a:t>
            </a:r>
          </a:p>
          <a:p>
            <a:pPr eaLnBrk="0" hangingPunct="0">
              <a:lnSpc>
                <a:spcPct val="120000"/>
              </a:lnSpc>
            </a:pPr>
            <a:r>
              <a:rPr lang="tr-TR" sz="2400" dirty="0" smtClean="0">
                <a:latin typeface="Cambria" pitchFamily="18" charset="0"/>
              </a:rPr>
              <a:t>Yerleşim yeri mahkemesinin yapacağı bildirim üzerine vakıf, Vakıflar Genel Müdürlüğünce merkezî sicile kaydolunur ve Resmî Gazete ile ilân olunur.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179512" y="1340768"/>
            <a:ext cx="8640960" cy="5410712"/>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Vakıfların, şube ve temsilciliklerinin amaca ve yasalara uygunluk denetimi ile iktisadî işletme ve iştiraklerinin faaliyet ve mevzuata uygunluk denetimi Genel Müdürlükçe yapılır. Genel Müdürlük Rehberlik ve Teftiş Başkanlığınca vakıfların;</a:t>
            </a:r>
          </a:p>
          <a:p>
            <a:pPr eaLnBrk="0" hangingPunct="0">
              <a:lnSpc>
                <a:spcPct val="120000"/>
              </a:lnSpc>
            </a:pPr>
            <a:r>
              <a:rPr lang="tr-TR" sz="2400" dirty="0" smtClean="0">
                <a:latin typeface="Cambria" pitchFamily="18" charset="0"/>
              </a:rPr>
              <a:t>a) Vakfiye ve vakıf senedinde yazılı amaç doğrultusunda faaliyette bulunup bulunmadıkları,</a:t>
            </a:r>
          </a:p>
          <a:p>
            <a:pPr eaLnBrk="0" hangingPunct="0">
              <a:lnSpc>
                <a:spcPct val="120000"/>
              </a:lnSpc>
            </a:pPr>
            <a:r>
              <a:rPr lang="tr-TR" sz="2400" dirty="0" smtClean="0">
                <a:latin typeface="Cambria" pitchFamily="18" charset="0"/>
              </a:rPr>
              <a:t>b) Yürürlükteki mevzuata uygun yönetilip yönetilmedikleri,</a:t>
            </a:r>
          </a:p>
          <a:p>
            <a:pPr eaLnBrk="0" hangingPunct="0">
              <a:lnSpc>
                <a:spcPct val="120000"/>
              </a:lnSpc>
            </a:pPr>
            <a:r>
              <a:rPr lang="tr-TR" sz="2400" dirty="0" smtClean="0">
                <a:latin typeface="Cambria" pitchFamily="18" charset="0"/>
              </a:rPr>
              <a:t>c) Mallarını ve gelirlerini vakfiye, 1936 beyannamesi ve vakıf senedindeki şartlara uygun kullanıp kullanmadıkları,</a:t>
            </a:r>
          </a:p>
          <a:p>
            <a:pPr eaLnBrk="0" hangingPunct="0">
              <a:lnSpc>
                <a:spcPct val="120000"/>
              </a:lnSpc>
            </a:pPr>
            <a:r>
              <a:rPr lang="tr-TR" sz="2400" dirty="0" smtClean="0">
                <a:latin typeface="Cambria" pitchFamily="18" charset="0"/>
              </a:rPr>
              <a:t>ç) Vakıf iktisadi işletmeleri ile iştiraklerinin iş ve işlemleri ile gerektiğinde vakıflara ait diğer iştiraklerinin iş ve işlemleri,</a:t>
            </a:r>
          </a:p>
          <a:p>
            <a:pPr eaLnBrk="0" hangingPunct="0">
              <a:lnSpc>
                <a:spcPct val="120000"/>
              </a:lnSpc>
            </a:pPr>
            <a:r>
              <a:rPr lang="tr-TR" sz="2400" dirty="0" smtClean="0">
                <a:latin typeface="Cambria" pitchFamily="18" charset="0"/>
              </a:rPr>
              <a:t>Denetlenir.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1060</TotalTime>
  <Words>744</Words>
  <Application>Microsoft Office PowerPoint</Application>
  <PresentationFormat>Ekran Gösterisi (4:3)</PresentationFormat>
  <Paragraphs>51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Sivil Toplum Örgütleri 11</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140</cp:revision>
  <dcterms:created xsi:type="dcterms:W3CDTF">2015-05-04T08:30:58Z</dcterms:created>
  <dcterms:modified xsi:type="dcterms:W3CDTF">2020-04-28T10:01:23Z</dcterms:modified>
</cp:coreProperties>
</file>